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Lst>
  <p:notesMasterIdLst>
    <p:notesMasterId r:id="rId13"/>
  </p:notesMasterIdLst>
  <p:sldIdLst>
    <p:sldId id="256" r:id="rId3"/>
    <p:sldId id="257" r:id="rId4"/>
    <p:sldId id="258" r:id="rId5"/>
    <p:sldId id="259" r:id="rId6"/>
    <p:sldId id="260" r:id="rId7"/>
    <p:sldId id="261" r:id="rId8"/>
    <p:sldId id="262" r:id="rId9"/>
    <p:sldId id="263" r:id="rId10"/>
    <p:sldId id="264" r:id="rId11"/>
    <p:sldId id="265"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69565" autoAdjust="0"/>
  </p:normalViewPr>
  <p:slideViewPr>
    <p:cSldViewPr snapToGrid="0">
      <p:cViewPr varScale="1">
        <p:scale>
          <a:sx n="80" d="100"/>
          <a:sy n="80" d="100"/>
        </p:scale>
        <p:origin x="-251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FFFB12-3DAD-4EAD-82DD-64B231F8F3A3}" type="datetimeFigureOut">
              <a:rPr lang="en-GB" smtClean="0"/>
              <a:t>14/02/2018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E6E8F3-6BE0-4CFA-9E46-836038ECDE55}" type="slidenum">
              <a:rPr lang="en-GB" smtClean="0"/>
              <a:t>‹#›</a:t>
            </a:fld>
            <a:endParaRPr lang="en-GB"/>
          </a:p>
        </p:txBody>
      </p:sp>
    </p:spTree>
    <p:extLst>
      <p:ext uri="{BB962C8B-B14F-4D97-AF65-F5344CB8AC3E}">
        <p14:creationId xmlns:p14="http://schemas.microsoft.com/office/powerpoint/2010/main" val="4205778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1:</a:t>
            </a:r>
            <a:br>
              <a:rPr lang="en-GB" dirty="0"/>
            </a:br>
            <a:r>
              <a:rPr lang="en-GB" dirty="0"/>
              <a:t/>
            </a:r>
            <a:br>
              <a:rPr lang="en-GB" dirty="0"/>
            </a:br>
            <a:r>
              <a:rPr lang="en-GB" dirty="0"/>
              <a:t>In this first slide explain that the presentation comprises of 3 different video clips. The clips will show the fictional story of </a:t>
            </a:r>
            <a:r>
              <a:rPr lang="en-GB" dirty="0" err="1"/>
              <a:t>Llinos</a:t>
            </a:r>
            <a:r>
              <a:rPr lang="en-GB" dirty="0"/>
              <a:t> and will follow her journey as she encounters something suspicious in her neighbourhood. </a:t>
            </a:r>
          </a:p>
          <a:p>
            <a:endParaRPr lang="en-GB" dirty="0"/>
          </a:p>
          <a:p>
            <a:r>
              <a:rPr lang="en-GB" dirty="0"/>
              <a:t>Explain that as the story unfolds, they will be asked and as a class/group to answer some questions about what they see during the presentation.</a:t>
            </a:r>
          </a:p>
          <a:p>
            <a:endParaRPr lang="en-GB" dirty="0"/>
          </a:p>
          <a:p>
            <a:r>
              <a:rPr lang="en-GB" dirty="0"/>
              <a:t>Explain that there is no right or wrong answer. Instead, they should give their honest opinions about what they see and how they think they will feel if placed in </a:t>
            </a:r>
            <a:r>
              <a:rPr lang="en-GB" dirty="0" err="1"/>
              <a:t>Llinos</a:t>
            </a:r>
            <a:r>
              <a:rPr lang="en-GB" dirty="0"/>
              <a:t>’ position.</a:t>
            </a:r>
          </a:p>
          <a:p>
            <a:endParaRPr lang="en-GB" dirty="0"/>
          </a:p>
        </p:txBody>
      </p:sp>
      <p:sp>
        <p:nvSpPr>
          <p:cNvPr id="4" name="Slide Number Placeholder 3"/>
          <p:cNvSpPr>
            <a:spLocks noGrp="1"/>
          </p:cNvSpPr>
          <p:nvPr>
            <p:ph type="sldNum" sz="quarter" idx="10"/>
          </p:nvPr>
        </p:nvSpPr>
        <p:spPr/>
        <p:txBody>
          <a:bodyPr/>
          <a:lstStyle/>
          <a:p>
            <a:fld id="{84E6E8F3-6BE0-4CFA-9E46-836038ECDE55}" type="slidenum">
              <a:rPr lang="en-GB" smtClean="0"/>
              <a:t>1</a:t>
            </a:fld>
            <a:endParaRPr lang="en-GB"/>
          </a:p>
        </p:txBody>
      </p:sp>
    </p:spTree>
    <p:extLst>
      <p:ext uri="{BB962C8B-B14F-4D97-AF65-F5344CB8AC3E}">
        <p14:creationId xmlns:p14="http://schemas.microsoft.com/office/powerpoint/2010/main" val="3333886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Montserrat" panose="00000500000000000000" pitchFamily="2" charset="0"/>
              </a:rPr>
              <a:t>Slide 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Montserrat" panose="00000500000000000000" pitchFamily="2" charset="0"/>
            </a:endParaRPr>
          </a:p>
          <a:p>
            <a:r>
              <a:rPr lang="en-GB" i="1" dirty="0"/>
              <a:t>Discussion points</a:t>
            </a:r>
          </a:p>
          <a:p>
            <a:endParaRPr lang="en-GB" dirty="0"/>
          </a:p>
          <a:p>
            <a:r>
              <a:rPr lang="en-GB" dirty="0"/>
              <a:t>What does anonymous mean? </a:t>
            </a:r>
          </a:p>
          <a:p>
            <a:r>
              <a:rPr lang="en-GB" dirty="0"/>
              <a:t>Why would someone want to remain anonymous when reporting crime?</a:t>
            </a:r>
          </a:p>
          <a:p>
            <a:endParaRPr lang="en-GB" i="1" dirty="0"/>
          </a:p>
          <a:p>
            <a:r>
              <a:rPr lang="en-GB" i="1" dirty="0"/>
              <a:t>Points for trainer</a:t>
            </a:r>
          </a:p>
          <a:p>
            <a:r>
              <a:rPr lang="en-GB" dirty="0"/>
              <a:t>Explain to the class that the website can be accessed 24/7</a:t>
            </a:r>
          </a:p>
          <a:p>
            <a:r>
              <a:rPr lang="en-GB" dirty="0"/>
              <a:t>It is also optimised</a:t>
            </a:r>
            <a:r>
              <a:rPr lang="en-GB" baseline="0" dirty="0"/>
              <a:t> for mobile (as well as tablets like in the clips).</a:t>
            </a:r>
          </a:p>
          <a:p>
            <a:endParaRPr lang="en-GB" dirty="0"/>
          </a:p>
        </p:txBody>
      </p:sp>
      <p:sp>
        <p:nvSpPr>
          <p:cNvPr id="4" name="Slide Number Placeholder 3"/>
          <p:cNvSpPr>
            <a:spLocks noGrp="1"/>
          </p:cNvSpPr>
          <p:nvPr>
            <p:ph type="sldNum" sz="quarter" idx="10"/>
          </p:nvPr>
        </p:nvSpPr>
        <p:spPr/>
        <p:txBody>
          <a:bodyPr/>
          <a:lstStyle/>
          <a:p>
            <a:fld id="{84E6E8F3-6BE0-4CFA-9E46-836038ECDE55}" type="slidenum">
              <a:rPr lang="en-GB" smtClean="0"/>
              <a:t>10</a:t>
            </a:fld>
            <a:endParaRPr lang="en-GB"/>
          </a:p>
        </p:txBody>
      </p:sp>
    </p:spTree>
    <p:extLst>
      <p:ext uri="{BB962C8B-B14F-4D97-AF65-F5344CB8AC3E}">
        <p14:creationId xmlns:p14="http://schemas.microsoft.com/office/powerpoint/2010/main" val="3938629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2:</a:t>
            </a:r>
          </a:p>
          <a:p>
            <a:endParaRPr lang="en-GB" dirty="0"/>
          </a:p>
          <a:p>
            <a:r>
              <a:rPr lang="en-GB" dirty="0"/>
              <a:t>We are introduced to </a:t>
            </a:r>
            <a:r>
              <a:rPr lang="en-GB" dirty="0" err="1"/>
              <a:t>Llinos</a:t>
            </a:r>
            <a:r>
              <a:rPr lang="en-GB" dirty="0"/>
              <a:t>.</a:t>
            </a:r>
          </a:p>
          <a:p>
            <a:endParaRPr lang="en-GB" dirty="0"/>
          </a:p>
          <a:p>
            <a:r>
              <a:rPr lang="en-GB" dirty="0"/>
              <a:t>Explain the facts about </a:t>
            </a:r>
            <a:r>
              <a:rPr lang="en-GB" dirty="0" err="1"/>
              <a:t>Llinos</a:t>
            </a:r>
            <a:r>
              <a:rPr lang="en-GB" dirty="0"/>
              <a:t> and explain that we are going to see what happens in her story.</a:t>
            </a:r>
          </a:p>
          <a:p>
            <a:endParaRPr lang="en-GB" dirty="0"/>
          </a:p>
        </p:txBody>
      </p:sp>
      <p:sp>
        <p:nvSpPr>
          <p:cNvPr id="4" name="Slide Number Placeholder 3"/>
          <p:cNvSpPr>
            <a:spLocks noGrp="1"/>
          </p:cNvSpPr>
          <p:nvPr>
            <p:ph type="sldNum" sz="quarter" idx="10"/>
          </p:nvPr>
        </p:nvSpPr>
        <p:spPr/>
        <p:txBody>
          <a:bodyPr/>
          <a:lstStyle/>
          <a:p>
            <a:fld id="{84E6E8F3-6BE0-4CFA-9E46-836038ECDE55}" type="slidenum">
              <a:rPr lang="en-GB" smtClean="0"/>
              <a:t>2</a:t>
            </a:fld>
            <a:endParaRPr lang="en-GB"/>
          </a:p>
        </p:txBody>
      </p:sp>
    </p:spTree>
    <p:extLst>
      <p:ext uri="{BB962C8B-B14F-4D97-AF65-F5344CB8AC3E}">
        <p14:creationId xmlns:p14="http://schemas.microsoft.com/office/powerpoint/2010/main" val="1941822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Play</a:t>
            </a:r>
            <a:r>
              <a:rPr lang="en-GB" baseline="0" dirty="0"/>
              <a:t> scene 1</a:t>
            </a:r>
          </a:p>
          <a:p>
            <a:endParaRPr lang="en-GB" dirty="0"/>
          </a:p>
        </p:txBody>
      </p:sp>
      <p:sp>
        <p:nvSpPr>
          <p:cNvPr id="4" name="Slide Number Placeholder 3"/>
          <p:cNvSpPr>
            <a:spLocks noGrp="1"/>
          </p:cNvSpPr>
          <p:nvPr>
            <p:ph type="sldNum" sz="quarter" idx="10"/>
          </p:nvPr>
        </p:nvSpPr>
        <p:spPr/>
        <p:txBody>
          <a:bodyPr/>
          <a:lstStyle/>
          <a:p>
            <a:fld id="{84E6E8F3-6BE0-4CFA-9E46-836038ECDE55}" type="slidenum">
              <a:rPr lang="en-GB" smtClean="0"/>
              <a:t>3</a:t>
            </a:fld>
            <a:endParaRPr lang="en-GB"/>
          </a:p>
        </p:txBody>
      </p:sp>
    </p:spTree>
    <p:extLst>
      <p:ext uri="{BB962C8B-B14F-4D97-AF65-F5344CB8AC3E}">
        <p14:creationId xmlns:p14="http://schemas.microsoft.com/office/powerpoint/2010/main" val="3019414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4:</a:t>
            </a:r>
          </a:p>
          <a:p>
            <a:endParaRPr lang="en-GB" dirty="0"/>
          </a:p>
          <a:p>
            <a:r>
              <a:rPr lang="en-GB" dirty="0"/>
              <a:t>This slide presents questions about the clip seen in the previous slide. </a:t>
            </a:r>
          </a:p>
          <a:p>
            <a:endParaRPr lang="en-GB" dirty="0"/>
          </a:p>
          <a:p>
            <a:r>
              <a:rPr lang="en-GB" dirty="0"/>
              <a:t>The purpose of these questions are: </a:t>
            </a:r>
          </a:p>
          <a:p>
            <a:endParaRPr lang="en-GB" dirty="0"/>
          </a:p>
          <a:p>
            <a:r>
              <a:rPr lang="en-GB" dirty="0"/>
              <a:t>To explore what has happened in the previous clip. </a:t>
            </a:r>
          </a:p>
          <a:p>
            <a:r>
              <a:rPr lang="en-GB" dirty="0"/>
              <a:t>To explore whether or not the class think something unusual is taking place in the scene. </a:t>
            </a:r>
          </a:p>
          <a:p>
            <a:r>
              <a:rPr lang="en-GB" dirty="0"/>
              <a:t>To explore what the class think the driver and passenger are doing.</a:t>
            </a:r>
          </a:p>
          <a:p>
            <a:r>
              <a:rPr lang="en-GB" dirty="0"/>
              <a:t>To explore how the class think </a:t>
            </a:r>
            <a:r>
              <a:rPr lang="en-GB" dirty="0" err="1"/>
              <a:t>Llinos</a:t>
            </a:r>
            <a:r>
              <a:rPr lang="en-GB" dirty="0"/>
              <a:t> might be feeling. Should she be worried?</a:t>
            </a:r>
          </a:p>
          <a:p>
            <a:endParaRPr lang="en-GB" dirty="0"/>
          </a:p>
          <a:p>
            <a:r>
              <a:rPr lang="en-GB" i="1" dirty="0"/>
              <a:t>Points</a:t>
            </a:r>
            <a:r>
              <a:rPr lang="en-GB" i="1" baseline="0" dirty="0"/>
              <a:t> for trainer</a:t>
            </a:r>
          </a:p>
          <a:p>
            <a:r>
              <a:rPr lang="en-GB" baseline="0" dirty="0"/>
              <a:t>This text is editable. You can include additional questions.</a:t>
            </a:r>
            <a:endParaRPr lang="en-GB" dirty="0"/>
          </a:p>
          <a:p>
            <a:endParaRPr lang="en-GB" dirty="0"/>
          </a:p>
        </p:txBody>
      </p:sp>
      <p:sp>
        <p:nvSpPr>
          <p:cNvPr id="4" name="Slide Number Placeholder 3"/>
          <p:cNvSpPr>
            <a:spLocks noGrp="1"/>
          </p:cNvSpPr>
          <p:nvPr>
            <p:ph type="sldNum" sz="quarter" idx="10"/>
          </p:nvPr>
        </p:nvSpPr>
        <p:spPr/>
        <p:txBody>
          <a:bodyPr/>
          <a:lstStyle/>
          <a:p>
            <a:fld id="{84E6E8F3-6BE0-4CFA-9E46-836038ECDE55}" type="slidenum">
              <a:rPr lang="en-GB" smtClean="0"/>
              <a:t>4</a:t>
            </a:fld>
            <a:endParaRPr lang="en-GB"/>
          </a:p>
        </p:txBody>
      </p:sp>
    </p:spTree>
    <p:extLst>
      <p:ext uri="{BB962C8B-B14F-4D97-AF65-F5344CB8AC3E}">
        <p14:creationId xmlns:p14="http://schemas.microsoft.com/office/powerpoint/2010/main" val="1822839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Play scene 2</a:t>
            </a:r>
          </a:p>
          <a:p>
            <a:endParaRPr lang="en-GB" dirty="0"/>
          </a:p>
        </p:txBody>
      </p:sp>
      <p:sp>
        <p:nvSpPr>
          <p:cNvPr id="4" name="Slide Number Placeholder 3"/>
          <p:cNvSpPr>
            <a:spLocks noGrp="1"/>
          </p:cNvSpPr>
          <p:nvPr>
            <p:ph type="sldNum" sz="quarter" idx="10"/>
          </p:nvPr>
        </p:nvSpPr>
        <p:spPr/>
        <p:txBody>
          <a:bodyPr/>
          <a:lstStyle/>
          <a:p>
            <a:fld id="{84E6E8F3-6BE0-4CFA-9E46-836038ECDE55}" type="slidenum">
              <a:rPr lang="en-GB" smtClean="0"/>
              <a:t>5</a:t>
            </a:fld>
            <a:endParaRPr lang="en-GB"/>
          </a:p>
        </p:txBody>
      </p:sp>
    </p:spTree>
    <p:extLst>
      <p:ext uri="{BB962C8B-B14F-4D97-AF65-F5344CB8AC3E}">
        <p14:creationId xmlns:p14="http://schemas.microsoft.com/office/powerpoint/2010/main" val="3339132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latin typeface="Montserrat" panose="00000500000000000000" pitchFamily="2" charset="0"/>
              </a:rPr>
              <a:t>Slide 6:</a:t>
            </a:r>
          </a:p>
          <a:p>
            <a:endParaRPr lang="en-GB" b="0" dirty="0">
              <a:latin typeface="Montserrat" panose="00000500000000000000" pitchFamily="2" charset="0"/>
            </a:endParaRPr>
          </a:p>
          <a:p>
            <a:r>
              <a:rPr lang="en-GB" b="0" dirty="0">
                <a:latin typeface="Montserrat" panose="00000500000000000000" pitchFamily="2" charset="0"/>
              </a:rPr>
              <a:t>This slide presents questions about the clip seen in the previous slide. </a:t>
            </a:r>
          </a:p>
          <a:p>
            <a:endParaRPr lang="en-GB" b="0" dirty="0">
              <a:latin typeface="Montserrat" panose="00000500000000000000" pitchFamily="2" charset="0"/>
            </a:endParaRPr>
          </a:p>
          <a:p>
            <a:r>
              <a:rPr lang="en-GB" b="0" dirty="0">
                <a:latin typeface="Montserrat" panose="00000500000000000000" pitchFamily="2" charset="0"/>
              </a:rPr>
              <a:t>The purpose of these questions are: </a:t>
            </a:r>
          </a:p>
          <a:p>
            <a:endParaRPr lang="en-GB" b="0" dirty="0">
              <a:latin typeface="Montserrat" panose="00000500000000000000" pitchFamily="2" charset="0"/>
            </a:endParaRPr>
          </a:p>
          <a:p>
            <a:r>
              <a:rPr lang="en-GB" b="0" dirty="0">
                <a:latin typeface="Montserrat" panose="00000500000000000000" pitchFamily="2" charset="0"/>
              </a:rPr>
              <a:t>To explore what has happened in the previous clip. </a:t>
            </a:r>
          </a:p>
          <a:p>
            <a:r>
              <a:rPr lang="en-GB" b="0" dirty="0">
                <a:latin typeface="Montserrat" panose="00000500000000000000" pitchFamily="2" charset="0"/>
              </a:rPr>
              <a:t>To explore the possibilities of what the men in the clip could be doing (has a crime taken place?)</a:t>
            </a:r>
          </a:p>
          <a:p>
            <a:r>
              <a:rPr lang="en-GB" b="0" dirty="0">
                <a:latin typeface="Montserrat" panose="00000500000000000000" pitchFamily="2" charset="0"/>
              </a:rPr>
              <a:t>To explore whether or not the class remember details about the scene (i.e. The colour of the car, the licence plate, what the men look like, what the men are wearing etc.)</a:t>
            </a:r>
          </a:p>
          <a:p>
            <a:r>
              <a:rPr lang="en-GB" b="0" dirty="0">
                <a:latin typeface="Montserrat" panose="00000500000000000000" pitchFamily="2" charset="0"/>
              </a:rPr>
              <a:t>To explore how they think </a:t>
            </a:r>
            <a:r>
              <a:rPr lang="en-GB" b="0" dirty="0" err="1">
                <a:latin typeface="Montserrat" panose="00000500000000000000" pitchFamily="2" charset="0"/>
              </a:rPr>
              <a:t>Llinos</a:t>
            </a:r>
            <a:r>
              <a:rPr lang="en-GB" b="0" dirty="0">
                <a:latin typeface="Montserrat" panose="00000500000000000000" pitchFamily="2" charset="0"/>
              </a:rPr>
              <a:t> might be feeling at this point. </a:t>
            </a:r>
          </a:p>
          <a:p>
            <a:r>
              <a:rPr lang="en-GB" b="0" dirty="0">
                <a:latin typeface="Montserrat" panose="00000500000000000000" pitchFamily="2" charset="0"/>
              </a:rPr>
              <a:t>To explore how the class might feel if they were in </a:t>
            </a:r>
            <a:r>
              <a:rPr lang="en-GB" b="0" dirty="0" err="1">
                <a:latin typeface="Montserrat" panose="00000500000000000000" pitchFamily="2" charset="0"/>
              </a:rPr>
              <a:t>Llinos</a:t>
            </a:r>
            <a:r>
              <a:rPr lang="en-GB" b="0" dirty="0">
                <a:latin typeface="Montserrat" panose="00000500000000000000" pitchFamily="2" charset="0"/>
              </a:rPr>
              <a:t>’ position.</a:t>
            </a:r>
          </a:p>
          <a:p>
            <a:endParaRPr lang="en-GB" b="0" i="1" dirty="0">
              <a:latin typeface="Montserrat" panose="00000500000000000000" pitchFamily="2" charset="0"/>
            </a:endParaRPr>
          </a:p>
          <a:p>
            <a:r>
              <a:rPr lang="en-GB" b="0" i="1" dirty="0">
                <a:latin typeface="Montserrat" panose="00000500000000000000" pitchFamily="2" charset="0"/>
              </a:rPr>
              <a:t>Discussion</a:t>
            </a:r>
            <a:r>
              <a:rPr lang="en-GB" b="0" i="1" baseline="0" dirty="0">
                <a:latin typeface="Montserrat" panose="00000500000000000000" pitchFamily="2" charset="0"/>
              </a:rPr>
              <a:t> points</a:t>
            </a:r>
            <a:endParaRPr lang="en-GB" b="0" i="1" dirty="0">
              <a:latin typeface="Montserrat" panose="00000500000000000000" pitchFamily="2" charset="0"/>
            </a:endParaRPr>
          </a:p>
          <a:p>
            <a:endParaRPr lang="en-GB" b="0" dirty="0">
              <a:latin typeface="Montserrat" panose="00000500000000000000" pitchFamily="2" charset="0"/>
            </a:endParaRPr>
          </a:p>
          <a:p>
            <a:r>
              <a:rPr lang="en-GB" b="0" dirty="0">
                <a:latin typeface="Montserrat" panose="00000500000000000000" pitchFamily="2" charset="0"/>
              </a:rPr>
              <a:t>In this scene, we see something that looks suspicious but we are not absolutely certain that a crime has taken place. Discuss this with the class.</a:t>
            </a:r>
          </a:p>
          <a:p>
            <a:endParaRPr lang="en-GB" b="0" dirty="0">
              <a:latin typeface="Montserrat" panose="00000500000000000000" pitchFamily="2" charset="0"/>
            </a:endParaRPr>
          </a:p>
          <a:p>
            <a:r>
              <a:rPr lang="en-GB" b="0" dirty="0">
                <a:latin typeface="Montserrat" panose="00000500000000000000" pitchFamily="2" charset="0"/>
              </a:rPr>
              <a:t>Remind young people that in an emergency always dial 999</a:t>
            </a:r>
          </a:p>
          <a:p>
            <a:endParaRPr lang="en-GB" b="0" dirty="0">
              <a:latin typeface="Montserrat" panose="00000500000000000000" pitchFamily="2" charset="0"/>
            </a:endParaRPr>
          </a:p>
          <a:p>
            <a:r>
              <a:rPr lang="en-GB" b="0" dirty="0">
                <a:latin typeface="Montserrat" panose="00000500000000000000" pitchFamily="2" charset="0"/>
              </a:rPr>
              <a:t>Explore other agencies that might be able</a:t>
            </a:r>
            <a:r>
              <a:rPr lang="en-GB" b="0" baseline="0" dirty="0">
                <a:latin typeface="Montserrat" panose="00000500000000000000" pitchFamily="2" charset="0"/>
              </a:rPr>
              <a:t> to offer help or support. E.g. Childline, Police etc.</a:t>
            </a:r>
            <a:endParaRPr lang="en-GB" b="0" dirty="0">
              <a:latin typeface="Montserrat" panose="00000500000000000000" pitchFamily="2" charset="0"/>
            </a:endParaRPr>
          </a:p>
          <a:p>
            <a:endParaRPr lang="en-GB" dirty="0"/>
          </a:p>
        </p:txBody>
      </p:sp>
      <p:sp>
        <p:nvSpPr>
          <p:cNvPr id="4" name="Slide Number Placeholder 3"/>
          <p:cNvSpPr>
            <a:spLocks noGrp="1"/>
          </p:cNvSpPr>
          <p:nvPr>
            <p:ph type="sldNum" sz="quarter" idx="10"/>
          </p:nvPr>
        </p:nvSpPr>
        <p:spPr/>
        <p:txBody>
          <a:bodyPr/>
          <a:lstStyle/>
          <a:p>
            <a:fld id="{84E6E8F3-6BE0-4CFA-9E46-836038ECDE55}" type="slidenum">
              <a:rPr lang="en-GB" smtClean="0"/>
              <a:t>6</a:t>
            </a:fld>
            <a:endParaRPr lang="en-GB"/>
          </a:p>
        </p:txBody>
      </p:sp>
    </p:spTree>
    <p:extLst>
      <p:ext uri="{BB962C8B-B14F-4D97-AF65-F5344CB8AC3E}">
        <p14:creationId xmlns:p14="http://schemas.microsoft.com/office/powerpoint/2010/main" val="3786977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Montserrat" panose="00000500000000000000" pitchFamily="2" charset="0"/>
              </a:rPr>
              <a:t>Slide 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Montserrat" panose="00000500000000000000" pitchFamily="2" charset="0"/>
            </a:endParaRPr>
          </a:p>
          <a:p>
            <a:r>
              <a:rPr lang="en-GB" dirty="0"/>
              <a:t>Explore</a:t>
            </a:r>
            <a:r>
              <a:rPr lang="en-GB" baseline="0" dirty="0"/>
              <a:t> the crimes that may have been committed in the scene. For more information visit the A to Z of crimes on www.fearless.org</a:t>
            </a:r>
          </a:p>
          <a:p>
            <a:endParaRPr lang="en-GB" dirty="0"/>
          </a:p>
          <a:p>
            <a:endParaRPr lang="en-GB" dirty="0"/>
          </a:p>
          <a:p>
            <a:r>
              <a:rPr lang="en-GB" dirty="0"/>
              <a:t>BURGLARY</a:t>
            </a:r>
          </a:p>
          <a:p>
            <a:r>
              <a:rPr lang="en-GB" sz="1200" b="0" i="0" kern="1200" dirty="0">
                <a:solidFill>
                  <a:schemeClr val="tx1"/>
                </a:solidFill>
                <a:effectLst/>
                <a:latin typeface="+mn-lt"/>
                <a:ea typeface="+mn-ea"/>
                <a:cs typeface="+mn-cs"/>
              </a:rPr>
              <a:t>Burglary is when you steal something from a building e.g. someone’s house or a school. If you take a weapon with you this is classed as Aggravated Burglary, which is more serious and could result in a long prison sentence.</a:t>
            </a:r>
            <a:r>
              <a:rPr lang="en-GB" dirty="0"/>
              <a:t/>
            </a:r>
            <a:br>
              <a:rPr lang="en-GB" dirty="0"/>
            </a:br>
            <a:endParaRPr lang="en-GB" dirty="0"/>
          </a:p>
          <a:p>
            <a:r>
              <a:rPr lang="en-GB" dirty="0"/>
              <a:t>TRESPASSING (CIVIL LAW)</a:t>
            </a:r>
          </a:p>
          <a:p>
            <a:r>
              <a:rPr lang="en-GB" dirty="0"/>
              <a:t>Trespassing is when someone enters the land that belongs to someone else, without their permission. This is not necessarily a criminal offence, but it is still actionable in court. Any damage done by the trespasser whilst trespassing may amount to it being an offence of criminal damage. </a:t>
            </a:r>
          </a:p>
          <a:p>
            <a:endParaRPr lang="en-GB" dirty="0"/>
          </a:p>
        </p:txBody>
      </p:sp>
      <p:sp>
        <p:nvSpPr>
          <p:cNvPr id="4" name="Slide Number Placeholder 3"/>
          <p:cNvSpPr>
            <a:spLocks noGrp="1"/>
          </p:cNvSpPr>
          <p:nvPr>
            <p:ph type="sldNum" sz="quarter" idx="10"/>
          </p:nvPr>
        </p:nvSpPr>
        <p:spPr/>
        <p:txBody>
          <a:bodyPr/>
          <a:lstStyle/>
          <a:p>
            <a:fld id="{84E6E8F3-6BE0-4CFA-9E46-836038ECDE55}" type="slidenum">
              <a:rPr lang="en-GB" smtClean="0"/>
              <a:t>7</a:t>
            </a:fld>
            <a:endParaRPr lang="en-GB"/>
          </a:p>
        </p:txBody>
      </p:sp>
    </p:spTree>
    <p:extLst>
      <p:ext uri="{BB962C8B-B14F-4D97-AF65-F5344CB8AC3E}">
        <p14:creationId xmlns:p14="http://schemas.microsoft.com/office/powerpoint/2010/main" val="3766168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Play</a:t>
            </a:r>
            <a:r>
              <a:rPr lang="en-GB" baseline="0" dirty="0"/>
              <a:t> scene 3</a:t>
            </a:r>
            <a:endParaRPr lang="en-GB" dirty="0"/>
          </a:p>
          <a:p>
            <a:endParaRPr lang="en-GB" dirty="0"/>
          </a:p>
        </p:txBody>
      </p:sp>
      <p:sp>
        <p:nvSpPr>
          <p:cNvPr id="4" name="Slide Number Placeholder 3"/>
          <p:cNvSpPr>
            <a:spLocks noGrp="1"/>
          </p:cNvSpPr>
          <p:nvPr>
            <p:ph type="sldNum" sz="quarter" idx="10"/>
          </p:nvPr>
        </p:nvSpPr>
        <p:spPr/>
        <p:txBody>
          <a:bodyPr/>
          <a:lstStyle/>
          <a:p>
            <a:fld id="{84E6E8F3-6BE0-4CFA-9E46-836038ECDE55}" type="slidenum">
              <a:rPr lang="en-GB" smtClean="0"/>
              <a:t>8</a:t>
            </a:fld>
            <a:endParaRPr lang="en-GB"/>
          </a:p>
        </p:txBody>
      </p:sp>
    </p:spTree>
    <p:extLst>
      <p:ext uri="{BB962C8B-B14F-4D97-AF65-F5344CB8AC3E}">
        <p14:creationId xmlns:p14="http://schemas.microsoft.com/office/powerpoint/2010/main" val="1025095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Montserrat" panose="00000500000000000000" pitchFamily="2" charset="0"/>
              </a:rPr>
              <a:t>Slide 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Montserrat" panose="00000500000000000000" pitchFamily="2" charset="0"/>
            </a:endParaRPr>
          </a:p>
          <a:p>
            <a:r>
              <a:rPr lang="en-GB" dirty="0"/>
              <a:t>Explain that </a:t>
            </a:r>
            <a:r>
              <a:rPr lang="en-GB" dirty="0" err="1"/>
              <a:t>Llinos</a:t>
            </a:r>
            <a:r>
              <a:rPr lang="en-GB" dirty="0"/>
              <a:t> has made the</a:t>
            </a:r>
            <a:r>
              <a:rPr lang="en-GB" baseline="0" dirty="0"/>
              <a:t> decision to report what she saw via a secure online form on the Fearless.org website. Remaining 100% anonymous.</a:t>
            </a:r>
          </a:p>
          <a:p>
            <a:endParaRPr lang="en-GB" baseline="0" dirty="0"/>
          </a:p>
          <a:p>
            <a:r>
              <a:rPr lang="en-GB" baseline="0" dirty="0"/>
              <a:t>Explain that in the case of this story, the men had indeed burgled the farm and therefore the information that </a:t>
            </a:r>
            <a:r>
              <a:rPr lang="en-GB" baseline="0" dirty="0" err="1"/>
              <a:t>Llinos</a:t>
            </a:r>
            <a:r>
              <a:rPr lang="en-GB" baseline="0" dirty="0"/>
              <a:t> passed on was helpful.</a:t>
            </a:r>
          </a:p>
        </p:txBody>
      </p:sp>
      <p:sp>
        <p:nvSpPr>
          <p:cNvPr id="4" name="Slide Number Placeholder 3"/>
          <p:cNvSpPr>
            <a:spLocks noGrp="1"/>
          </p:cNvSpPr>
          <p:nvPr>
            <p:ph type="sldNum" sz="quarter" idx="10"/>
          </p:nvPr>
        </p:nvSpPr>
        <p:spPr/>
        <p:txBody>
          <a:bodyPr/>
          <a:lstStyle/>
          <a:p>
            <a:fld id="{84E6E8F3-6BE0-4CFA-9E46-836038ECDE55}" type="slidenum">
              <a:rPr lang="en-GB" smtClean="0"/>
              <a:t>9</a:t>
            </a:fld>
            <a:endParaRPr lang="en-GB"/>
          </a:p>
        </p:txBody>
      </p:sp>
    </p:spTree>
    <p:extLst>
      <p:ext uri="{BB962C8B-B14F-4D97-AF65-F5344CB8AC3E}">
        <p14:creationId xmlns:p14="http://schemas.microsoft.com/office/powerpoint/2010/main" val="1468114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5F19986-241C-4A4B-B4DF-BE401781E044}" type="datetimeFigureOut">
              <a:rPr lang="en-GB" smtClean="0"/>
              <a:t>14/02/2018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CCA4E3-795B-4D6E-BF17-30670181A95A}" type="slidenum">
              <a:rPr lang="en-GB" smtClean="0"/>
              <a:t>‹#›</a:t>
            </a:fld>
            <a:endParaRPr lang="en-GB"/>
          </a:p>
        </p:txBody>
      </p:sp>
    </p:spTree>
    <p:extLst>
      <p:ext uri="{BB962C8B-B14F-4D97-AF65-F5344CB8AC3E}">
        <p14:creationId xmlns:p14="http://schemas.microsoft.com/office/powerpoint/2010/main" val="3398349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F19986-241C-4A4B-B4DF-BE401781E044}" type="datetimeFigureOut">
              <a:rPr lang="en-GB" smtClean="0"/>
              <a:t>14/02/2018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CCA4E3-795B-4D6E-BF17-30670181A95A}" type="slidenum">
              <a:rPr lang="en-GB" smtClean="0"/>
              <a:t>‹#›</a:t>
            </a:fld>
            <a:endParaRPr lang="en-GB"/>
          </a:p>
        </p:txBody>
      </p:sp>
    </p:spTree>
    <p:extLst>
      <p:ext uri="{BB962C8B-B14F-4D97-AF65-F5344CB8AC3E}">
        <p14:creationId xmlns:p14="http://schemas.microsoft.com/office/powerpoint/2010/main" val="4051211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F19986-241C-4A4B-B4DF-BE401781E044}" type="datetimeFigureOut">
              <a:rPr lang="en-GB" smtClean="0"/>
              <a:t>14/02/2018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CCA4E3-795B-4D6E-BF17-30670181A95A}" type="slidenum">
              <a:rPr lang="en-GB" smtClean="0"/>
              <a:t>‹#›</a:t>
            </a:fld>
            <a:endParaRPr lang="en-GB"/>
          </a:p>
        </p:txBody>
      </p:sp>
    </p:spTree>
    <p:extLst>
      <p:ext uri="{BB962C8B-B14F-4D97-AF65-F5344CB8AC3E}">
        <p14:creationId xmlns:p14="http://schemas.microsoft.com/office/powerpoint/2010/main" val="2831501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F19986-241C-4A4B-B4DF-BE401781E044}" type="datetimeFigureOut">
              <a:rPr lang="en-GB" smtClean="0"/>
              <a:t>14/02/2018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CCA4E3-795B-4D6E-BF17-30670181A95A}" type="slidenum">
              <a:rPr lang="en-GB" smtClean="0"/>
              <a:t>‹#›</a:t>
            </a:fld>
            <a:endParaRPr lang="en-GB"/>
          </a:p>
        </p:txBody>
      </p:sp>
    </p:spTree>
    <p:extLst>
      <p:ext uri="{BB962C8B-B14F-4D97-AF65-F5344CB8AC3E}">
        <p14:creationId xmlns:p14="http://schemas.microsoft.com/office/powerpoint/2010/main" val="2103612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F19986-241C-4A4B-B4DF-BE401781E044}" type="datetimeFigureOut">
              <a:rPr lang="en-GB" smtClean="0"/>
              <a:t>14/02/2018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CCA4E3-795B-4D6E-BF17-30670181A95A}" type="slidenum">
              <a:rPr lang="en-GB" smtClean="0"/>
              <a:t>‹#›</a:t>
            </a:fld>
            <a:endParaRPr lang="en-GB"/>
          </a:p>
        </p:txBody>
      </p:sp>
    </p:spTree>
    <p:extLst>
      <p:ext uri="{BB962C8B-B14F-4D97-AF65-F5344CB8AC3E}">
        <p14:creationId xmlns:p14="http://schemas.microsoft.com/office/powerpoint/2010/main" val="741369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F19986-241C-4A4B-B4DF-BE401781E044}" type="datetimeFigureOut">
              <a:rPr lang="en-GB" smtClean="0"/>
              <a:t>14/02/2018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3CCA4E3-795B-4D6E-BF17-30670181A95A}" type="slidenum">
              <a:rPr lang="en-GB" smtClean="0"/>
              <a:t>‹#›</a:t>
            </a:fld>
            <a:endParaRPr lang="en-GB"/>
          </a:p>
        </p:txBody>
      </p:sp>
    </p:spTree>
    <p:extLst>
      <p:ext uri="{BB962C8B-B14F-4D97-AF65-F5344CB8AC3E}">
        <p14:creationId xmlns:p14="http://schemas.microsoft.com/office/powerpoint/2010/main" val="1034171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F19986-241C-4A4B-B4DF-BE401781E044}" type="datetimeFigureOut">
              <a:rPr lang="en-GB" smtClean="0"/>
              <a:t>14/02/2018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3CCA4E3-795B-4D6E-BF17-30670181A95A}" type="slidenum">
              <a:rPr lang="en-GB" smtClean="0"/>
              <a:t>‹#›</a:t>
            </a:fld>
            <a:endParaRPr lang="en-GB"/>
          </a:p>
        </p:txBody>
      </p:sp>
    </p:spTree>
    <p:extLst>
      <p:ext uri="{BB962C8B-B14F-4D97-AF65-F5344CB8AC3E}">
        <p14:creationId xmlns:p14="http://schemas.microsoft.com/office/powerpoint/2010/main" val="111265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F19986-241C-4A4B-B4DF-BE401781E044}" type="datetimeFigureOut">
              <a:rPr lang="en-GB" smtClean="0"/>
              <a:t>14/02/2018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3CCA4E3-795B-4D6E-BF17-30670181A95A}" type="slidenum">
              <a:rPr lang="en-GB" smtClean="0"/>
              <a:t>‹#›</a:t>
            </a:fld>
            <a:endParaRPr lang="en-GB"/>
          </a:p>
        </p:txBody>
      </p:sp>
    </p:spTree>
    <p:extLst>
      <p:ext uri="{BB962C8B-B14F-4D97-AF65-F5344CB8AC3E}">
        <p14:creationId xmlns:p14="http://schemas.microsoft.com/office/powerpoint/2010/main" val="1571561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19986-241C-4A4B-B4DF-BE401781E044}" type="datetimeFigureOut">
              <a:rPr lang="en-GB" smtClean="0"/>
              <a:t>14/02/2018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3CCA4E3-795B-4D6E-BF17-30670181A95A}" type="slidenum">
              <a:rPr lang="en-GB" smtClean="0"/>
              <a:t>‹#›</a:t>
            </a:fld>
            <a:endParaRPr lang="en-GB"/>
          </a:p>
        </p:txBody>
      </p:sp>
    </p:spTree>
    <p:extLst>
      <p:ext uri="{BB962C8B-B14F-4D97-AF65-F5344CB8AC3E}">
        <p14:creationId xmlns:p14="http://schemas.microsoft.com/office/powerpoint/2010/main" val="3517098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F19986-241C-4A4B-B4DF-BE401781E044}" type="datetimeFigureOut">
              <a:rPr lang="en-GB" smtClean="0"/>
              <a:t>14/02/2018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3CCA4E3-795B-4D6E-BF17-30670181A95A}" type="slidenum">
              <a:rPr lang="en-GB" smtClean="0"/>
              <a:t>‹#›</a:t>
            </a:fld>
            <a:endParaRPr lang="en-GB"/>
          </a:p>
        </p:txBody>
      </p:sp>
    </p:spTree>
    <p:extLst>
      <p:ext uri="{BB962C8B-B14F-4D97-AF65-F5344CB8AC3E}">
        <p14:creationId xmlns:p14="http://schemas.microsoft.com/office/powerpoint/2010/main" val="3169648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F19986-241C-4A4B-B4DF-BE401781E044}" type="datetimeFigureOut">
              <a:rPr lang="en-GB" smtClean="0"/>
              <a:t>14/02/2018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3CCA4E3-795B-4D6E-BF17-30670181A95A}" type="slidenum">
              <a:rPr lang="en-GB" smtClean="0"/>
              <a:t>‹#›</a:t>
            </a:fld>
            <a:endParaRPr lang="en-GB"/>
          </a:p>
        </p:txBody>
      </p:sp>
    </p:spTree>
    <p:extLst>
      <p:ext uri="{BB962C8B-B14F-4D97-AF65-F5344CB8AC3E}">
        <p14:creationId xmlns:p14="http://schemas.microsoft.com/office/powerpoint/2010/main" val="1671640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19986-241C-4A4B-B4DF-BE401781E044}" type="datetimeFigureOut">
              <a:rPr lang="en-GB" smtClean="0"/>
              <a:t>14/02/2018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CCA4E3-795B-4D6E-BF17-30670181A95A}" type="slidenum">
              <a:rPr lang="en-GB" smtClean="0"/>
              <a:t>‹#›</a:t>
            </a:fld>
            <a:endParaRPr lang="en-GB"/>
          </a:p>
        </p:txBody>
      </p:sp>
    </p:spTree>
    <p:extLst>
      <p:ext uri="{BB962C8B-B14F-4D97-AF65-F5344CB8AC3E}">
        <p14:creationId xmlns:p14="http://schemas.microsoft.com/office/powerpoint/2010/main" val="96437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1BA2B65F-9515-405C-BCB2-5FAFDD8B10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3040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9ADA371-7D95-4DA1-8D58-5257D6811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xmlns="" id="{50C33A3A-D332-4AE5-B680-15CF4A6342AF}"/>
              </a:ext>
            </a:extLst>
          </p:cNvPr>
          <p:cNvSpPr txBox="1"/>
          <p:nvPr/>
        </p:nvSpPr>
        <p:spPr>
          <a:xfrm>
            <a:off x="1403648" y="4149080"/>
            <a:ext cx="6840760" cy="1169551"/>
          </a:xfrm>
          <a:prstGeom prst="rect">
            <a:avLst/>
          </a:prstGeom>
          <a:noFill/>
        </p:spPr>
        <p:txBody>
          <a:bodyPr wrap="square" rtlCol="0">
            <a:spAutoFit/>
          </a:bodyPr>
          <a:lstStyle/>
          <a:p>
            <a:r>
              <a:rPr lang="en-GB" sz="1400" dirty="0">
                <a:latin typeface="Montserrat" panose="00000500000000000000" pitchFamily="2" charset="0"/>
              </a:rPr>
              <a:t>No one will ever know that it was </a:t>
            </a:r>
            <a:r>
              <a:rPr lang="en-GB" sz="1400" dirty="0" err="1">
                <a:latin typeface="Montserrat" panose="00000500000000000000" pitchFamily="2" charset="0"/>
              </a:rPr>
              <a:t>Llinos</a:t>
            </a:r>
            <a:r>
              <a:rPr lang="en-GB" sz="1400" dirty="0">
                <a:latin typeface="Montserrat" panose="00000500000000000000" pitchFamily="2" charset="0"/>
              </a:rPr>
              <a:t> who gave information about the burglary.</a:t>
            </a:r>
          </a:p>
          <a:p>
            <a:endParaRPr lang="en-GB" sz="1400" dirty="0">
              <a:latin typeface="Montserrat" panose="00000500000000000000" pitchFamily="2" charset="0"/>
            </a:endParaRPr>
          </a:p>
          <a:p>
            <a:r>
              <a:rPr lang="en-GB" sz="1400" dirty="0">
                <a:latin typeface="Montserrat" panose="00000500000000000000" pitchFamily="2" charset="0"/>
              </a:rPr>
              <a:t>If you have any information about </a:t>
            </a:r>
            <a:r>
              <a:rPr lang="en-GB" sz="1400" dirty="0" smtClean="0">
                <a:latin typeface="Montserrat" panose="00000500000000000000" pitchFamily="2" charset="0"/>
              </a:rPr>
              <a:t>crime, </a:t>
            </a:r>
            <a:r>
              <a:rPr lang="en-GB" sz="1400" dirty="0">
                <a:latin typeface="Montserrat" panose="00000500000000000000" pitchFamily="2" charset="0"/>
              </a:rPr>
              <a:t>be fearless and let Fearless know 100% anonymously. </a:t>
            </a:r>
          </a:p>
        </p:txBody>
      </p:sp>
    </p:spTree>
    <p:extLst>
      <p:ext uri="{BB962C8B-B14F-4D97-AF65-F5344CB8AC3E}">
        <p14:creationId xmlns:p14="http://schemas.microsoft.com/office/powerpoint/2010/main" val="1313979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89DE9A8-9CD5-47B5-ADC5-8E5E4C0FFD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28313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77C2CC0-58A7-41B4-B971-F2575C76DA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Are you Fearless - Llinois Scene 1">
            <a:hlinkClick r:id="" action="ppaction://media"/>
            <a:extLst>
              <a:ext uri="{FF2B5EF4-FFF2-40B4-BE49-F238E27FC236}">
                <a16:creationId xmlns:a16="http://schemas.microsoft.com/office/drawing/2014/main" xmlns="" id="{35545937-E482-483A-B4CF-3A35188A417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37437" y="2046915"/>
            <a:ext cx="6235221" cy="3507312"/>
          </a:xfrm>
          <a:prstGeom prst="rect">
            <a:avLst/>
          </a:prstGeom>
          <a:ln>
            <a:noFill/>
          </a:ln>
          <a:effectLst>
            <a:softEdge rad="112500"/>
          </a:effectLst>
        </p:spPr>
      </p:pic>
    </p:spTree>
    <p:extLst>
      <p:ext uri="{BB962C8B-B14F-4D97-AF65-F5344CB8AC3E}">
        <p14:creationId xmlns:p14="http://schemas.microsoft.com/office/powerpoint/2010/main" val="124389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205458B-661C-4CD6-823B-7B7FE0E6CF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xmlns="" id="{B8DFCBCE-939F-455A-B555-F5B7D59CAC42}"/>
              </a:ext>
            </a:extLst>
          </p:cNvPr>
          <p:cNvSpPr txBox="1"/>
          <p:nvPr/>
        </p:nvSpPr>
        <p:spPr>
          <a:xfrm>
            <a:off x="1763688" y="2384150"/>
            <a:ext cx="5616624" cy="2800767"/>
          </a:xfrm>
          <a:prstGeom prst="rect">
            <a:avLst/>
          </a:prstGeom>
          <a:noFill/>
        </p:spPr>
        <p:txBody>
          <a:bodyPr wrap="square" rtlCol="0">
            <a:spAutoFit/>
          </a:bodyPr>
          <a:lstStyle/>
          <a:p>
            <a:r>
              <a:rPr lang="en-GB" sz="1600" dirty="0">
                <a:latin typeface="Montserrat" panose="00000500000000000000" pitchFamily="2" charset="0"/>
              </a:rPr>
              <a:t>What has happened in this scene?</a:t>
            </a:r>
          </a:p>
          <a:p>
            <a:endParaRPr lang="en-GB" sz="1600" dirty="0">
              <a:latin typeface="Montserrat" panose="00000500000000000000" pitchFamily="2" charset="0"/>
            </a:endParaRPr>
          </a:p>
          <a:p>
            <a:r>
              <a:rPr lang="en-GB" sz="1600" dirty="0">
                <a:latin typeface="Montserrat" panose="00000500000000000000" pitchFamily="2" charset="0"/>
              </a:rPr>
              <a:t>Do you think there is something unusual happening in the scene?</a:t>
            </a:r>
          </a:p>
          <a:p>
            <a:endParaRPr lang="en-GB" sz="1600" dirty="0">
              <a:latin typeface="Montserrat" panose="00000500000000000000" pitchFamily="2" charset="0"/>
            </a:endParaRPr>
          </a:p>
          <a:p>
            <a:r>
              <a:rPr lang="en-GB" sz="1600" dirty="0">
                <a:latin typeface="Montserrat" panose="00000500000000000000" pitchFamily="2" charset="0"/>
              </a:rPr>
              <a:t>What do you think the driver and passenger are doing?</a:t>
            </a:r>
          </a:p>
          <a:p>
            <a:endParaRPr lang="en-GB" sz="1600" dirty="0">
              <a:latin typeface="Montserrat" panose="00000500000000000000" pitchFamily="2" charset="0"/>
            </a:endParaRPr>
          </a:p>
          <a:p>
            <a:r>
              <a:rPr lang="en-GB" sz="1600" dirty="0">
                <a:latin typeface="Montserrat" panose="00000500000000000000" pitchFamily="2" charset="0"/>
              </a:rPr>
              <a:t>Do you think </a:t>
            </a:r>
            <a:r>
              <a:rPr lang="en-GB" sz="1600" dirty="0" err="1">
                <a:latin typeface="Montserrat" panose="00000500000000000000" pitchFamily="2" charset="0"/>
              </a:rPr>
              <a:t>Llinos</a:t>
            </a:r>
            <a:r>
              <a:rPr lang="en-GB" sz="1600" dirty="0">
                <a:latin typeface="Montserrat" panose="00000500000000000000" pitchFamily="2" charset="0"/>
              </a:rPr>
              <a:t> should be worried?</a:t>
            </a:r>
          </a:p>
          <a:p>
            <a:endParaRPr lang="en-GB" sz="1600" dirty="0">
              <a:latin typeface="Montserrat" panose="00000500000000000000" pitchFamily="2" charset="0"/>
            </a:endParaRPr>
          </a:p>
          <a:p>
            <a:r>
              <a:rPr lang="en-GB" sz="1600" dirty="0">
                <a:latin typeface="Montserrat" panose="00000500000000000000" pitchFamily="2" charset="0"/>
              </a:rPr>
              <a:t>Let’s follow her story…</a:t>
            </a:r>
          </a:p>
        </p:txBody>
      </p:sp>
    </p:spTree>
    <p:extLst>
      <p:ext uri="{BB962C8B-B14F-4D97-AF65-F5344CB8AC3E}">
        <p14:creationId xmlns:p14="http://schemas.microsoft.com/office/powerpoint/2010/main" val="3668040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CF6AF19-3F2B-49F7-96F4-58C159B5AB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Are you Fearless - Llinois Scene 2">
            <a:hlinkClick r:id="" action="ppaction://media"/>
            <a:extLst>
              <a:ext uri="{FF2B5EF4-FFF2-40B4-BE49-F238E27FC236}">
                <a16:creationId xmlns:a16="http://schemas.microsoft.com/office/drawing/2014/main" xmlns="" id="{C4A8791C-9DB2-4448-9A53-EA8DCABF4EB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27051" y="2111004"/>
            <a:ext cx="6539023" cy="3678201"/>
          </a:xfrm>
          <a:prstGeom prst="rect">
            <a:avLst/>
          </a:prstGeom>
          <a:ln>
            <a:noFill/>
          </a:ln>
          <a:effectLst>
            <a:softEdge rad="112500"/>
          </a:effectLst>
        </p:spPr>
      </p:pic>
    </p:spTree>
    <p:extLst>
      <p:ext uri="{BB962C8B-B14F-4D97-AF65-F5344CB8AC3E}">
        <p14:creationId xmlns:p14="http://schemas.microsoft.com/office/powerpoint/2010/main" val="97039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4BF7F3C-7B55-4EB7-B109-78681699D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a:extLst>
              <a:ext uri="{FF2B5EF4-FFF2-40B4-BE49-F238E27FC236}">
                <a16:creationId xmlns:a16="http://schemas.microsoft.com/office/drawing/2014/main" xmlns="" id="{AD833233-0390-4F96-A4C1-56BA7D2E49D5}"/>
              </a:ext>
            </a:extLst>
          </p:cNvPr>
          <p:cNvSpPr txBox="1"/>
          <p:nvPr/>
        </p:nvSpPr>
        <p:spPr>
          <a:xfrm>
            <a:off x="1763688" y="2170420"/>
            <a:ext cx="5616624" cy="3046988"/>
          </a:xfrm>
          <a:prstGeom prst="rect">
            <a:avLst/>
          </a:prstGeom>
          <a:noFill/>
        </p:spPr>
        <p:txBody>
          <a:bodyPr wrap="square" rtlCol="0">
            <a:spAutoFit/>
          </a:bodyPr>
          <a:lstStyle/>
          <a:p>
            <a:r>
              <a:rPr lang="en-GB" sz="1600" dirty="0">
                <a:latin typeface="Montserrat" panose="00000500000000000000" pitchFamily="2" charset="0"/>
              </a:rPr>
              <a:t>What has happened in this scene?</a:t>
            </a:r>
          </a:p>
          <a:p>
            <a:endParaRPr lang="en-GB" sz="1600" dirty="0">
              <a:latin typeface="Montserrat" panose="00000500000000000000" pitchFamily="2" charset="0"/>
            </a:endParaRPr>
          </a:p>
          <a:p>
            <a:r>
              <a:rPr lang="en-GB" sz="1600" dirty="0">
                <a:latin typeface="Montserrat" panose="00000500000000000000" pitchFamily="2" charset="0"/>
              </a:rPr>
              <a:t>Considering what they were doing in the previous scene, what do you think the two men have just done? </a:t>
            </a:r>
          </a:p>
          <a:p>
            <a:endParaRPr lang="en-GB" sz="1600" dirty="0">
              <a:latin typeface="Montserrat" panose="00000500000000000000" pitchFamily="2" charset="0"/>
            </a:endParaRPr>
          </a:p>
          <a:p>
            <a:r>
              <a:rPr lang="en-GB" sz="1600" dirty="0">
                <a:latin typeface="Montserrat" panose="00000500000000000000" pitchFamily="2" charset="0"/>
              </a:rPr>
              <a:t>How many details about the scene can you remember?</a:t>
            </a:r>
          </a:p>
          <a:p>
            <a:endParaRPr lang="en-GB" sz="1600" dirty="0">
              <a:latin typeface="Montserrat" panose="00000500000000000000" pitchFamily="2" charset="0"/>
            </a:endParaRPr>
          </a:p>
          <a:p>
            <a:r>
              <a:rPr lang="en-GB" sz="1600" dirty="0">
                <a:latin typeface="Montserrat" panose="00000500000000000000" pitchFamily="2" charset="0"/>
              </a:rPr>
              <a:t>How do you think </a:t>
            </a:r>
            <a:r>
              <a:rPr lang="en-GB" sz="1600" dirty="0" err="1">
                <a:latin typeface="Montserrat" panose="00000500000000000000" pitchFamily="2" charset="0"/>
              </a:rPr>
              <a:t>Llinos</a:t>
            </a:r>
            <a:r>
              <a:rPr lang="en-GB" sz="1600" dirty="0">
                <a:latin typeface="Montserrat" panose="00000500000000000000" pitchFamily="2" charset="0"/>
              </a:rPr>
              <a:t> is feeling?</a:t>
            </a:r>
          </a:p>
          <a:p>
            <a:endParaRPr lang="en-GB" sz="1600" dirty="0">
              <a:latin typeface="Montserrat" panose="00000500000000000000" pitchFamily="2" charset="0"/>
            </a:endParaRPr>
          </a:p>
          <a:p>
            <a:r>
              <a:rPr lang="en-GB" sz="1600" dirty="0">
                <a:latin typeface="Montserrat" panose="00000500000000000000" pitchFamily="2" charset="0"/>
              </a:rPr>
              <a:t>What choices does she have now? Who can she tell?</a:t>
            </a:r>
          </a:p>
        </p:txBody>
      </p:sp>
    </p:spTree>
    <p:extLst>
      <p:ext uri="{BB962C8B-B14F-4D97-AF65-F5344CB8AC3E}">
        <p14:creationId xmlns:p14="http://schemas.microsoft.com/office/powerpoint/2010/main" val="3325663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0E8D5C6-C12A-44D7-8E86-CBBB1BC96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3602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81F97C-477A-4033-A7C6-C0A28FC4D0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Are you Fearless - Llinois Scene 3">
            <a:hlinkClick r:id="" action="ppaction://media"/>
            <a:extLst>
              <a:ext uri="{FF2B5EF4-FFF2-40B4-BE49-F238E27FC236}">
                <a16:creationId xmlns:a16="http://schemas.microsoft.com/office/drawing/2014/main" xmlns="" id="{B6B02DE5-C342-47AF-85ED-E32AEEF6053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35624" y="1977655"/>
            <a:ext cx="6775040" cy="3810960"/>
          </a:xfrm>
          <a:prstGeom prst="rect">
            <a:avLst/>
          </a:prstGeom>
          <a:ln>
            <a:noFill/>
          </a:ln>
          <a:effectLst>
            <a:softEdge rad="112500"/>
          </a:effectLst>
        </p:spPr>
      </p:pic>
    </p:spTree>
    <p:extLst>
      <p:ext uri="{BB962C8B-B14F-4D97-AF65-F5344CB8AC3E}">
        <p14:creationId xmlns:p14="http://schemas.microsoft.com/office/powerpoint/2010/main" val="382923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77E0809-189A-4D7E-B3BC-BF5E2FFC0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xmlns="" id="{55CF58B2-B970-4025-98BE-5E45161E170F}"/>
              </a:ext>
            </a:extLst>
          </p:cNvPr>
          <p:cNvSpPr txBox="1"/>
          <p:nvPr/>
        </p:nvSpPr>
        <p:spPr>
          <a:xfrm>
            <a:off x="1331640" y="2852936"/>
            <a:ext cx="6624736" cy="2308324"/>
          </a:xfrm>
          <a:prstGeom prst="rect">
            <a:avLst/>
          </a:prstGeom>
          <a:noFill/>
        </p:spPr>
        <p:txBody>
          <a:bodyPr wrap="square" rtlCol="0">
            <a:spAutoFit/>
          </a:bodyPr>
          <a:lstStyle/>
          <a:p>
            <a:r>
              <a:rPr lang="en-GB" sz="1600" dirty="0">
                <a:latin typeface="Montserrat" panose="00000500000000000000" pitchFamily="2" charset="0"/>
              </a:rPr>
              <a:t>What has happened in this scene?</a:t>
            </a:r>
          </a:p>
          <a:p>
            <a:endParaRPr lang="en-GB" sz="1600" dirty="0">
              <a:latin typeface="Montserrat" panose="00000500000000000000" pitchFamily="2" charset="0"/>
            </a:endParaRPr>
          </a:p>
          <a:p>
            <a:r>
              <a:rPr lang="en-GB" sz="1600" dirty="0" err="1">
                <a:latin typeface="Montserrat" panose="00000500000000000000" pitchFamily="2" charset="0"/>
              </a:rPr>
              <a:t>Llinos</a:t>
            </a:r>
            <a:r>
              <a:rPr lang="en-GB" sz="1600" dirty="0">
                <a:latin typeface="Montserrat" panose="00000500000000000000" pitchFamily="2" charset="0"/>
              </a:rPr>
              <a:t> </a:t>
            </a:r>
            <a:r>
              <a:rPr lang="en-GB" sz="1600" dirty="0" smtClean="0">
                <a:latin typeface="Montserrat" panose="00000500000000000000" pitchFamily="2" charset="0"/>
              </a:rPr>
              <a:t>has </a:t>
            </a:r>
            <a:r>
              <a:rPr lang="en-GB" sz="1600" dirty="0" smtClean="0">
                <a:latin typeface="Montserrat" panose="00000500000000000000" pitchFamily="2" charset="0"/>
              </a:rPr>
              <a:t>made a link </a:t>
            </a:r>
            <a:r>
              <a:rPr lang="en-GB" sz="1600" dirty="0" smtClean="0">
                <a:latin typeface="Montserrat" panose="00000500000000000000" pitchFamily="2" charset="0"/>
              </a:rPr>
              <a:t>about </a:t>
            </a:r>
            <a:r>
              <a:rPr lang="en-GB" sz="1600" dirty="0">
                <a:latin typeface="Montserrat" panose="00000500000000000000" pitchFamily="2" charset="0"/>
              </a:rPr>
              <a:t>the suspicious activity of the two men in both scenes and has decided to visit </a:t>
            </a:r>
            <a:r>
              <a:rPr lang="en-GB" sz="1600" b="1" dirty="0">
                <a:latin typeface="Montserrat" panose="00000500000000000000" pitchFamily="2" charset="0"/>
              </a:rPr>
              <a:t>www.fearless.org </a:t>
            </a:r>
            <a:r>
              <a:rPr lang="en-GB" sz="1600" dirty="0">
                <a:latin typeface="Montserrat" panose="00000500000000000000" pitchFamily="2" charset="0"/>
              </a:rPr>
              <a:t>to report what she saw. </a:t>
            </a:r>
          </a:p>
          <a:p>
            <a:pPr marL="285750" indent="-285750">
              <a:buFont typeface="Arial" panose="020B0604020202020204" pitchFamily="34" charset="0"/>
              <a:buChar char="•"/>
            </a:pPr>
            <a:endParaRPr lang="en-GB" sz="1600" dirty="0">
              <a:latin typeface="Montserrat" panose="00000500000000000000" pitchFamily="2" charset="0"/>
            </a:endParaRPr>
          </a:p>
          <a:p>
            <a:r>
              <a:rPr lang="en-GB" sz="1600" dirty="0">
                <a:latin typeface="Montserrat" panose="00000500000000000000" pitchFamily="2" charset="0"/>
              </a:rPr>
              <a:t>Fearless.org is an online service that can be used to report crimes 100% anonymously. </a:t>
            </a:r>
          </a:p>
          <a:p>
            <a:endParaRPr lang="en-GB" sz="1600" b="1" dirty="0">
              <a:latin typeface="Montserrat" panose="00000500000000000000" pitchFamily="2" charset="0"/>
            </a:endParaRPr>
          </a:p>
        </p:txBody>
      </p:sp>
    </p:spTree>
    <p:extLst>
      <p:ext uri="{BB962C8B-B14F-4D97-AF65-F5344CB8AC3E}">
        <p14:creationId xmlns:p14="http://schemas.microsoft.com/office/powerpoint/2010/main" val="41563903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0D5E24F3-95FC-46A1-99D2-D130250EC56C}">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Office Theme</Template>
  <TotalTime>10</TotalTime>
  <Words>690</Words>
  <Application>Microsoft Office PowerPoint</Application>
  <PresentationFormat>On-screen Show (4:3)</PresentationFormat>
  <Paragraphs>105</Paragraphs>
  <Slides>10</Slides>
  <Notes>10</Notes>
  <HiddenSlides>0</HiddenSlides>
  <MMClips>3</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Onwuzo</dc:creator>
  <cp:lastModifiedBy>Kristina Gregory</cp:lastModifiedBy>
  <cp:revision>25</cp:revision>
  <dcterms:created xsi:type="dcterms:W3CDTF">2018-02-01T10:20:34Z</dcterms:created>
  <dcterms:modified xsi:type="dcterms:W3CDTF">2018-02-14T11:52:57Z</dcterms:modified>
</cp:coreProperties>
</file>