
<file path=[Content_Types].xml><?xml version="1.0" encoding="utf-8"?>
<Types xmlns="http://schemas.openxmlformats.org/package/2006/content-types">
  <Default Extension="bin" ContentType="audio/unknown"/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E0DA9EF-C52E-B248-8E6B-B6BB51753E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993471-B9CC-2A4A-BE12-BB7EABAAF78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4763E2-899D-8843-A4E8-7D5931DA5D63}" type="datetimeFigureOut">
              <a:rPr lang="en-US" altLang="en-US"/>
              <a:pPr/>
              <a:t>3/2/22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2318BA-25AA-9642-BD69-5F7FB1FB69B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BC63AC-2909-8A4C-9548-77D60F820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2E236A-B3FC-7245-953B-24FC610C84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755" y="2130425"/>
            <a:ext cx="7748645" cy="1470025"/>
          </a:xfrm>
        </p:spPr>
        <p:txBody>
          <a:bodyPr/>
          <a:lstStyle/>
          <a:p>
            <a:r>
              <a:rPr lang="cy-GB" noProof="0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7677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y-GB" noProof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AFC1E-355E-514E-A95C-48D82F130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328616-9A31-564D-B6E5-3352AA73EEDB}" type="datetimeFigureOut">
              <a:rPr lang="cy-GB" altLang="en-US"/>
              <a:pPr/>
              <a:t>02/03/22</a:t>
            </a:fld>
            <a:endParaRPr lang="cy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0DDF8-6C5A-784C-9761-55D5780D1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ED845-DFAE-FC4C-8021-8A2C8802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0B0AA-F44C-9E4A-B0B8-2B4037D596BA}" type="slidenum">
              <a:rPr lang="cy-GB" altLang="en-US"/>
              <a:pPr/>
              <a:t>‹#›</a:t>
            </a:fld>
            <a:endParaRPr lang="cy-GB" altLang="en-US"/>
          </a:p>
        </p:txBody>
      </p:sp>
    </p:spTree>
    <p:extLst>
      <p:ext uri="{BB962C8B-B14F-4D97-AF65-F5344CB8AC3E}">
        <p14:creationId xmlns:p14="http://schemas.microsoft.com/office/powerpoint/2010/main" val="4083614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4552" y="1610880"/>
            <a:ext cx="7757848" cy="418655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85EBD-241D-FB4C-8FDB-62C2ECD4D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1E3592-C074-5E4A-AC0A-962623C932F4}" type="datetimeFigureOut">
              <a:rPr lang="en-US" altLang="en-US"/>
              <a:pPr/>
              <a:t>3/2/22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A23C7-AB68-5341-9258-0607F424E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D1F17-FAAF-9F49-BE49-5D57E1205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91532-87CA-2344-A357-B1EEB0CC7F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9677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41709"/>
            <a:ext cx="1729200" cy="536493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4552" y="441709"/>
            <a:ext cx="5952448" cy="536493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6F1E1-2A66-D840-9537-4D3173951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D50592-F58E-BF4B-B1F0-66AB34580E60}" type="datetimeFigureOut">
              <a:rPr lang="en-US" altLang="en-US"/>
              <a:pPr/>
              <a:t>3/2/22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BFED9-F567-074E-B41D-BE349C3B0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6FA14-D003-FC43-B810-C1467FD37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99D76-1444-5943-8FAF-E3C99C1E06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7083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552" y="1610880"/>
            <a:ext cx="7757848" cy="4186557"/>
          </a:xfrm>
        </p:spPr>
        <p:txBody>
          <a:bodyPr/>
          <a:lstStyle/>
          <a:p>
            <a:pPr lvl="0"/>
            <a:r>
              <a:rPr lang="cy-GB" noProof="0"/>
              <a:t>Click to edit Master text styles</a:t>
            </a:r>
          </a:p>
          <a:p>
            <a:pPr lvl="1"/>
            <a:r>
              <a:rPr lang="cy-GB" noProof="0"/>
              <a:t>Second level</a:t>
            </a:r>
          </a:p>
          <a:p>
            <a:pPr lvl="2"/>
            <a:r>
              <a:rPr lang="cy-GB" noProof="0"/>
              <a:t>Third level</a:t>
            </a:r>
          </a:p>
          <a:p>
            <a:pPr lvl="3"/>
            <a:r>
              <a:rPr lang="cy-GB" noProof="0"/>
              <a:t>Fourth level</a:t>
            </a:r>
          </a:p>
          <a:p>
            <a:pPr lvl="4"/>
            <a:r>
              <a:rPr lang="cy-GB" noProof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87E74-04FE-2643-A9BE-2E6127786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35A43F-8151-1B41-86AA-F84524B5BCC6}" type="datetimeFigureOut">
              <a:rPr lang="cy-GB" altLang="en-US"/>
              <a:pPr/>
              <a:t>02/03/22</a:t>
            </a:fld>
            <a:endParaRPr lang="cy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87EDE-1516-BE4F-ACE1-3F2D326D6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A73DF-9FD2-1D43-89A6-FB3F2A789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1EA5F-AE62-4D43-84F2-D583A5A1CBC4}" type="slidenum">
              <a:rPr lang="cy-GB" altLang="en-US"/>
              <a:pPr/>
              <a:t>‹#›</a:t>
            </a:fld>
            <a:endParaRPr lang="cy-GB" altLang="en-US"/>
          </a:p>
        </p:txBody>
      </p:sp>
    </p:spTree>
    <p:extLst>
      <p:ext uri="{BB962C8B-B14F-4D97-AF65-F5344CB8AC3E}">
        <p14:creationId xmlns:p14="http://schemas.microsoft.com/office/powerpoint/2010/main" val="1406318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553" y="4406900"/>
            <a:ext cx="775784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y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553" y="2906713"/>
            <a:ext cx="775784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y-GB" noProof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0D3D4-70C6-2B4F-B676-84EBF6642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20C9B6-E632-864A-9A63-BCB0D2DE560E}" type="datetimeFigureOut">
              <a:rPr lang="cy-GB" altLang="en-US"/>
              <a:pPr/>
              <a:t>02/03/22</a:t>
            </a:fld>
            <a:endParaRPr lang="cy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89C81-E5D0-1846-A652-7C32A0ED8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73084-9363-AB45-BBAC-808008B4C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B8ADC-2A46-D341-8817-59396AA7FABC}" type="slidenum">
              <a:rPr lang="cy-GB" altLang="en-US"/>
              <a:pPr/>
              <a:t>‹#›</a:t>
            </a:fld>
            <a:endParaRPr lang="cy-GB" altLang="en-US"/>
          </a:p>
        </p:txBody>
      </p:sp>
    </p:spTree>
    <p:extLst>
      <p:ext uri="{BB962C8B-B14F-4D97-AF65-F5344CB8AC3E}">
        <p14:creationId xmlns:p14="http://schemas.microsoft.com/office/powerpoint/2010/main" val="206097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1622" y="1610880"/>
            <a:ext cx="3818260" cy="41773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 noProof="0"/>
              <a:t>Click to edit Master text styles</a:t>
            </a:r>
          </a:p>
          <a:p>
            <a:pPr lvl="1"/>
            <a:r>
              <a:rPr lang="cy-GB" noProof="0"/>
              <a:t>Second level</a:t>
            </a:r>
          </a:p>
          <a:p>
            <a:pPr lvl="2"/>
            <a:r>
              <a:rPr lang="cy-GB" noProof="0"/>
              <a:t>Third level</a:t>
            </a:r>
          </a:p>
          <a:p>
            <a:pPr lvl="3"/>
            <a:r>
              <a:rPr lang="cy-GB" noProof="0"/>
              <a:t>Fourth level</a:t>
            </a:r>
          </a:p>
          <a:p>
            <a:pPr lvl="4"/>
            <a:r>
              <a:rPr lang="cy-GB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4141" y="1610880"/>
            <a:ext cx="3818260" cy="41773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 noProof="0"/>
              <a:t>Click to edit Master text styles</a:t>
            </a:r>
          </a:p>
          <a:p>
            <a:pPr lvl="1"/>
            <a:r>
              <a:rPr lang="cy-GB" noProof="0"/>
              <a:t>Second level</a:t>
            </a:r>
          </a:p>
          <a:p>
            <a:pPr lvl="2"/>
            <a:r>
              <a:rPr lang="cy-GB" noProof="0"/>
              <a:t>Third level</a:t>
            </a:r>
          </a:p>
          <a:p>
            <a:pPr lvl="3"/>
            <a:r>
              <a:rPr lang="cy-GB" noProof="0"/>
              <a:t>Fourth level</a:t>
            </a:r>
          </a:p>
          <a:p>
            <a:pPr lvl="4"/>
            <a:r>
              <a:rPr lang="cy-GB" noProof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99E0D2-A335-4247-9DB1-F3576F800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7C5ED2-A0B9-0243-814D-BAE79B792B77}" type="datetimeFigureOut">
              <a:rPr lang="cy-GB" altLang="en-US"/>
              <a:pPr/>
              <a:t>02/03/22</a:t>
            </a:fld>
            <a:endParaRPr lang="cy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B4E762-D207-2240-80E9-43A3248B2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3CA57F-388E-7349-A48A-A37AE0EEA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0AA60-6D9E-9942-8DDF-46637739E880}" type="slidenum">
              <a:rPr lang="cy-GB" altLang="en-US"/>
              <a:pPr/>
              <a:t>‹#›</a:t>
            </a:fld>
            <a:endParaRPr lang="cy-GB" altLang="en-US"/>
          </a:p>
        </p:txBody>
      </p:sp>
    </p:spTree>
    <p:extLst>
      <p:ext uri="{BB962C8B-B14F-4D97-AF65-F5344CB8AC3E}">
        <p14:creationId xmlns:p14="http://schemas.microsoft.com/office/powerpoint/2010/main" val="164321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y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1621" y="1617931"/>
            <a:ext cx="3816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621" y="2257693"/>
            <a:ext cx="3816000" cy="35397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/>
              <a:t>Click to edit Master text styles</a:t>
            </a:r>
          </a:p>
          <a:p>
            <a:pPr lvl="1"/>
            <a:r>
              <a:rPr lang="cy-GB" noProof="0"/>
              <a:t>Second level</a:t>
            </a:r>
          </a:p>
          <a:p>
            <a:pPr lvl="2"/>
            <a:r>
              <a:rPr lang="cy-GB" noProof="0"/>
              <a:t>Third level</a:t>
            </a:r>
          </a:p>
          <a:p>
            <a:pPr lvl="3"/>
            <a:r>
              <a:rPr lang="cy-GB" noProof="0"/>
              <a:t>Fourth level</a:t>
            </a:r>
          </a:p>
          <a:p>
            <a:pPr lvl="4"/>
            <a:r>
              <a:rPr lang="cy-GB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70168" y="1617931"/>
            <a:ext cx="3816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70168" y="2257693"/>
            <a:ext cx="3816000" cy="35397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/>
              <a:t>Click to edit Master text styles</a:t>
            </a:r>
          </a:p>
          <a:p>
            <a:pPr lvl="1"/>
            <a:r>
              <a:rPr lang="cy-GB" noProof="0"/>
              <a:t>Second level</a:t>
            </a:r>
          </a:p>
          <a:p>
            <a:pPr lvl="2"/>
            <a:r>
              <a:rPr lang="cy-GB" noProof="0"/>
              <a:t>Third level</a:t>
            </a:r>
          </a:p>
          <a:p>
            <a:pPr lvl="3"/>
            <a:r>
              <a:rPr lang="cy-GB" noProof="0"/>
              <a:t>Fourth level</a:t>
            </a:r>
          </a:p>
          <a:p>
            <a:pPr lvl="4"/>
            <a:r>
              <a:rPr lang="cy-GB" noProof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CC551F-1DEB-0747-B768-AFE812A81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6E59A-8BB1-2348-8D07-7C7BA4ACF725}" type="datetimeFigureOut">
              <a:rPr lang="cy-GB" altLang="en-US"/>
              <a:pPr/>
              <a:t>02/03/22</a:t>
            </a:fld>
            <a:endParaRPr lang="cy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32956C-0A9C-514F-9EF3-9F0CCBEA4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651A2-8B89-D64A-A836-17F858114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0E6D7-D2DB-0948-AD35-91CA6FC59BCE}" type="slidenum">
              <a:rPr lang="cy-GB" altLang="en-US"/>
              <a:pPr/>
              <a:t>‹#›</a:t>
            </a:fld>
            <a:endParaRPr lang="cy-GB" altLang="en-US"/>
          </a:p>
        </p:txBody>
      </p:sp>
    </p:spTree>
    <p:extLst>
      <p:ext uri="{BB962C8B-B14F-4D97-AF65-F5344CB8AC3E}">
        <p14:creationId xmlns:p14="http://schemas.microsoft.com/office/powerpoint/2010/main" val="2095944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noProof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4C91C1-819C-214A-9597-52897719D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D79A8-7F70-CA43-8E85-7E729A5FD205}" type="datetimeFigureOut">
              <a:rPr lang="cy-GB" altLang="en-US"/>
              <a:pPr/>
              <a:t>02/03/22</a:t>
            </a:fld>
            <a:endParaRPr lang="cy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6A9E63-8B23-FF48-A2B7-8C1CBF676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0F40F-AD42-7647-8578-958D30B72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37376-7D6A-0240-BA36-A8B4B9D80D21}" type="slidenum">
              <a:rPr lang="cy-GB" altLang="en-US"/>
              <a:pPr/>
              <a:t>‹#›</a:t>
            </a:fld>
            <a:endParaRPr lang="cy-GB" altLang="en-US"/>
          </a:p>
        </p:txBody>
      </p:sp>
    </p:spTree>
    <p:extLst>
      <p:ext uri="{BB962C8B-B14F-4D97-AF65-F5344CB8AC3E}">
        <p14:creationId xmlns:p14="http://schemas.microsoft.com/office/powerpoint/2010/main" val="2170106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EF0ECC-E318-4D4A-BA2A-8064506EF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A15029-6003-B14E-8F32-33A8B3E99299}" type="datetimeFigureOut">
              <a:rPr lang="cy-GB" altLang="en-US"/>
              <a:pPr/>
              <a:t>02/03/22</a:t>
            </a:fld>
            <a:endParaRPr lang="cy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AD4538-584E-B646-A5DD-B65831774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16300B-FD31-6646-AA77-69A0025A7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83F08-64E9-4046-8F1D-11FD0B860999}" type="slidenum">
              <a:rPr lang="cy-GB" altLang="en-US"/>
              <a:pPr/>
              <a:t>‹#›</a:t>
            </a:fld>
            <a:endParaRPr lang="cy-GB" altLang="en-US"/>
          </a:p>
        </p:txBody>
      </p:sp>
    </p:spTree>
    <p:extLst>
      <p:ext uri="{BB962C8B-B14F-4D97-AF65-F5344CB8AC3E}">
        <p14:creationId xmlns:p14="http://schemas.microsoft.com/office/powerpoint/2010/main" val="770875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755" y="432506"/>
            <a:ext cx="2931758" cy="100259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32507"/>
            <a:ext cx="4707350" cy="53649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y-GB" noProof="0"/>
              <a:t>Click to edit Master text styles</a:t>
            </a:r>
          </a:p>
          <a:p>
            <a:pPr lvl="1"/>
            <a:r>
              <a:rPr lang="cy-GB" noProof="0"/>
              <a:t>Second level</a:t>
            </a:r>
          </a:p>
          <a:p>
            <a:pPr lvl="2"/>
            <a:r>
              <a:rPr lang="cy-GB" noProof="0"/>
              <a:t>Third level</a:t>
            </a:r>
          </a:p>
          <a:p>
            <a:pPr lvl="3"/>
            <a:r>
              <a:rPr lang="cy-GB" noProof="0"/>
              <a:t>Fourth level</a:t>
            </a:r>
          </a:p>
          <a:p>
            <a:pPr lvl="4"/>
            <a:r>
              <a:rPr lang="cy-GB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755" y="1435100"/>
            <a:ext cx="2931758" cy="43623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 noProof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F5C562-BD6D-F54A-B8D4-51158474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E7DFD5-23B0-B24A-AAD5-D7E671AACCAF}" type="datetimeFigureOut">
              <a:rPr lang="cy-GB" altLang="en-US"/>
              <a:pPr/>
              <a:t>02/03/22</a:t>
            </a:fld>
            <a:endParaRPr lang="cy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45CCD1-97D2-B44A-B35D-CD6C75029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964FD7-E2CF-824D-B23C-D58D83C02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76C73-D763-0D48-BEED-E7C13BACA458}" type="slidenum">
              <a:rPr lang="cy-GB" altLang="en-US"/>
              <a:pPr/>
              <a:t>‹#›</a:t>
            </a:fld>
            <a:endParaRPr lang="cy-GB" altLang="en-US"/>
          </a:p>
        </p:txBody>
      </p:sp>
    </p:spTree>
    <p:extLst>
      <p:ext uri="{BB962C8B-B14F-4D97-AF65-F5344CB8AC3E}">
        <p14:creationId xmlns:p14="http://schemas.microsoft.com/office/powerpoint/2010/main" val="304429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552" y="4662570"/>
            <a:ext cx="7757848" cy="398685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9766" y="502351"/>
            <a:ext cx="7647416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552" y="5061256"/>
            <a:ext cx="7757848" cy="73618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516EEA-8AB8-5A4D-9027-CBA8B9858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B37066-0B7C-B74E-83D0-859B66B42646}" type="datetimeFigureOut">
              <a:rPr lang="en-US" altLang="en-US"/>
              <a:pPr/>
              <a:t>3/2/22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666BCC-47D2-5C41-A2A8-08ADA1401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2060A-856D-9F4D-A019-574D01293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B37CC-FC2B-B341-B29A-5DDF021813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1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>
            <a:extLst>
              <a:ext uri="{FF2B5EF4-FFF2-40B4-BE49-F238E27FC236}">
                <a16:creationId xmlns:a16="http://schemas.microsoft.com/office/drawing/2014/main" id="{4821916F-0DA2-0A42-956E-039D9CBF6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5438" cy="691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9219" name="Title Placeholder 1">
            <a:extLst>
              <a:ext uri="{FF2B5EF4-FFF2-40B4-BE49-F238E27FC236}">
                <a16:creationId xmlns:a16="http://schemas.microsoft.com/office/drawing/2014/main" id="{7BFB5ED8-23F4-5A40-ACC3-2FA257F62B7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23875" y="468313"/>
            <a:ext cx="77581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y-GB" altLang="en-US"/>
              <a:t>Click to edit Master title style</a:t>
            </a:r>
          </a:p>
        </p:txBody>
      </p:sp>
      <p:sp>
        <p:nvSpPr>
          <p:cNvPr id="9220" name="Text Placeholder 2">
            <a:extLst>
              <a:ext uri="{FF2B5EF4-FFF2-40B4-BE49-F238E27FC236}">
                <a16:creationId xmlns:a16="http://schemas.microsoft.com/office/drawing/2014/main" id="{212A5319-73BD-004C-AD46-9CA2D5F2FF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23875" y="1611313"/>
            <a:ext cx="7758113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y-GB" altLang="en-US"/>
              <a:t>Click to edit Master text styles</a:t>
            </a:r>
          </a:p>
          <a:p>
            <a:pPr lvl="1"/>
            <a:r>
              <a:rPr lang="cy-GB" altLang="en-US"/>
              <a:t>Second level</a:t>
            </a:r>
          </a:p>
          <a:p>
            <a:pPr lvl="2"/>
            <a:r>
              <a:rPr lang="cy-GB" altLang="en-US"/>
              <a:t>Third level</a:t>
            </a:r>
          </a:p>
          <a:p>
            <a:pPr lvl="3"/>
            <a:r>
              <a:rPr lang="cy-GB" altLang="en-US"/>
              <a:t>Fourth level</a:t>
            </a:r>
          </a:p>
          <a:p>
            <a:pPr lvl="4"/>
            <a:r>
              <a:rPr lang="cy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10584-115A-5448-9383-2CCC63877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2288" y="6340475"/>
            <a:ext cx="1728787" cy="4714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bg1"/>
                </a:solidFill>
                <a:latin typeface="Comic Sans MS" panose="030F0902030302020204" pitchFamily="66" charset="0"/>
              </a:defRPr>
            </a:lvl1pPr>
          </a:lstStyle>
          <a:p>
            <a:fld id="{5BAB1E66-27C8-3E41-ADF1-18EABCB83066}" type="datetimeFigureOut">
              <a:rPr lang="cy-GB" altLang="en-US"/>
              <a:pPr/>
              <a:t>02/03/22</a:t>
            </a:fld>
            <a:endParaRPr lang="cy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ACF68-586A-6844-AB89-09A4A23AA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54338" y="6340475"/>
            <a:ext cx="2895600" cy="471488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/>
                </a:solidFill>
                <a:latin typeface="Comic Sans MS"/>
                <a:ea typeface="+mn-ea"/>
              </a:defRPr>
            </a:lvl1pPr>
          </a:lstStyle>
          <a:p>
            <a:pPr>
              <a:defRPr/>
            </a:pPr>
            <a:endParaRPr lang="cy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EC787-E013-984D-9896-4EBE22E949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40475"/>
            <a:ext cx="1728788" cy="4714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Comic Sans MS" panose="030F0902030302020204" pitchFamily="66" charset="0"/>
              </a:defRPr>
            </a:lvl1pPr>
          </a:lstStyle>
          <a:p>
            <a:r>
              <a:rPr lang="cy-GB" altLang="en-US"/>
              <a:t>Slide </a:t>
            </a:r>
            <a:fld id="{4CA6B632-A143-4041-A6A2-00C2AEBB6C48}" type="slidenum">
              <a:rPr lang="cy-GB" altLang="en-US"/>
              <a:pPr/>
              <a:t>‹#›</a:t>
            </a:fld>
            <a:endParaRPr lang="cy-GB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9A09DB-67B0-7F4D-9D8F-CC268FDCBB61}"/>
              </a:ext>
            </a:extLst>
          </p:cNvPr>
          <p:cNvSpPr txBox="1"/>
          <p:nvPr/>
        </p:nvSpPr>
        <p:spPr>
          <a:xfrm>
            <a:off x="8348663" y="6596063"/>
            <a:ext cx="866775" cy="2159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cy-GB" altLang="en-US" sz="500">
                <a:solidFill>
                  <a:schemeClr val="bg1"/>
                </a:solidFill>
                <a:latin typeface="Comic Sans MS" panose="030F0902030302020204" pitchFamily="66" charset="0"/>
              </a:rPr>
              <a:t>© Gwent Police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Comic Sans MS"/>
          <a:ea typeface="ＭＳ Ｐゴシック" panose="020B0600070205080204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anose="030F0902030302020204" pitchFamily="66" charset="0"/>
          <a:ea typeface="ＭＳ Ｐゴシック" panose="020B0600070205080204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anose="030F0902030302020204" pitchFamily="66" charset="0"/>
          <a:ea typeface="ＭＳ Ｐゴシック" panose="020B0600070205080204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anose="030F0902030302020204" pitchFamily="66" charset="0"/>
          <a:ea typeface="ＭＳ Ｐゴシック" panose="020B0600070205080204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anose="030F0902030302020204" pitchFamily="66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anose="030F0902030302020204" pitchFamily="66" charset="0"/>
          <a:ea typeface="ＭＳ Ｐゴシック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anose="030F0902030302020204" pitchFamily="66" charset="0"/>
          <a:ea typeface="ＭＳ Ｐゴシック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anose="030F0902030302020204" pitchFamily="66" charset="0"/>
          <a:ea typeface="ＭＳ Ｐゴシック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mic Sans MS" panose="030F0902030302020204" pitchFamily="66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omic Sans MS"/>
          <a:ea typeface="ＭＳ Ｐゴシック" panose="020B0600070205080204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omic Sans MS"/>
          <a:ea typeface="ＭＳ Ｐゴシック" panose="020B0600070205080204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mic Sans MS"/>
          <a:ea typeface="ＭＳ Ｐゴシック" panose="020B0600070205080204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omic Sans MS"/>
          <a:ea typeface="ＭＳ Ｐゴシック" panose="020B0600070205080204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omic Sans MS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3.bin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4.bin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5.bin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A259AAF-06A7-784A-BCA1-E01D044D8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altLang="en-US" i="1">
                <a:latin typeface="Comic Sans MS" panose="030F0902030302020204" pitchFamily="66" charset="0"/>
              </a:rPr>
              <a:t>Gêm</a:t>
            </a:r>
            <a:r>
              <a:rPr lang="cy-GB" altLang="en-US">
                <a:latin typeface="Comic Sans MS" panose="030F0902030302020204" pitchFamily="66" charset="0"/>
              </a:rPr>
              <a:t> – Dyfalwch y teimlad!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370F9C-7F99-FC4C-AE04-9704DE09C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875" y="1611313"/>
            <a:ext cx="6383338" cy="4186237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y-GB" altLang="en-US" sz="2500" b="1" u="sng">
                <a:latin typeface="Comic Sans MS" panose="030F0902030302020204" pitchFamily="66" charset="0"/>
              </a:rPr>
              <a:t>Rheolau’r gêm:</a:t>
            </a:r>
            <a:br>
              <a:rPr lang="cy-GB" altLang="en-US" sz="2500" b="1" u="sng">
                <a:latin typeface="Comic Sans MS" panose="030F0902030302020204" pitchFamily="66" charset="0"/>
              </a:rPr>
            </a:br>
            <a:endParaRPr lang="cy-GB" altLang="en-US" sz="2500" b="1" u="sng">
              <a:latin typeface="Comic Sans MS" panose="030F0902030302020204" pitchFamily="66" charset="0"/>
            </a:endParaRPr>
          </a:p>
          <a:p>
            <a:pPr marL="0" indent="0">
              <a:lnSpc>
                <a:spcPct val="80000"/>
              </a:lnSpc>
            </a:pPr>
            <a:r>
              <a:rPr lang="cy-GB" altLang="en-US" sz="2500">
                <a:latin typeface="Comic Sans MS" panose="030F0902030302020204" pitchFamily="66" charset="0"/>
              </a:rPr>
              <a:t>Pan welwch chi’r wyneb yn ymddangos, dyfalwch pa air sy’n mynegi’r llun orau – A, B, C neu CH.</a:t>
            </a:r>
          </a:p>
          <a:p>
            <a:pPr marL="0" indent="0">
              <a:lnSpc>
                <a:spcPct val="80000"/>
              </a:lnSpc>
            </a:pPr>
            <a:r>
              <a:rPr lang="cy-GB" altLang="en-US" sz="2500">
                <a:latin typeface="Comic Sans MS" panose="030F0902030302020204" pitchFamily="66" charset="0"/>
              </a:rPr>
              <a:t>Yna sefwch nesaf at y lythyren yn yr ystafell ddosbarth.</a:t>
            </a:r>
          </a:p>
          <a:p>
            <a:pPr marL="0" indent="0">
              <a:lnSpc>
                <a:spcPct val="80000"/>
              </a:lnSpc>
            </a:pPr>
            <a:r>
              <a:rPr lang="cy-GB" altLang="en-US" sz="2500">
                <a:latin typeface="Comic Sans MS" panose="030F0902030302020204" pitchFamily="66" charset="0"/>
              </a:rPr>
              <a:t>Bydd eich athro/athrawes yn datgelu’r atebion i chi.</a:t>
            </a:r>
          </a:p>
          <a:p>
            <a:pPr marL="0" indent="0">
              <a:lnSpc>
                <a:spcPct val="80000"/>
              </a:lnSpc>
            </a:pPr>
            <a:r>
              <a:rPr lang="cy-GB" altLang="en-US" sz="2500">
                <a:latin typeface="Comic Sans MS" panose="030F0902030302020204" pitchFamily="66" charset="0"/>
              </a:rPr>
              <a:t>Faint allwch chi eu dyfalu’n gywir?</a:t>
            </a:r>
            <a:br>
              <a:rPr lang="cy-GB" altLang="en-US" sz="2500">
                <a:latin typeface="Comic Sans MS" panose="030F0902030302020204" pitchFamily="66" charset="0"/>
              </a:rPr>
            </a:br>
            <a:endParaRPr lang="cy-GB" altLang="en-US" sz="2500">
              <a:latin typeface="Comic Sans MS" panose="030F0902030302020204" pitchFamily="66" charset="0"/>
            </a:endParaRP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y-GB" altLang="en-US" sz="2500">
                <a:latin typeface="Comic Sans MS" panose="030F0902030302020204" pitchFamily="66" charset="0"/>
              </a:rPr>
              <a:t>Mewnhewch!</a:t>
            </a:r>
          </a:p>
        </p:txBody>
      </p:sp>
      <p:pic>
        <p:nvPicPr>
          <p:cNvPr id="6" name="Picture 4" descr="pe03752_">
            <a:extLst>
              <a:ext uri="{FF2B5EF4-FFF2-40B4-BE49-F238E27FC236}">
                <a16:creationId xmlns:a16="http://schemas.microsoft.com/office/drawing/2014/main" id="{47540C23-8FB0-344A-8228-3C330C6F4A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288" y="1989138"/>
            <a:ext cx="18288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creeching Brak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B4938-FBCC-314C-B241-A16C9B5DA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075" y="468313"/>
            <a:ext cx="6165850" cy="1143000"/>
          </a:xfrm>
        </p:spPr>
        <p:txBody>
          <a:bodyPr/>
          <a:lstStyle/>
          <a:p>
            <a:pPr algn="l"/>
            <a:r>
              <a:rPr lang="cy-GB" altLang="en-US">
                <a:latin typeface="Comic Sans MS" panose="030F0902030302020204" pitchFamily="66" charset="0"/>
              </a:rPr>
              <a:t>CH – wedi cynhyrfu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BE9AF1-2FDD-A24D-B55E-9DE06AE65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4050" y="1611313"/>
            <a:ext cx="3817938" cy="4176712"/>
          </a:xfrm>
        </p:spPr>
        <p:txBody>
          <a:bodyPr/>
          <a:lstStyle/>
          <a:p>
            <a:r>
              <a:rPr lang="cy-GB" altLang="en-US" sz="3600">
                <a:latin typeface="Comic Sans MS" panose="030F0902030302020204" pitchFamily="66" charset="0"/>
              </a:rPr>
              <a:t>A – hapus</a:t>
            </a:r>
          </a:p>
          <a:p>
            <a:r>
              <a:rPr lang="cy-GB" altLang="en-US" sz="3600">
                <a:latin typeface="Comic Sans MS" panose="030F0902030302020204" pitchFamily="66" charset="0"/>
              </a:rPr>
              <a:t>B – blinedig</a:t>
            </a:r>
          </a:p>
          <a:p>
            <a:r>
              <a:rPr lang="cy-GB" altLang="en-US" sz="3600">
                <a:latin typeface="Comic Sans MS" panose="030F0902030302020204" pitchFamily="66" charset="0"/>
              </a:rPr>
              <a:t>C – blin</a:t>
            </a:r>
          </a:p>
          <a:p>
            <a:r>
              <a:rPr lang="cy-GB" altLang="en-US" sz="3600">
                <a:latin typeface="Comic Sans MS" panose="030F0902030302020204" pitchFamily="66" charset="0"/>
              </a:rPr>
              <a:t>CH – wedi</a:t>
            </a:r>
            <a:br>
              <a:rPr lang="cy-GB" altLang="en-US" sz="3600">
                <a:latin typeface="Comic Sans MS" panose="030F0902030302020204" pitchFamily="66" charset="0"/>
              </a:rPr>
            </a:br>
            <a:r>
              <a:rPr lang="cy-GB" altLang="en-US" sz="3600">
                <a:latin typeface="Comic Sans MS" panose="030F0902030302020204" pitchFamily="66" charset="0"/>
              </a:rPr>
              <a:t>        cynhyrfu</a:t>
            </a:r>
          </a:p>
        </p:txBody>
      </p:sp>
      <p:pic>
        <p:nvPicPr>
          <p:cNvPr id="6" name="Content Placeholder 5" descr="j0282741">
            <a:extLst>
              <a:ext uri="{FF2B5EF4-FFF2-40B4-BE49-F238E27FC236}">
                <a16:creationId xmlns:a16="http://schemas.microsoft.com/office/drawing/2014/main" id="{09943EBC-B512-D44A-8AED-751F5B240A37}"/>
              </a:ext>
            </a:extLst>
          </p:cNvPr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03" b="-4703"/>
          <a:stretch>
            <a:fillRect/>
          </a:stretch>
        </p:blipFill>
        <p:spPr>
          <a:xfrm>
            <a:off x="522288" y="1611313"/>
            <a:ext cx="3817937" cy="4176712"/>
          </a:xfrm>
          <a:noFill/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F5C4F5AE-E0F8-AC4D-A48B-2A3298230406}"/>
              </a:ext>
            </a:extLst>
          </p:cNvPr>
          <p:cNvSpPr txBox="1">
            <a:spLocks/>
          </p:cNvSpPr>
          <p:nvPr/>
        </p:nvSpPr>
        <p:spPr bwMode="auto">
          <a:xfrm>
            <a:off x="584200" y="471488"/>
            <a:ext cx="15922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cy-GB" altLang="en-US" sz="4400" b="1">
                <a:latin typeface="Comic Sans MS" panose="030F0902030302020204" pitchFamily="66" charset="0"/>
              </a:rPr>
              <a:t>Ateb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5" grpId="0" build="p"/>
      <p:bldP spid="7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BCE4A-4B7A-3440-9F0C-DB9D1A9BA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075" y="468313"/>
            <a:ext cx="6165850" cy="1143000"/>
          </a:xfrm>
        </p:spPr>
        <p:txBody>
          <a:bodyPr/>
          <a:lstStyle/>
          <a:p>
            <a:pPr algn="l"/>
            <a:r>
              <a:rPr lang="cy-GB" altLang="en-US">
                <a:latin typeface="Comic Sans MS" panose="030F0902030302020204" pitchFamily="66" charset="0"/>
              </a:rPr>
              <a:t>C – hapus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C0B923-58F8-0A40-ADCB-AEE2177D5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4050" y="1611313"/>
            <a:ext cx="3817938" cy="4176712"/>
          </a:xfrm>
        </p:spPr>
        <p:txBody>
          <a:bodyPr/>
          <a:lstStyle/>
          <a:p>
            <a:r>
              <a:rPr lang="cy-GB" altLang="en-US" sz="3600">
                <a:latin typeface="Comic Sans MS" panose="030F0902030302020204" pitchFamily="66" charset="0"/>
              </a:rPr>
              <a:t>A – trist</a:t>
            </a:r>
          </a:p>
          <a:p>
            <a:r>
              <a:rPr lang="cy-GB" altLang="en-US" sz="3600">
                <a:latin typeface="Comic Sans MS" panose="030F0902030302020204" pitchFamily="66" charset="0"/>
              </a:rPr>
              <a:t>B – swil</a:t>
            </a:r>
          </a:p>
          <a:p>
            <a:r>
              <a:rPr lang="cy-GB" altLang="en-US" sz="3600">
                <a:latin typeface="Comic Sans MS" panose="030F0902030302020204" pitchFamily="66" charset="0"/>
              </a:rPr>
              <a:t>C – hapus</a:t>
            </a:r>
          </a:p>
          <a:p>
            <a:r>
              <a:rPr lang="cy-GB" altLang="en-US" sz="3600">
                <a:latin typeface="Comic Sans MS" panose="030F0902030302020204" pitchFamily="66" charset="0"/>
              </a:rPr>
              <a:t>CH – ofn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426CDB3-DD06-4447-8A09-F8C4A3727FD2}"/>
              </a:ext>
            </a:extLst>
          </p:cNvPr>
          <p:cNvSpPr txBox="1">
            <a:spLocks/>
          </p:cNvSpPr>
          <p:nvPr/>
        </p:nvSpPr>
        <p:spPr bwMode="auto">
          <a:xfrm>
            <a:off x="584200" y="471488"/>
            <a:ext cx="15922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cy-GB" altLang="en-US" sz="4400" b="1">
                <a:latin typeface="Comic Sans MS" panose="030F0902030302020204" pitchFamily="66" charset="0"/>
              </a:rPr>
              <a:t>Ateb</a:t>
            </a:r>
          </a:p>
        </p:txBody>
      </p:sp>
      <p:pic>
        <p:nvPicPr>
          <p:cNvPr id="9" name="Picture 7" descr="AG00615_">
            <a:extLst>
              <a:ext uri="{FF2B5EF4-FFF2-40B4-BE49-F238E27FC236}">
                <a16:creationId xmlns:a16="http://schemas.microsoft.com/office/drawing/2014/main" id="{237CDCD6-2B01-9C43-9E0F-BE143AB264B4}"/>
              </a:ext>
            </a:extLst>
          </p:cNvPr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10" b="-1910"/>
          <a:stretch>
            <a:fillRect/>
          </a:stretch>
        </p:blipFill>
        <p:spPr>
          <a:xfrm>
            <a:off x="522288" y="1611313"/>
            <a:ext cx="3817937" cy="41767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5" grpId="0" build="p"/>
      <p:bldP spid="7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02D1E-E3AB-474F-AE8A-919333B7B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075" y="468313"/>
            <a:ext cx="6165850" cy="1143000"/>
          </a:xfrm>
        </p:spPr>
        <p:txBody>
          <a:bodyPr/>
          <a:lstStyle/>
          <a:p>
            <a:pPr algn="l"/>
            <a:r>
              <a:rPr lang="cy-GB" altLang="en-US">
                <a:latin typeface="Comic Sans MS" panose="030F0902030302020204" pitchFamily="66" charset="0"/>
              </a:rPr>
              <a:t>A – cymysglyd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FB42EA4-D950-4844-9F93-106BF8F1B5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4050" y="1611313"/>
            <a:ext cx="3817938" cy="4176712"/>
          </a:xfrm>
        </p:spPr>
        <p:txBody>
          <a:bodyPr/>
          <a:lstStyle/>
          <a:p>
            <a:r>
              <a:rPr lang="cy-GB" altLang="en-US" sz="3600">
                <a:latin typeface="Comic Sans MS" panose="030F0902030302020204" pitchFamily="66" charset="0"/>
              </a:rPr>
              <a:t>A – cymysglyd</a:t>
            </a:r>
          </a:p>
          <a:p>
            <a:r>
              <a:rPr lang="cy-GB" altLang="en-US" sz="3600">
                <a:latin typeface="Comic Sans MS" panose="030F0902030302020204" pitchFamily="66" charset="0"/>
              </a:rPr>
              <a:t>B – wedi synnu</a:t>
            </a:r>
          </a:p>
          <a:p>
            <a:r>
              <a:rPr lang="cy-GB" altLang="en-US" sz="3600">
                <a:latin typeface="Comic Sans MS" panose="030F0902030302020204" pitchFamily="66" charset="0"/>
              </a:rPr>
              <a:t>C – mewn </a:t>
            </a:r>
            <a:br>
              <a:rPr lang="cy-GB" altLang="en-US" sz="3600">
                <a:latin typeface="Comic Sans MS" panose="030F0902030302020204" pitchFamily="66" charset="0"/>
              </a:rPr>
            </a:br>
            <a:r>
              <a:rPr lang="cy-GB" altLang="en-US" sz="3600">
                <a:latin typeface="Comic Sans MS" panose="030F0902030302020204" pitchFamily="66" charset="0"/>
              </a:rPr>
              <a:t>     cariad</a:t>
            </a:r>
          </a:p>
          <a:p>
            <a:r>
              <a:rPr lang="cy-GB" altLang="en-US" sz="3600">
                <a:latin typeface="Comic Sans MS" panose="030F0902030302020204" pitchFamily="66" charset="0"/>
              </a:rPr>
              <a:t>CH – wedi</a:t>
            </a:r>
            <a:br>
              <a:rPr lang="cy-GB" altLang="en-US" sz="3600">
                <a:latin typeface="Comic Sans MS" panose="030F0902030302020204" pitchFamily="66" charset="0"/>
              </a:rPr>
            </a:br>
            <a:r>
              <a:rPr lang="cy-GB" altLang="en-US" sz="3600">
                <a:latin typeface="Comic Sans MS" panose="030F0902030302020204" pitchFamily="66" charset="0"/>
              </a:rPr>
              <a:t>        cyffroi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D35E0C-8BFF-094B-A439-DBE3C4AC7F9B}"/>
              </a:ext>
            </a:extLst>
          </p:cNvPr>
          <p:cNvSpPr txBox="1">
            <a:spLocks/>
          </p:cNvSpPr>
          <p:nvPr/>
        </p:nvSpPr>
        <p:spPr bwMode="auto">
          <a:xfrm>
            <a:off x="584200" y="471488"/>
            <a:ext cx="15922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cy-GB" altLang="en-US" sz="4400" b="1">
                <a:latin typeface="Comic Sans MS" panose="030F0902030302020204" pitchFamily="66" charset="0"/>
              </a:rPr>
              <a:t>Ateb</a:t>
            </a:r>
          </a:p>
        </p:txBody>
      </p:sp>
      <p:pic>
        <p:nvPicPr>
          <p:cNvPr id="10" name="Picture 6" descr="j0282748">
            <a:extLst>
              <a:ext uri="{FF2B5EF4-FFF2-40B4-BE49-F238E27FC236}">
                <a16:creationId xmlns:a16="http://schemas.microsoft.com/office/drawing/2014/main" id="{9D7A0988-5D2E-EF47-AB82-07F03031BD92}"/>
              </a:ext>
            </a:extLst>
          </p:cNvPr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00" b="-4700"/>
          <a:stretch>
            <a:fillRect/>
          </a:stretch>
        </p:blipFill>
        <p:spPr>
          <a:xfrm>
            <a:off x="522288" y="1611313"/>
            <a:ext cx="3817937" cy="41767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5" grpId="0" build="p"/>
      <p:bldP spid="7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0B097-FA88-C44F-9CA0-7F269AF60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075" y="468313"/>
            <a:ext cx="6165850" cy="1143000"/>
          </a:xfrm>
        </p:spPr>
        <p:txBody>
          <a:bodyPr/>
          <a:lstStyle/>
          <a:p>
            <a:pPr algn="l"/>
            <a:r>
              <a:rPr lang="cy-GB" altLang="en-US">
                <a:latin typeface="Comic Sans MS" panose="030F0902030302020204" pitchFamily="66" charset="0"/>
              </a:rPr>
              <a:t>B – mewn cariad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E58425-D478-3C4C-BC01-27E3F04C9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4050" y="1611313"/>
            <a:ext cx="3817938" cy="4176712"/>
          </a:xfrm>
        </p:spPr>
        <p:txBody>
          <a:bodyPr/>
          <a:lstStyle/>
          <a:p>
            <a:r>
              <a:rPr lang="cy-GB" altLang="en-US" sz="3600">
                <a:latin typeface="Comic Sans MS" panose="030F0902030302020204" pitchFamily="66" charset="0"/>
              </a:rPr>
              <a:t>A – wedi </a:t>
            </a:r>
            <a:br>
              <a:rPr lang="cy-GB" altLang="en-US" sz="3600">
                <a:latin typeface="Comic Sans MS" panose="030F0902030302020204" pitchFamily="66" charset="0"/>
              </a:rPr>
            </a:br>
            <a:r>
              <a:rPr lang="cy-GB" altLang="en-US" sz="3600">
                <a:latin typeface="Comic Sans MS" panose="030F0902030302020204" pitchFamily="66" charset="0"/>
              </a:rPr>
              <a:t>      dychryn</a:t>
            </a:r>
          </a:p>
          <a:p>
            <a:r>
              <a:rPr lang="cy-GB" altLang="en-US" sz="3600">
                <a:latin typeface="Comic Sans MS" panose="030F0902030302020204" pitchFamily="66" charset="0"/>
              </a:rPr>
              <a:t>B – mewn</a:t>
            </a:r>
            <a:br>
              <a:rPr lang="cy-GB" altLang="en-US" sz="3600">
                <a:latin typeface="Comic Sans MS" panose="030F0902030302020204" pitchFamily="66" charset="0"/>
              </a:rPr>
            </a:br>
            <a:r>
              <a:rPr lang="cy-GB" altLang="en-US" sz="3600">
                <a:latin typeface="Comic Sans MS" panose="030F0902030302020204" pitchFamily="66" charset="0"/>
              </a:rPr>
              <a:t>      cariad</a:t>
            </a:r>
          </a:p>
          <a:p>
            <a:r>
              <a:rPr lang="cy-GB" altLang="en-US" sz="3600">
                <a:latin typeface="Comic Sans MS" panose="030F0902030302020204" pitchFamily="66" charset="0"/>
              </a:rPr>
              <a:t>C – llyglyd</a:t>
            </a:r>
          </a:p>
          <a:p>
            <a:r>
              <a:rPr lang="cy-GB" altLang="en-US" sz="3600">
                <a:latin typeface="Comic Sans MS" panose="030F0902030302020204" pitchFamily="66" charset="0"/>
              </a:rPr>
              <a:t>CH – sâl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95D5ED7-CE92-0F42-BB58-3FA99E3CE24D}"/>
              </a:ext>
            </a:extLst>
          </p:cNvPr>
          <p:cNvSpPr txBox="1">
            <a:spLocks/>
          </p:cNvSpPr>
          <p:nvPr/>
        </p:nvSpPr>
        <p:spPr bwMode="auto">
          <a:xfrm>
            <a:off x="584200" y="471488"/>
            <a:ext cx="15922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cy-GB" altLang="en-US" sz="4400" b="1">
                <a:latin typeface="Comic Sans MS" panose="030F0902030302020204" pitchFamily="66" charset="0"/>
              </a:rPr>
              <a:t>Ateb</a:t>
            </a:r>
          </a:p>
        </p:txBody>
      </p:sp>
      <p:pic>
        <p:nvPicPr>
          <p:cNvPr id="8" name="Picture 6" descr="j0283259">
            <a:extLst>
              <a:ext uri="{FF2B5EF4-FFF2-40B4-BE49-F238E27FC236}">
                <a16:creationId xmlns:a16="http://schemas.microsoft.com/office/drawing/2014/main" id="{F8D8B457-968D-1747-B94C-D5A606190CA5}"/>
              </a:ext>
            </a:extLst>
          </p:cNvPr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03" b="-4703"/>
          <a:stretch>
            <a:fillRect/>
          </a:stretch>
        </p:blipFill>
        <p:spPr>
          <a:xfrm>
            <a:off x="522288" y="1611313"/>
            <a:ext cx="3817937" cy="41767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5" grpId="0" build="p"/>
      <p:bldP spid="7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964C7-00AF-4648-81BB-F5BD0AE1B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075" y="468313"/>
            <a:ext cx="6165850" cy="1143000"/>
          </a:xfrm>
        </p:spPr>
        <p:txBody>
          <a:bodyPr/>
          <a:lstStyle/>
          <a:p>
            <a:pPr algn="l"/>
            <a:r>
              <a:rPr lang="cy-GB" altLang="en-US">
                <a:latin typeface="Comic Sans MS" panose="030F0902030302020204" pitchFamily="66" charset="0"/>
              </a:rPr>
              <a:t>C – dig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0A1ADFE-BF49-F941-8BCE-2576EC840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4050" y="1611313"/>
            <a:ext cx="3817938" cy="4176712"/>
          </a:xfrm>
        </p:spPr>
        <p:txBody>
          <a:bodyPr/>
          <a:lstStyle/>
          <a:p>
            <a:r>
              <a:rPr lang="cy-GB" altLang="en-US" sz="3600">
                <a:latin typeface="Comic Sans MS" panose="030F0902030302020204" pitchFamily="66" charset="0"/>
              </a:rPr>
              <a:t>A – trist</a:t>
            </a:r>
          </a:p>
          <a:p>
            <a:r>
              <a:rPr lang="cy-GB" altLang="en-US" sz="3600">
                <a:latin typeface="Comic Sans MS" panose="030F0902030302020204" pitchFamily="66" charset="0"/>
              </a:rPr>
              <a:t>B – hapus</a:t>
            </a:r>
          </a:p>
          <a:p>
            <a:r>
              <a:rPr lang="cy-GB" altLang="en-US" sz="3600">
                <a:latin typeface="Comic Sans MS" panose="030F0902030302020204" pitchFamily="66" charset="0"/>
              </a:rPr>
              <a:t>C – dig</a:t>
            </a:r>
          </a:p>
          <a:p>
            <a:r>
              <a:rPr lang="cy-GB" altLang="en-US" sz="3600">
                <a:latin typeface="Comic Sans MS" panose="030F0902030302020204" pitchFamily="66" charset="0"/>
              </a:rPr>
              <a:t>CH – wedi</a:t>
            </a:r>
            <a:br>
              <a:rPr lang="cy-GB" altLang="en-US" sz="3600">
                <a:latin typeface="Comic Sans MS" panose="030F0902030302020204" pitchFamily="66" charset="0"/>
              </a:rPr>
            </a:br>
            <a:r>
              <a:rPr lang="cy-GB" altLang="en-US" sz="3600">
                <a:latin typeface="Comic Sans MS" panose="030F0902030302020204" pitchFamily="66" charset="0"/>
              </a:rPr>
              <a:t>        cyffroi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36A2A83-4603-FB46-99CE-263E748B340A}"/>
              </a:ext>
            </a:extLst>
          </p:cNvPr>
          <p:cNvSpPr txBox="1">
            <a:spLocks/>
          </p:cNvSpPr>
          <p:nvPr/>
        </p:nvSpPr>
        <p:spPr bwMode="auto">
          <a:xfrm>
            <a:off x="584200" y="471488"/>
            <a:ext cx="15922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cy-GB" altLang="en-US" sz="4400" b="1">
                <a:latin typeface="Comic Sans MS" panose="030F0902030302020204" pitchFamily="66" charset="0"/>
              </a:rPr>
              <a:t>Ateb</a:t>
            </a:r>
          </a:p>
        </p:txBody>
      </p:sp>
      <p:pic>
        <p:nvPicPr>
          <p:cNvPr id="8" name="Picture 6" descr="j0282749">
            <a:extLst>
              <a:ext uri="{FF2B5EF4-FFF2-40B4-BE49-F238E27FC236}">
                <a16:creationId xmlns:a16="http://schemas.microsoft.com/office/drawing/2014/main" id="{5BB765FE-6576-E54B-B438-23463C85550D}"/>
              </a:ext>
            </a:extLst>
          </p:cNvPr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" r="4295"/>
          <a:stretch>
            <a:fillRect/>
          </a:stretch>
        </p:blipFill>
        <p:spPr>
          <a:xfrm>
            <a:off x="522288" y="1611313"/>
            <a:ext cx="3817937" cy="41767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5" grpId="0" build="p"/>
      <p:bldP spid="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92BC3-28D5-7F45-9B5C-9C0883979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075" y="468313"/>
            <a:ext cx="6165850" cy="1143000"/>
          </a:xfrm>
        </p:spPr>
        <p:txBody>
          <a:bodyPr/>
          <a:lstStyle/>
          <a:p>
            <a:pPr algn="l"/>
            <a:r>
              <a:rPr lang="cy-GB" altLang="en-US">
                <a:latin typeface="Comic Sans MS" panose="030F0902030302020204" pitchFamily="66" charset="0"/>
              </a:rPr>
              <a:t>CH – wedi cyffroi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632C3C-DACE-B640-95E3-957C6ABE3A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4050" y="1611313"/>
            <a:ext cx="3817938" cy="4176712"/>
          </a:xfrm>
        </p:spPr>
        <p:txBody>
          <a:bodyPr/>
          <a:lstStyle/>
          <a:p>
            <a:r>
              <a:rPr lang="cy-GB" altLang="en-US" sz="3600">
                <a:latin typeface="Comic Sans MS" panose="030F0902030302020204" pitchFamily="66" charset="0"/>
              </a:rPr>
              <a:t>A – poeni</a:t>
            </a:r>
          </a:p>
          <a:p>
            <a:r>
              <a:rPr lang="cy-GB" altLang="en-US" sz="3600">
                <a:latin typeface="Comic Sans MS" panose="030F0902030302020204" pitchFamily="66" charset="0"/>
              </a:rPr>
              <a:t>B – wedi</a:t>
            </a:r>
            <a:br>
              <a:rPr lang="cy-GB" altLang="en-US" sz="3600">
                <a:latin typeface="Comic Sans MS" panose="030F0902030302020204" pitchFamily="66" charset="0"/>
              </a:rPr>
            </a:br>
            <a:r>
              <a:rPr lang="cy-GB" altLang="en-US" sz="3600">
                <a:latin typeface="Comic Sans MS" panose="030F0902030302020204" pitchFamily="66" charset="0"/>
              </a:rPr>
              <a:t>      dychryn</a:t>
            </a:r>
          </a:p>
          <a:p>
            <a:r>
              <a:rPr lang="cy-GB" altLang="en-US" sz="3600">
                <a:latin typeface="Comic Sans MS" panose="030F0902030302020204" pitchFamily="66" charset="0"/>
              </a:rPr>
              <a:t>C – llwglyd</a:t>
            </a:r>
          </a:p>
          <a:p>
            <a:r>
              <a:rPr lang="cy-GB" altLang="en-US" sz="3600">
                <a:latin typeface="Comic Sans MS" panose="030F0902030302020204" pitchFamily="66" charset="0"/>
              </a:rPr>
              <a:t>CH – wedi</a:t>
            </a:r>
            <a:br>
              <a:rPr lang="cy-GB" altLang="en-US" sz="3600">
                <a:latin typeface="Comic Sans MS" panose="030F0902030302020204" pitchFamily="66" charset="0"/>
              </a:rPr>
            </a:br>
            <a:r>
              <a:rPr lang="cy-GB" altLang="en-US" sz="3600">
                <a:latin typeface="Comic Sans MS" panose="030F0902030302020204" pitchFamily="66" charset="0"/>
              </a:rPr>
              <a:t>        cyffroi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BDCF20C-A4AF-3040-B4C1-5439C0105D23}"/>
              </a:ext>
            </a:extLst>
          </p:cNvPr>
          <p:cNvSpPr txBox="1">
            <a:spLocks/>
          </p:cNvSpPr>
          <p:nvPr/>
        </p:nvSpPr>
        <p:spPr bwMode="auto">
          <a:xfrm>
            <a:off x="584200" y="471488"/>
            <a:ext cx="15922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cy-GB" altLang="en-US" sz="4400" b="1">
                <a:latin typeface="Comic Sans MS" panose="030F0902030302020204" pitchFamily="66" charset="0"/>
              </a:rPr>
              <a:t>Ateb</a:t>
            </a:r>
          </a:p>
        </p:txBody>
      </p:sp>
      <p:pic>
        <p:nvPicPr>
          <p:cNvPr id="8" name="Picture 6" descr="j0283559">
            <a:extLst>
              <a:ext uri="{FF2B5EF4-FFF2-40B4-BE49-F238E27FC236}">
                <a16:creationId xmlns:a16="http://schemas.microsoft.com/office/drawing/2014/main" id="{F9C85785-8C0B-3E4A-9E3A-B6E0E21DA2DB}"/>
              </a:ext>
            </a:extLst>
          </p:cNvPr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065" r="-10065"/>
          <a:stretch>
            <a:fillRect/>
          </a:stretch>
        </p:blipFill>
        <p:spPr>
          <a:xfrm>
            <a:off x="522288" y="1611313"/>
            <a:ext cx="3817937" cy="41767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5" grpId="0" build="p"/>
      <p:bldP spid="7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F98C6-ED4F-A349-90EB-627C928F2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075" y="468313"/>
            <a:ext cx="6165850" cy="1143000"/>
          </a:xfrm>
        </p:spPr>
        <p:txBody>
          <a:bodyPr/>
          <a:lstStyle/>
          <a:p>
            <a:pPr algn="l"/>
            <a:r>
              <a:rPr lang="cy-GB" altLang="en-US">
                <a:latin typeface="Comic Sans MS" panose="030F0902030302020204" pitchFamily="66" charset="0"/>
              </a:rPr>
              <a:t>A – wedi dychryn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39E8C32-BE17-D04D-A5EE-F03D30E7D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4050" y="1611313"/>
            <a:ext cx="3817938" cy="4176712"/>
          </a:xfrm>
        </p:spPr>
        <p:txBody>
          <a:bodyPr/>
          <a:lstStyle/>
          <a:p>
            <a:r>
              <a:rPr lang="cy-GB" altLang="en-US" sz="3600">
                <a:latin typeface="Comic Sans MS" panose="030F0902030302020204" pitchFamily="66" charset="0"/>
              </a:rPr>
              <a:t>A – wedi</a:t>
            </a:r>
            <a:br>
              <a:rPr lang="cy-GB" altLang="en-US" sz="3600">
                <a:latin typeface="Comic Sans MS" panose="030F0902030302020204" pitchFamily="66" charset="0"/>
              </a:rPr>
            </a:br>
            <a:r>
              <a:rPr lang="cy-GB" altLang="en-US" sz="3600">
                <a:latin typeface="Comic Sans MS" panose="030F0902030302020204" pitchFamily="66" charset="0"/>
              </a:rPr>
              <a:t>      dychryn</a:t>
            </a:r>
          </a:p>
          <a:p>
            <a:r>
              <a:rPr lang="cy-GB" altLang="en-US" sz="3600">
                <a:latin typeface="Comic Sans MS" panose="030F0902030302020204" pitchFamily="66" charset="0"/>
              </a:rPr>
              <a:t>B – trist</a:t>
            </a:r>
          </a:p>
          <a:p>
            <a:r>
              <a:rPr lang="cy-GB" altLang="en-US" sz="3600">
                <a:latin typeface="Comic Sans MS" panose="030F0902030302020204" pitchFamily="66" charset="0"/>
              </a:rPr>
              <a:t>C – hapus</a:t>
            </a:r>
          </a:p>
          <a:p>
            <a:r>
              <a:rPr lang="cy-GB" altLang="en-US" sz="3600">
                <a:latin typeface="Comic Sans MS" panose="030F0902030302020204" pitchFamily="66" charset="0"/>
              </a:rPr>
              <a:t>CH – wedi</a:t>
            </a:r>
            <a:br>
              <a:rPr lang="cy-GB" altLang="en-US" sz="3600">
                <a:latin typeface="Comic Sans MS" panose="030F0902030302020204" pitchFamily="66" charset="0"/>
              </a:rPr>
            </a:br>
            <a:r>
              <a:rPr lang="cy-GB" altLang="en-US" sz="3600">
                <a:latin typeface="Comic Sans MS" panose="030F0902030302020204" pitchFamily="66" charset="0"/>
              </a:rPr>
              <a:t>        synnu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6158A38-7EC5-3644-8DAD-11239104A0BC}"/>
              </a:ext>
            </a:extLst>
          </p:cNvPr>
          <p:cNvSpPr txBox="1">
            <a:spLocks/>
          </p:cNvSpPr>
          <p:nvPr/>
        </p:nvSpPr>
        <p:spPr bwMode="auto">
          <a:xfrm>
            <a:off x="584200" y="471488"/>
            <a:ext cx="15922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cy-GB" altLang="en-US" sz="4400" b="1">
                <a:latin typeface="Comic Sans MS" panose="030F0902030302020204" pitchFamily="66" charset="0"/>
              </a:rPr>
              <a:t>Ateb</a:t>
            </a:r>
          </a:p>
        </p:txBody>
      </p:sp>
      <p:pic>
        <p:nvPicPr>
          <p:cNvPr id="8" name="Picture 6" descr="AG00261_">
            <a:extLst>
              <a:ext uri="{FF2B5EF4-FFF2-40B4-BE49-F238E27FC236}">
                <a16:creationId xmlns:a16="http://schemas.microsoft.com/office/drawing/2014/main" id="{EEF323C3-55BF-C644-9060-F9CB75A9CD61}"/>
              </a:ext>
            </a:extLst>
          </p:cNvPr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24" r="-4324"/>
          <a:stretch>
            <a:fillRect/>
          </a:stretch>
        </p:blipFill>
        <p:spPr>
          <a:xfrm>
            <a:off x="522288" y="1611313"/>
            <a:ext cx="3817937" cy="41767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5" grpId="0" build="p"/>
      <p:bldP spid="7" grpId="0" build="allAtOnce"/>
    </p:bldLst>
  </p:timing>
</p:sld>
</file>

<file path=ppt/theme/theme1.xml><?xml version="1.0" encoding="utf-8"?>
<a:theme xmlns:a="http://schemas.openxmlformats.org/drawingml/2006/main" name="Presentation - Behaviou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- Behaviour.potx</Template>
  <TotalTime>127</TotalTime>
  <Words>212</Words>
  <Application>Microsoft Macintosh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ＭＳ Ｐゴシック</vt:lpstr>
      <vt:lpstr>Arial</vt:lpstr>
      <vt:lpstr>Comic Sans MS</vt:lpstr>
      <vt:lpstr>Presentation - Behaviour</vt:lpstr>
      <vt:lpstr>Gêm – Dyfalwch y teimlad!</vt:lpstr>
      <vt:lpstr>CH – wedi cynhyrfu</vt:lpstr>
      <vt:lpstr>C – hapus</vt:lpstr>
      <vt:lpstr>A – cymysglyd</vt:lpstr>
      <vt:lpstr>B – mewn cariad</vt:lpstr>
      <vt:lpstr>C – dig</vt:lpstr>
      <vt:lpstr>CH – wedi cyffroi</vt:lpstr>
      <vt:lpstr>A – wedi dychryn</vt:lpstr>
    </vt:vector>
  </TitlesOfParts>
  <Company>Gwent Police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Holland</dc:creator>
  <cp:lastModifiedBy>Andy Holland</cp:lastModifiedBy>
  <cp:revision>11</cp:revision>
  <dcterms:created xsi:type="dcterms:W3CDTF">2013-08-28T09:25:23Z</dcterms:created>
  <dcterms:modified xsi:type="dcterms:W3CDTF">2022-03-02T23:45:55Z</dcterms:modified>
</cp:coreProperties>
</file>