
<file path=[Content_Types].xml><?xml version="1.0" encoding="utf-8"?>
<Types xmlns="http://schemas.openxmlformats.org/package/2006/content-types">
  <Default Extension="bin" ContentType="audio/unknown"/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 autoCompressPictures="0">
  <p:sldMasterIdLst>
    <p:sldMasterId id="2147483648" r:id="rId1"/>
  </p:sldMasterIdLst>
  <p:handoutMasterIdLst>
    <p:handoutMasterId r:id="rId20"/>
  </p:handoutMasterIdLst>
  <p:sldIdLst>
    <p:sldId id="256" r:id="rId2"/>
    <p:sldId id="257" r:id="rId3"/>
    <p:sldId id="258" r:id="rId4"/>
    <p:sldId id="259" r:id="rId5"/>
    <p:sldId id="260" r:id="rId6"/>
    <p:sldId id="270" r:id="rId7"/>
    <p:sldId id="271" r:id="rId8"/>
    <p:sldId id="261" r:id="rId9"/>
    <p:sldId id="262" r:id="rId10"/>
    <p:sldId id="272" r:id="rId11"/>
    <p:sldId id="263" r:id="rId12"/>
    <p:sldId id="273" r:id="rId13"/>
    <p:sldId id="274" r:id="rId14"/>
    <p:sldId id="275" r:id="rId15"/>
    <p:sldId id="264" r:id="rId16"/>
    <p:sldId id="265" r:id="rId17"/>
    <p:sldId id="266" r:id="rId18"/>
    <p:sldId id="277" r:id="rId19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119" d="100"/>
          <a:sy n="119" d="100"/>
        </p:scale>
        <p:origin x="1888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7712AC5-4208-F84F-BA65-43284240C72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B818CB-DC32-A54D-BA86-D5B583BEBD5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540A783-30AB-1140-B0C1-C331D6FFE93C}" type="datetimeFigureOut">
              <a:rPr lang="en-US" altLang="en-US"/>
              <a:pPr/>
              <a:t>3/2/22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581568-8AFF-B34C-A0FE-8485D0D2BD1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D96D4A-E13D-B844-A8DF-FBC5350451D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120E67B-2D43-5043-A3B3-B75F6212921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110" y="504817"/>
            <a:ext cx="7748645" cy="2475948"/>
          </a:xfrm>
        </p:spPr>
        <p:txBody>
          <a:bodyPr/>
          <a:lstStyle/>
          <a:p>
            <a:r>
              <a:rPr lang="cy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7677" y="3152588"/>
            <a:ext cx="6400800" cy="248621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y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376049-B234-B54F-BF5D-2C7733795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06E2503-FADE-0745-B027-0FBB3A8014B0}" type="datetimeFigureOut">
              <a:rPr lang="en-US" altLang="en-US"/>
              <a:pPr/>
              <a:t>3/2/22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A4C826-8628-FD4B-BF6D-DA76C7465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691C22-57A3-9446-B87D-F08D20BB2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583777-8A87-C54E-B57A-FC22A5C97A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797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24552" y="1610880"/>
            <a:ext cx="7757848" cy="4186557"/>
          </a:xfrm>
        </p:spPr>
        <p:txBody>
          <a:bodyPr vert="eaVert"/>
          <a:lstStyle/>
          <a:p>
            <a:pPr lvl="0"/>
            <a:r>
              <a:rPr lang="cy-GB"/>
              <a:t>Click to edit Master text styles</a:t>
            </a:r>
          </a:p>
          <a:p>
            <a:pPr lvl="1"/>
            <a:r>
              <a:rPr lang="cy-GB"/>
              <a:t>Second level</a:t>
            </a:r>
          </a:p>
          <a:p>
            <a:pPr lvl="2"/>
            <a:r>
              <a:rPr lang="cy-GB"/>
              <a:t>Third level</a:t>
            </a:r>
          </a:p>
          <a:p>
            <a:pPr lvl="3"/>
            <a:r>
              <a:rPr lang="cy-GB"/>
              <a:t>Fourth level</a:t>
            </a:r>
          </a:p>
          <a:p>
            <a:pPr lvl="4"/>
            <a:r>
              <a:rPr lang="cy-GB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658ED8-15FA-2040-A109-EC23694C5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E5AEDC-49D1-424A-852E-4A64EDFD817C}" type="datetimeFigureOut">
              <a:rPr lang="en-US" altLang="en-US"/>
              <a:pPr/>
              <a:t>3/2/22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E5A340-01C1-1047-B60A-A82DF0CBC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FCA35E-E790-7142-A558-216320AA6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2343B4-A8FA-B14E-8AC0-F3A39E4C49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9888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441709"/>
            <a:ext cx="1729200" cy="5364930"/>
          </a:xfrm>
        </p:spPr>
        <p:txBody>
          <a:bodyPr vert="eaVert"/>
          <a:lstStyle/>
          <a:p>
            <a:r>
              <a:rPr lang="cy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24552" y="441709"/>
            <a:ext cx="5952448" cy="5364930"/>
          </a:xfrm>
        </p:spPr>
        <p:txBody>
          <a:bodyPr vert="eaVert"/>
          <a:lstStyle/>
          <a:p>
            <a:pPr lvl="0"/>
            <a:r>
              <a:rPr lang="cy-GB"/>
              <a:t>Click to edit Master text styles</a:t>
            </a:r>
          </a:p>
          <a:p>
            <a:pPr lvl="1"/>
            <a:r>
              <a:rPr lang="cy-GB"/>
              <a:t>Second level</a:t>
            </a:r>
          </a:p>
          <a:p>
            <a:pPr lvl="2"/>
            <a:r>
              <a:rPr lang="cy-GB"/>
              <a:t>Third level</a:t>
            </a:r>
          </a:p>
          <a:p>
            <a:pPr lvl="3"/>
            <a:r>
              <a:rPr lang="cy-GB"/>
              <a:t>Fourth level</a:t>
            </a:r>
          </a:p>
          <a:p>
            <a:pPr lvl="4"/>
            <a:r>
              <a:rPr lang="cy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04291D-0C6A-BC49-AB96-464618303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A29816C-DC06-8946-A8A1-AFD1A6A84213}" type="datetimeFigureOut">
              <a:rPr lang="en-US" altLang="en-US"/>
              <a:pPr/>
              <a:t>3/2/22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550F72-8AB4-434C-9E93-7FD7A0F38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B3C1E6-04E8-E242-B5C2-8A43375B4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150558-A845-504D-8698-8D05050F2E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4134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4552" y="1610880"/>
            <a:ext cx="7757848" cy="4186557"/>
          </a:xfrm>
        </p:spPr>
        <p:txBody>
          <a:bodyPr/>
          <a:lstStyle/>
          <a:p>
            <a:pPr lvl="0"/>
            <a:r>
              <a:rPr lang="cy-GB"/>
              <a:t>Click to edit Master text styles</a:t>
            </a:r>
          </a:p>
          <a:p>
            <a:pPr lvl="1"/>
            <a:r>
              <a:rPr lang="cy-GB"/>
              <a:t>Second level</a:t>
            </a:r>
          </a:p>
          <a:p>
            <a:pPr lvl="2"/>
            <a:r>
              <a:rPr lang="cy-GB"/>
              <a:t>Third level</a:t>
            </a:r>
          </a:p>
          <a:p>
            <a:pPr lvl="3"/>
            <a:r>
              <a:rPr lang="cy-GB"/>
              <a:t>Fourth level</a:t>
            </a:r>
          </a:p>
          <a:p>
            <a:pPr lvl="4"/>
            <a:r>
              <a:rPr lang="cy-GB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675312-CCC4-4346-BE02-36DBFA160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0C63E40-0C37-2D48-BE04-706913646880}" type="datetimeFigureOut">
              <a:rPr lang="en-US" altLang="en-US"/>
              <a:pPr/>
              <a:t>3/2/22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292EBB-BF2D-F346-A4FE-E0910144E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43FCE5-036A-E543-B437-65D1D988A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CE1CA5-2F4F-4A4A-B51D-8EAB3527260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6325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553" y="4406900"/>
            <a:ext cx="7757848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y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4553" y="2906713"/>
            <a:ext cx="7757847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y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6CD6B3-170A-F44A-A0F4-E6F6A74BE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E166C3B-A57F-A642-85EB-3C76E785C84A}" type="datetimeFigureOut">
              <a:rPr lang="en-US" altLang="en-US"/>
              <a:pPr/>
              <a:t>3/2/22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550F67-F750-2243-8EA0-D5FA05A9D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EBE27D-7F56-9743-8E80-8AA9F95AE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63C99B-3FEE-C84C-96EC-E98A98BFA1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9318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1622" y="1610880"/>
            <a:ext cx="3818260" cy="417735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y-GB"/>
              <a:t>Click to edit Master text styles</a:t>
            </a:r>
          </a:p>
          <a:p>
            <a:pPr lvl="1"/>
            <a:r>
              <a:rPr lang="cy-GB"/>
              <a:t>Second level</a:t>
            </a:r>
          </a:p>
          <a:p>
            <a:pPr lvl="2"/>
            <a:r>
              <a:rPr lang="cy-GB"/>
              <a:t>Third level</a:t>
            </a:r>
          </a:p>
          <a:p>
            <a:pPr lvl="3"/>
            <a:r>
              <a:rPr lang="cy-GB"/>
              <a:t>Fourth level</a:t>
            </a:r>
          </a:p>
          <a:p>
            <a:pPr lvl="4"/>
            <a:r>
              <a:rPr lang="cy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64141" y="1610880"/>
            <a:ext cx="3818260" cy="417735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y-GB"/>
              <a:t>Click to edit Master text styles</a:t>
            </a:r>
          </a:p>
          <a:p>
            <a:pPr lvl="1"/>
            <a:r>
              <a:rPr lang="cy-GB"/>
              <a:t>Second level</a:t>
            </a:r>
          </a:p>
          <a:p>
            <a:pPr lvl="2"/>
            <a:r>
              <a:rPr lang="cy-GB"/>
              <a:t>Third level</a:t>
            </a:r>
          </a:p>
          <a:p>
            <a:pPr lvl="3"/>
            <a:r>
              <a:rPr lang="cy-GB"/>
              <a:t>Fourth level</a:t>
            </a:r>
          </a:p>
          <a:p>
            <a:pPr lvl="4"/>
            <a:r>
              <a:rPr lang="cy-GB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943744-C204-6848-B332-4376609BF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0098324-6C8A-C94D-AFC5-403923C52E6D}" type="datetimeFigureOut">
              <a:rPr lang="en-US" altLang="en-US"/>
              <a:pPr/>
              <a:t>3/2/22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739EA0-4529-3244-91C8-1292D3B73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7F1943-A861-C64B-A4ED-E5B9666A8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5414F3-2185-FA4B-96D8-581F9B7733C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0899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y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1621" y="1617931"/>
            <a:ext cx="3816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y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621" y="2257693"/>
            <a:ext cx="3816000" cy="353974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y-GB"/>
              <a:t>Click to edit Master text styles</a:t>
            </a:r>
          </a:p>
          <a:p>
            <a:pPr lvl="1"/>
            <a:r>
              <a:rPr lang="cy-GB"/>
              <a:t>Second level</a:t>
            </a:r>
          </a:p>
          <a:p>
            <a:pPr lvl="2"/>
            <a:r>
              <a:rPr lang="cy-GB"/>
              <a:t>Third level</a:t>
            </a:r>
          </a:p>
          <a:p>
            <a:pPr lvl="3"/>
            <a:r>
              <a:rPr lang="cy-GB"/>
              <a:t>Fourth level</a:t>
            </a:r>
          </a:p>
          <a:p>
            <a:pPr lvl="4"/>
            <a:r>
              <a:rPr lang="cy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70168" y="1617931"/>
            <a:ext cx="3816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y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70168" y="2257693"/>
            <a:ext cx="3816000" cy="353974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y-GB"/>
              <a:t>Click to edit Master text styles</a:t>
            </a:r>
          </a:p>
          <a:p>
            <a:pPr lvl="1"/>
            <a:r>
              <a:rPr lang="cy-GB"/>
              <a:t>Second level</a:t>
            </a:r>
          </a:p>
          <a:p>
            <a:pPr lvl="2"/>
            <a:r>
              <a:rPr lang="cy-GB"/>
              <a:t>Third level</a:t>
            </a:r>
          </a:p>
          <a:p>
            <a:pPr lvl="3"/>
            <a:r>
              <a:rPr lang="cy-GB"/>
              <a:t>Fourth level</a:t>
            </a:r>
          </a:p>
          <a:p>
            <a:pPr lvl="4"/>
            <a:r>
              <a:rPr lang="cy-GB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9CDA009-FCBA-4249-8146-69682D62D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A4C45B9-C89D-5745-846F-260FE6A15B1A}" type="datetimeFigureOut">
              <a:rPr lang="en-US" altLang="en-US"/>
              <a:pPr/>
              <a:t>3/2/22</a:t>
            </a:fld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AB091F-EDFE-764E-A518-D3ABF339A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7BC72E-1332-9E42-A253-8797EB582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2635F4-6097-5B4A-9544-AE68C5A329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597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740B8D-74BA-F04C-B4DD-25F1EEDE3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C26B829-FB59-D640-BC4F-A2267646B006}" type="datetimeFigureOut">
              <a:rPr lang="en-US" altLang="en-US"/>
              <a:pPr/>
              <a:t>3/2/22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DCBB6A-8444-E84C-B97B-57B240576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DAB644-732F-384C-BF54-88CC1DAE5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87CBC9-4E5B-0E4D-8898-02319FFEE74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3207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94A67B-7F8A-4347-A6D9-5F6F6608E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34B111C-9371-0B43-BDE9-73932B4EBB7E}" type="datetimeFigureOut">
              <a:rPr lang="en-US" altLang="en-US"/>
              <a:pPr/>
              <a:t>3/2/22</a:t>
            </a:fld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8AF40C-5CDB-584B-93C7-BECF0D414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E33BF9-D7E7-5149-95AE-BC173102B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9B519D-3A7F-0F48-B16D-F30ED237A9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7188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755" y="432506"/>
            <a:ext cx="2931758" cy="100259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y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432507"/>
            <a:ext cx="4707350" cy="536493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y-GB"/>
              <a:t>Click to edit Master text styles</a:t>
            </a:r>
          </a:p>
          <a:p>
            <a:pPr lvl="1"/>
            <a:r>
              <a:rPr lang="cy-GB"/>
              <a:t>Second level</a:t>
            </a:r>
          </a:p>
          <a:p>
            <a:pPr lvl="2"/>
            <a:r>
              <a:rPr lang="cy-GB"/>
              <a:t>Third level</a:t>
            </a:r>
          </a:p>
          <a:p>
            <a:pPr lvl="3"/>
            <a:r>
              <a:rPr lang="cy-GB"/>
              <a:t>Fourth level</a:t>
            </a:r>
          </a:p>
          <a:p>
            <a:pPr lvl="4"/>
            <a:r>
              <a:rPr lang="cy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755" y="1435100"/>
            <a:ext cx="2931758" cy="436233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y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8E0D8C-4908-7948-BAED-24730E12D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D12DBC-D43D-864F-A2B2-120DED40010D}" type="datetimeFigureOut">
              <a:rPr lang="en-US" altLang="en-US"/>
              <a:pPr/>
              <a:t>3/2/22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6FD84D-BC2C-FE4F-9631-FAE27E326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C3A678-38FA-F84B-81E4-594447F72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443AAE-3CC7-9347-A315-A26E21399C6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8217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552" y="4662570"/>
            <a:ext cx="7757848" cy="398685"/>
          </a:xfrm>
        </p:spPr>
        <p:txBody>
          <a:bodyPr anchor="b"/>
          <a:lstStyle>
            <a:lvl1pPr algn="ctr">
              <a:defRPr sz="2000" b="1"/>
            </a:lvl1pPr>
          </a:lstStyle>
          <a:p>
            <a:r>
              <a:rPr lang="cy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79766" y="502351"/>
            <a:ext cx="7647416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y-GB" noProof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4552" y="5061256"/>
            <a:ext cx="7757848" cy="736182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y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FCC7CC-AC62-0E42-A8D4-65C3D15BAD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03A1432-0362-EF41-B92F-6DE54BF08C82}" type="datetimeFigureOut">
              <a:rPr lang="en-US" altLang="en-US"/>
              <a:pPr/>
              <a:t>3/2/22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374E4A-7B3E-144E-9794-549DC3C0F6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0C3BD8-A538-4C45-A12B-A3FEC220E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242368-0840-2A46-ADB4-05B395CBEA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1578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>
            <a:extLst>
              <a:ext uri="{FF2B5EF4-FFF2-40B4-BE49-F238E27FC236}">
                <a16:creationId xmlns:a16="http://schemas.microsoft.com/office/drawing/2014/main" id="{C409FC23-4385-9448-8219-9F36699A37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5438" cy="691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 xmlns:r="http://schemas.openxmlformats.org/officeDocument/2006/relationships"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5363" name="Title Placeholder 1">
            <a:extLst>
              <a:ext uri="{FF2B5EF4-FFF2-40B4-BE49-F238E27FC236}">
                <a16:creationId xmlns:a16="http://schemas.microsoft.com/office/drawing/2014/main" id="{9AD06427-2DDD-BE41-B1C9-5392AA5B4BF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523875" y="468313"/>
            <a:ext cx="77581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y-GB" altLang="en-US"/>
              <a:t>Click to edit Master title style</a:t>
            </a:r>
            <a:endParaRPr lang="en-US" altLang="en-US"/>
          </a:p>
        </p:txBody>
      </p:sp>
      <p:sp>
        <p:nvSpPr>
          <p:cNvPr id="15364" name="Text Placeholder 2">
            <a:extLst>
              <a:ext uri="{FF2B5EF4-FFF2-40B4-BE49-F238E27FC236}">
                <a16:creationId xmlns:a16="http://schemas.microsoft.com/office/drawing/2014/main" id="{ABC3E231-0CCB-9345-B1BE-8E238C25802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523875" y="1611313"/>
            <a:ext cx="7758113" cy="417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y-GB" altLang="en-US"/>
              <a:t>Click to edit Master text styles</a:t>
            </a:r>
          </a:p>
          <a:p>
            <a:pPr lvl="1"/>
            <a:r>
              <a:rPr lang="cy-GB" altLang="en-US"/>
              <a:t>Second level</a:t>
            </a:r>
          </a:p>
          <a:p>
            <a:pPr lvl="2"/>
            <a:r>
              <a:rPr lang="cy-GB" altLang="en-US"/>
              <a:t>Third level</a:t>
            </a:r>
          </a:p>
          <a:p>
            <a:pPr lvl="3"/>
            <a:r>
              <a:rPr lang="cy-GB" altLang="en-US"/>
              <a:t>Fourth level</a:t>
            </a:r>
          </a:p>
          <a:p>
            <a:pPr lvl="4"/>
            <a:r>
              <a:rPr lang="cy-GB" altLang="en-US"/>
              <a:t>Fifth level</a:t>
            </a:r>
            <a:endParaRPr lang="en-US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FDA706-3F15-6340-A98A-74AA6ABC8F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2288" y="6340475"/>
            <a:ext cx="1728787" cy="4714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chemeClr val="bg1"/>
                </a:solidFill>
                <a:latin typeface="Comic Sans MS" panose="030F0902030302020204" pitchFamily="66" charset="0"/>
              </a:defRPr>
            </a:lvl1pPr>
          </a:lstStyle>
          <a:p>
            <a:fld id="{852289BD-EF74-684E-8D9C-E40D74728A95}" type="datetimeFigureOut">
              <a:rPr lang="en-US" altLang="en-US"/>
              <a:pPr/>
              <a:t>3/2/22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F58625-7B04-8C45-AA0D-8CB0BDA5F6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54338" y="6340475"/>
            <a:ext cx="2895600" cy="471488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 dirty="0">
                <a:solidFill>
                  <a:schemeClr val="bg1"/>
                </a:solidFill>
                <a:latin typeface="Comic Sans MS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C3B12B-BEE7-2B40-9F07-A83592F94E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40475"/>
            <a:ext cx="1728788" cy="4714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bg1"/>
                </a:solidFill>
                <a:latin typeface="Comic Sans MS" panose="030F0902030302020204" pitchFamily="66" charset="0"/>
              </a:defRPr>
            </a:lvl1pPr>
          </a:lstStyle>
          <a:p>
            <a:r>
              <a:rPr lang="en-US" altLang="en-US"/>
              <a:t>Slide </a:t>
            </a:r>
            <a:fld id="{51A6531E-EDDA-7747-8827-65E30E364C4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E761141-0E26-3149-9F59-933011FDACA3}"/>
              </a:ext>
            </a:extLst>
          </p:cNvPr>
          <p:cNvSpPr txBox="1"/>
          <p:nvPr/>
        </p:nvSpPr>
        <p:spPr>
          <a:xfrm>
            <a:off x="8348663" y="6596063"/>
            <a:ext cx="866775" cy="2159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500">
                <a:solidFill>
                  <a:schemeClr val="bg1"/>
                </a:solidFill>
                <a:latin typeface="Comic Sans MS" panose="030F0902030302020204" pitchFamily="66" charset="0"/>
              </a:rPr>
              <a:t>© Gwent Police 2013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Comic Sans MS"/>
          <a:ea typeface="ＭＳ Ｐゴシック" panose="020B0600070205080204" pitchFamily="34" charset="-128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anose="030F0902030302020204" pitchFamily="66" charset="0"/>
          <a:ea typeface="ＭＳ Ｐゴシック" panose="020B0600070205080204" pitchFamily="34" charset="-128"/>
        </a:defRPr>
      </a:lvl2pPr>
      <a:lvl3pPr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anose="030F0902030302020204" pitchFamily="66" charset="0"/>
          <a:ea typeface="ＭＳ Ｐゴシック" panose="020B0600070205080204" pitchFamily="34" charset="-128"/>
        </a:defRPr>
      </a:lvl3pPr>
      <a:lvl4pPr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anose="030F0902030302020204" pitchFamily="66" charset="0"/>
          <a:ea typeface="ＭＳ Ｐゴシック" panose="020B0600070205080204" pitchFamily="34" charset="-128"/>
        </a:defRPr>
      </a:lvl4pPr>
      <a:lvl5pPr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anose="030F0902030302020204" pitchFamily="66" charset="0"/>
          <a:ea typeface="ＭＳ Ｐゴシック" panose="020B0600070205080204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anose="030F0902030302020204" pitchFamily="66" charset="0"/>
          <a:ea typeface="ＭＳ Ｐゴシック" panose="020B0600070205080204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anose="030F0902030302020204" pitchFamily="66" charset="0"/>
          <a:ea typeface="ＭＳ Ｐゴシック" panose="020B0600070205080204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anose="030F0902030302020204" pitchFamily="66" charset="0"/>
          <a:ea typeface="ＭＳ Ｐゴシック" panose="020B0600070205080204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anose="030F0902030302020204" pitchFamily="66" charset="0"/>
          <a:ea typeface="ＭＳ Ｐゴシック" panose="020B0600070205080204" pitchFamily="34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Comic Sans MS"/>
          <a:ea typeface="ＭＳ Ｐゴシック" panose="020B0600070205080204" pitchFamily="34" charset="-128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Comic Sans MS"/>
          <a:ea typeface="ＭＳ Ｐゴシック" panose="020B0600070205080204" pitchFamily="34" charset="-128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omic Sans MS"/>
          <a:ea typeface="ＭＳ Ｐゴシック" panose="020B0600070205080204" pitchFamily="34" charset="-128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Comic Sans MS"/>
          <a:ea typeface="ＭＳ Ｐゴシック" panose="020B0600070205080204" pitchFamily="34" charset="-128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Comic Sans MS"/>
          <a:ea typeface="ＭＳ Ｐゴシック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3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flashface.ctapt.de/" TargetMode="External"/><Relationship Id="rId2" Type="http://schemas.openxmlformats.org/officeDocument/2006/relationships/audio" Target="../media/audio2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3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33573-FACB-C347-A3BD-6FB4F0EB22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1500" y="504825"/>
            <a:ext cx="7748588" cy="2476500"/>
          </a:xfrm>
        </p:spPr>
        <p:txBody>
          <a:bodyPr/>
          <a:lstStyle/>
          <a:p>
            <a:r>
              <a:rPr lang="cy-GB" altLang="en-US" sz="6000">
                <a:latin typeface="Comic Sans MS" panose="030F0902030302020204" pitchFamily="66" charset="0"/>
              </a:rPr>
              <a:t>Ym </a:t>
            </a:r>
            <a:r>
              <a:rPr lang="cy-GB" altLang="en-US" sz="6000">
                <a:solidFill>
                  <a:srgbClr val="000000"/>
                </a:solidFill>
                <a:latin typeface="Comic Sans MS" panose="030F0902030302020204" pitchFamily="66" charset="0"/>
                <a:cs typeface="Arial" panose="020B0604020202020204" pitchFamily="34" charset="0"/>
              </a:rPr>
              <a:t>mhwy</a:t>
            </a:r>
            <a:r>
              <a:rPr lang="cy-GB" altLang="en-US" sz="6000">
                <a:latin typeface="Comic Sans MS" panose="030F0902030302020204" pitchFamily="66" charset="0"/>
              </a:rPr>
              <a:t> allaf ymddiried?</a:t>
            </a:r>
          </a:p>
        </p:txBody>
      </p:sp>
      <p:pic>
        <p:nvPicPr>
          <p:cNvPr id="4" name="Picture 6" descr="AG00317_">
            <a:extLst>
              <a:ext uri="{FF2B5EF4-FFF2-40B4-BE49-F238E27FC236}">
                <a16:creationId xmlns:a16="http://schemas.microsoft.com/office/drawing/2014/main" id="{ABB3F2CC-3ECD-2A47-B102-41B9C160FED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2673350"/>
            <a:ext cx="2462213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coche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DEE2B37-0954-D641-9CBC-310127E08A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2288" y="455613"/>
            <a:ext cx="3817937" cy="5332412"/>
          </a:xfrm>
        </p:spPr>
        <p:txBody>
          <a:bodyPr>
            <a:normAutofit/>
          </a:bodyPr>
          <a:lstStyle/>
          <a:p>
            <a:r>
              <a:rPr lang="cy-GB" altLang="en-US" sz="2600">
                <a:latin typeface="Comic Sans MS" panose="030F0902030302020204" pitchFamily="66" charset="0"/>
              </a:rPr>
              <a:t>Roedd ceidwad y parc yn ddyn caredig ac yn gyfarwydd iawn â’r parc.</a:t>
            </a:r>
          </a:p>
          <a:p>
            <a:r>
              <a:rPr lang="cy-GB" altLang="en-US" sz="2600">
                <a:latin typeface="Comic Sans MS" panose="030F0902030302020204" pitchFamily="66" charset="0"/>
              </a:rPr>
              <a:t>Dangosodd y ffordd i’r caffi yn y parc i Anna, a cherddodd yno gyda hi.</a:t>
            </a:r>
          </a:p>
          <a:p>
            <a:r>
              <a:rPr lang="cy-GB" altLang="en-US" sz="2600">
                <a:latin typeface="Comic Sans MS" panose="030F0902030302020204" pitchFamily="66" charset="0"/>
              </a:rPr>
              <a:t>O’r diwedd daeth o hyd i’w brawd Joseph a oedd wrth ei fodd ei bod hi’n ddiogel. </a:t>
            </a:r>
          </a:p>
        </p:txBody>
      </p:sp>
      <p:pic>
        <p:nvPicPr>
          <p:cNvPr id="7" name="Picture 7" descr="digital camera 015">
            <a:extLst>
              <a:ext uri="{FF2B5EF4-FFF2-40B4-BE49-F238E27FC236}">
                <a16:creationId xmlns:a16="http://schemas.microsoft.com/office/drawing/2014/main" id="{92F611AE-BA35-E941-B138-49375895E5A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7" b="2127"/>
          <a:stretch>
            <a:fillRect/>
          </a:stretch>
        </p:blipFill>
        <p:spPr>
          <a:xfrm>
            <a:off x="4464050" y="585788"/>
            <a:ext cx="3724275" cy="520223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itle 1">
            <a:extLst>
              <a:ext uri="{FF2B5EF4-FFF2-40B4-BE49-F238E27FC236}">
                <a16:creationId xmlns:a16="http://schemas.microsoft.com/office/drawing/2014/main" id="{90ADAA8D-ED15-1C42-9224-C65A162E0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altLang="en-US">
                <a:latin typeface="Comic Sans MS" panose="030F0902030302020204" pitchFamily="66" charset="0"/>
              </a:rPr>
              <a:t>Golygfa 2 – Canol y dref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79EF52-13EA-3947-B882-6DB0DC6706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2288" y="1611313"/>
            <a:ext cx="3817937" cy="4176712"/>
          </a:xfrm>
        </p:spPr>
        <p:txBody>
          <a:bodyPr/>
          <a:lstStyle/>
          <a:p>
            <a:r>
              <a:rPr lang="cy-GB" altLang="en-US" sz="2400">
                <a:latin typeface="Comic Sans MS" panose="030F0902030302020204" pitchFamily="66" charset="0"/>
              </a:rPr>
              <a:t>Un bore heulog braf roedd Anna yn cerdded i’r ysgol gyda’i thad.</a:t>
            </a:r>
          </a:p>
          <a:p>
            <a:r>
              <a:rPr lang="cy-GB" altLang="en-US" sz="2400">
                <a:latin typeface="Comic Sans MS" panose="030F0902030302020204" pitchFamily="66" charset="0"/>
              </a:rPr>
              <a:t>Roedd hi’n ddiwrnod amgylcheddol yn yr ysgol felly gadawsant y car adref.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526095-E1DF-2F49-AB26-2FD47E5EA9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64050" y="1611313"/>
            <a:ext cx="3817938" cy="4176712"/>
          </a:xfrm>
        </p:spPr>
        <p:txBody>
          <a:bodyPr/>
          <a:lstStyle/>
          <a:p>
            <a:r>
              <a:rPr lang="cy-GB" altLang="en-US" sz="2400">
                <a:latin typeface="Comic Sans MS" panose="030F0902030302020204" pitchFamily="66" charset="0"/>
              </a:rPr>
              <a:t>Roedd wrth ei bodd gydag arogleun siop y pobydd, felly arhosodd i edrych ar y cacennau hyfryd yn y ffenest.</a:t>
            </a:r>
          </a:p>
        </p:txBody>
      </p:sp>
      <p:pic>
        <p:nvPicPr>
          <p:cNvPr id="5" name="Picture 8" descr="digital camera 023">
            <a:extLst>
              <a:ext uri="{FF2B5EF4-FFF2-40B4-BE49-F238E27FC236}">
                <a16:creationId xmlns:a16="http://schemas.microsoft.com/office/drawing/2014/main" id="{8C1BB46D-1C2B-C84C-9F07-7555594439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038" y="3529013"/>
            <a:ext cx="3243262" cy="227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6C517FD-7C3D-BD4C-B001-A2A11F223A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2288" y="455613"/>
            <a:ext cx="3817937" cy="5332412"/>
          </a:xfrm>
        </p:spPr>
        <p:txBody>
          <a:bodyPr/>
          <a:lstStyle/>
          <a:p>
            <a:r>
              <a:rPr lang="cy-GB" altLang="en-US" sz="2400">
                <a:latin typeface="Comic Sans MS" panose="030F0902030302020204" pitchFamily="66" charset="0"/>
              </a:rPr>
              <a:t>Yn sydyn sylweddolodd bod ei thad wedi cerdded ymlaen i’r ysgol hebddi.</a:t>
            </a:r>
          </a:p>
          <a:p>
            <a:r>
              <a:rPr lang="cy-GB" altLang="en-US" sz="2400">
                <a:latin typeface="Comic Sans MS" panose="030F0902030302020204" pitchFamily="66" charset="0"/>
              </a:rPr>
              <a:t>Roedd hi wedi bod yn breuddwydio am y cacennau blasus.</a:t>
            </a:r>
          </a:p>
          <a:p>
            <a:r>
              <a:rPr lang="cy-GB" altLang="en-US" sz="2400">
                <a:latin typeface="Comic Sans MS" panose="030F0902030302020204" pitchFamily="66" charset="0"/>
              </a:rPr>
              <a:t>Safodd yno yn meddwl beth i’w wneud!</a:t>
            </a:r>
          </a:p>
          <a:p>
            <a:r>
              <a:rPr lang="cy-GB" altLang="en-US" sz="2400" b="1">
                <a:latin typeface="Comic Sans MS" panose="030F0902030302020204" pitchFamily="66" charset="0"/>
              </a:rPr>
              <a:t>Beth ddylai wneud?</a:t>
            </a:r>
          </a:p>
        </p:txBody>
      </p:sp>
      <p:pic>
        <p:nvPicPr>
          <p:cNvPr id="9" name="Picture 6" descr="digital camera 032">
            <a:extLst>
              <a:ext uri="{FF2B5EF4-FFF2-40B4-BE49-F238E27FC236}">
                <a16:creationId xmlns:a16="http://schemas.microsoft.com/office/drawing/2014/main" id="{6AB1FDC4-D9BC-524E-B7D1-0D3F41EBEB0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735" b="-1735"/>
          <a:stretch>
            <a:fillRect/>
          </a:stretch>
        </p:blipFill>
        <p:spPr>
          <a:xfrm>
            <a:off x="4464050" y="517525"/>
            <a:ext cx="3817938" cy="52705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6" descr="digital camera 033">
            <a:extLst>
              <a:ext uri="{FF2B5EF4-FFF2-40B4-BE49-F238E27FC236}">
                <a16:creationId xmlns:a16="http://schemas.microsoft.com/office/drawing/2014/main" id="{EAABC789-6593-DF43-835D-13739D6217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025" y="3192463"/>
            <a:ext cx="1884363" cy="251142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9" descr="digital camera 024a">
            <a:extLst>
              <a:ext uri="{FF2B5EF4-FFF2-40B4-BE49-F238E27FC236}">
                <a16:creationId xmlns:a16="http://schemas.microsoft.com/office/drawing/2014/main" id="{2C81E491-8145-AA40-80E0-322FEE95A0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175" y="1204913"/>
            <a:ext cx="2081213" cy="22860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7" descr="digital camera 031">
            <a:extLst>
              <a:ext uri="{FF2B5EF4-FFF2-40B4-BE49-F238E27FC236}">
                <a16:creationId xmlns:a16="http://schemas.microsoft.com/office/drawing/2014/main" id="{46216273-DB6B-C743-A445-CBE763BBF6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308350"/>
            <a:ext cx="1585912" cy="211455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digital camera 022">
            <a:extLst>
              <a:ext uri="{FF2B5EF4-FFF2-40B4-BE49-F238E27FC236}">
                <a16:creationId xmlns:a16="http://schemas.microsoft.com/office/drawing/2014/main" id="{FE26525D-4F98-974D-BDAC-35E0B3F56A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171575"/>
            <a:ext cx="2613025" cy="195897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FCBBA9-1F8C-9C42-B353-649556FC8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00050"/>
            <a:ext cx="7758113" cy="728663"/>
          </a:xfrm>
        </p:spPr>
        <p:txBody>
          <a:bodyPr>
            <a:normAutofit/>
          </a:bodyPr>
          <a:lstStyle/>
          <a:p>
            <a:r>
              <a:rPr lang="cy-GB" altLang="en-US" sz="4000">
                <a:latin typeface="Comic Sans MS" panose="030F0902030302020204" pitchFamily="66" charset="0"/>
              </a:rPr>
              <a:t>Gofyn am help – ond i bwy?</a:t>
            </a:r>
          </a:p>
        </p:txBody>
      </p:sp>
      <p:sp>
        <p:nvSpPr>
          <p:cNvPr id="10" name="Text Box 13">
            <a:extLst>
              <a:ext uri="{FF2B5EF4-FFF2-40B4-BE49-F238E27FC236}">
                <a16:creationId xmlns:a16="http://schemas.microsoft.com/office/drawing/2014/main" id="{869B7712-F1D1-8844-87F5-13DB6176CF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1738313"/>
            <a:ext cx="261302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8000" b="1" dirty="0">
                <a:solidFill>
                  <a:srgbClr val="FFFFFF"/>
                </a:solidFill>
                <a:latin typeface="Tahoma" charset="0"/>
                <a:ea typeface="+mn-ea"/>
                <a:cs typeface="Times New Roman" charset="0"/>
              </a:rPr>
              <a:t>A</a:t>
            </a:r>
          </a:p>
        </p:txBody>
      </p:sp>
      <p:sp>
        <p:nvSpPr>
          <p:cNvPr id="11" name="Text Box 14">
            <a:extLst>
              <a:ext uri="{FF2B5EF4-FFF2-40B4-BE49-F238E27FC236}">
                <a16:creationId xmlns:a16="http://schemas.microsoft.com/office/drawing/2014/main" id="{F8933B8D-46B6-494B-BC18-AF12D2E3F1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3852863"/>
            <a:ext cx="1890713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8000" b="1" dirty="0">
                <a:solidFill>
                  <a:srgbClr val="FFFFFF"/>
                </a:solidFill>
                <a:latin typeface="Tahoma" charset="0"/>
                <a:ea typeface="+mn-ea"/>
                <a:cs typeface="Times New Roman" charset="0"/>
              </a:rPr>
              <a:t>B</a:t>
            </a:r>
          </a:p>
        </p:txBody>
      </p:sp>
      <p:sp>
        <p:nvSpPr>
          <p:cNvPr id="12" name="Text Box 15">
            <a:extLst>
              <a:ext uri="{FF2B5EF4-FFF2-40B4-BE49-F238E27FC236}">
                <a16:creationId xmlns:a16="http://schemas.microsoft.com/office/drawing/2014/main" id="{CD6C3516-B83D-AD48-95CF-D1F9A06DD2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5213" y="2109788"/>
            <a:ext cx="207962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8000" b="1" dirty="0">
                <a:solidFill>
                  <a:srgbClr val="FFFFFF"/>
                </a:solidFill>
                <a:latin typeface="Tahoma" charset="0"/>
                <a:ea typeface="+mn-ea"/>
                <a:cs typeface="Times New Roman" charset="0"/>
              </a:rPr>
              <a:t>C</a:t>
            </a:r>
          </a:p>
        </p:txBody>
      </p:sp>
      <p:sp>
        <p:nvSpPr>
          <p:cNvPr id="13" name="Text Box 16">
            <a:extLst>
              <a:ext uri="{FF2B5EF4-FFF2-40B4-BE49-F238E27FC236}">
                <a16:creationId xmlns:a16="http://schemas.microsoft.com/office/drawing/2014/main" id="{8859C20A-C978-4D4C-B3A8-934139E145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2063" y="3844925"/>
            <a:ext cx="188277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8000" b="1" dirty="0">
                <a:solidFill>
                  <a:srgbClr val="FFFFFF"/>
                </a:solidFill>
                <a:latin typeface="Tahoma" charset="0"/>
                <a:ea typeface="+mn-ea"/>
                <a:cs typeface="Times New Roman" charset="0"/>
              </a:rPr>
              <a:t>CH</a:t>
            </a:r>
          </a:p>
        </p:txBody>
      </p:sp>
      <p:sp>
        <p:nvSpPr>
          <p:cNvPr id="14" name="Text Box 19">
            <a:extLst>
              <a:ext uri="{FF2B5EF4-FFF2-40B4-BE49-F238E27FC236}">
                <a16:creationId xmlns:a16="http://schemas.microsoft.com/office/drawing/2014/main" id="{12892E01-F1E6-DD4A-8CB6-5E46723B52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4700" y="1987550"/>
            <a:ext cx="19446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defTabSz="914400">
              <a:spcBef>
                <a:spcPct val="50000"/>
              </a:spcBef>
            </a:pPr>
            <a:r>
              <a:rPr lang="cy-GB" altLang="en-US" b="1">
                <a:latin typeface="Comic Sans MS" panose="030F0902030302020204" pitchFamily="66" charset="0"/>
              </a:rPr>
              <a:t>Adeiladwyr</a:t>
            </a:r>
          </a:p>
        </p:txBody>
      </p:sp>
      <p:sp>
        <p:nvSpPr>
          <p:cNvPr id="15" name="Text Box 20">
            <a:extLst>
              <a:ext uri="{FF2B5EF4-FFF2-40B4-BE49-F238E27FC236}">
                <a16:creationId xmlns:a16="http://schemas.microsoft.com/office/drawing/2014/main" id="{F10C584A-7679-CC42-B46F-C406178FD9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1238" y="4213225"/>
            <a:ext cx="15621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defTabSz="914400">
              <a:spcBef>
                <a:spcPct val="50000"/>
              </a:spcBef>
            </a:pPr>
            <a:r>
              <a:rPr lang="cy-GB" altLang="en-US" b="1">
                <a:latin typeface="Comic Sans MS" panose="030F0902030302020204" pitchFamily="66" charset="0"/>
              </a:rPr>
              <a:t>Gweithiwr caffi</a:t>
            </a:r>
          </a:p>
        </p:txBody>
      </p:sp>
      <p:sp>
        <p:nvSpPr>
          <p:cNvPr id="17" name="Text Box 22">
            <a:extLst>
              <a:ext uri="{FF2B5EF4-FFF2-40B4-BE49-F238E27FC236}">
                <a16:creationId xmlns:a16="http://schemas.microsoft.com/office/drawing/2014/main" id="{A3D29B87-7584-3447-8759-54C6DAF0F0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2113" y="2546350"/>
            <a:ext cx="18383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r" defTabSz="914400"/>
            <a:r>
              <a:rPr lang="cy-GB" altLang="en-US" b="1">
                <a:latin typeface="Comic Sans MS" panose="030F0902030302020204" pitchFamily="66" charset="0"/>
              </a:rPr>
              <a:t>Menyw yn </a:t>
            </a:r>
          </a:p>
          <a:p>
            <a:pPr algn="r" defTabSz="914400"/>
            <a:r>
              <a:rPr lang="cy-GB" altLang="en-US" b="1">
                <a:latin typeface="Comic Sans MS" panose="030F0902030302020204" pitchFamily="66" charset="0"/>
              </a:rPr>
              <a:t>siop y pobydd</a:t>
            </a:r>
          </a:p>
        </p:txBody>
      </p:sp>
      <p:sp>
        <p:nvSpPr>
          <p:cNvPr id="18" name="Text Box 22">
            <a:extLst>
              <a:ext uri="{FF2B5EF4-FFF2-40B4-BE49-F238E27FC236}">
                <a16:creationId xmlns:a16="http://schemas.microsoft.com/office/drawing/2014/main" id="{D6B94E7D-A3EE-824F-888E-986A77FF2C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0088" y="4124325"/>
            <a:ext cx="16351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r" defTabSz="914400"/>
            <a:r>
              <a:rPr lang="cy-GB" altLang="en-US" b="1">
                <a:latin typeface="Comic Sans MS" panose="030F0902030302020204" pitchFamily="66" charset="0"/>
              </a:rPr>
              <a:t>Rhai yn eu harddegau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iveb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iveb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iveb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iveb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utoUpdateAnimBg="0"/>
      <p:bldP spid="11" grpId="0" autoUpdateAnimBg="0"/>
      <p:bldP spid="12" grpId="0" autoUpdateAnimBg="0"/>
      <p:bldP spid="13" grpId="0" autoUpdateAnimBg="0"/>
      <p:bldP spid="14" grpId="0" autoUpdateAnimBg="0"/>
      <p:bldP spid="15" grpId="0" autoUpdateAnimBg="0"/>
      <p:bldP spid="17" grpId="0" autoUpdateAnimBg="0"/>
      <p:bldP spid="18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C6BF489-94F2-5E41-A35C-10102954F01A}"/>
              </a:ext>
            </a:extLst>
          </p:cNvPr>
          <p:cNvSpPr txBox="1">
            <a:spLocks/>
          </p:cNvSpPr>
          <p:nvPr/>
        </p:nvSpPr>
        <p:spPr bwMode="auto">
          <a:xfrm>
            <a:off x="806450" y="1746250"/>
            <a:ext cx="30861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cy-GB" altLang="en-US" sz="3200" b="1">
                <a:solidFill>
                  <a:srgbClr val="FF0000"/>
                </a:solidFill>
                <a:latin typeface="Comic Sans MS" panose="030F0902030302020204" pitchFamily="66" charset="0"/>
              </a:rPr>
              <a:t>Barod...</a:t>
            </a:r>
          </a:p>
        </p:txBody>
      </p:sp>
      <p:sp>
        <p:nvSpPr>
          <p:cNvPr id="13314" name="Title 1">
            <a:extLst>
              <a:ext uri="{FF2B5EF4-FFF2-40B4-BE49-F238E27FC236}">
                <a16:creationId xmlns:a16="http://schemas.microsoft.com/office/drawing/2014/main" id="{08909A35-E04C-0E4D-86DE-EA13498FC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altLang="en-US">
                <a:latin typeface="Comic Sans MS" panose="030F0902030302020204" pitchFamily="66" charset="0"/>
              </a:rPr>
              <a:t>Pwy? Dangoswch eich ateb!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2A16E-0A9C-F34E-ADA0-B8D24B5E0D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9088" y="2692400"/>
            <a:ext cx="4152900" cy="3105150"/>
          </a:xfrm>
        </p:spPr>
        <p:txBody>
          <a:bodyPr rtlCol="0">
            <a:norm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en-GB" sz="5400" b="1" dirty="0">
                <a:latin typeface="Tahoma" charset="0"/>
                <a:ea typeface="+mn-ea"/>
                <a:cs typeface="Times New Roman" charset="0"/>
              </a:rPr>
              <a:t>C</a:t>
            </a:r>
          </a:p>
          <a:p>
            <a:pPr marL="0" indent="0" algn="ctr" fontAlgn="auto">
              <a:spcAft>
                <a:spcPts val="0"/>
              </a:spcAft>
              <a:buFont typeface="Arial"/>
              <a:buNone/>
              <a:defRPr/>
            </a:pPr>
            <a:r>
              <a:rPr lang="cy-GB" b="1" dirty="0">
                <a:ea typeface="+mn-ea"/>
              </a:rPr>
              <a:t>Menyw yn</a:t>
            </a:r>
            <a:br>
              <a:rPr lang="cy-GB" b="1" dirty="0">
                <a:ea typeface="+mn-ea"/>
              </a:rPr>
            </a:br>
            <a:r>
              <a:rPr lang="cy-GB" b="1" dirty="0">
                <a:ea typeface="+mn-ea"/>
              </a:rPr>
              <a:t>siop y pobydd</a:t>
            </a:r>
          </a:p>
        </p:txBody>
      </p:sp>
      <p:pic>
        <p:nvPicPr>
          <p:cNvPr id="6" name="Picture 4" descr="digital camera 029">
            <a:extLst>
              <a:ext uri="{FF2B5EF4-FFF2-40B4-BE49-F238E27FC236}">
                <a16:creationId xmlns:a16="http://schemas.microsoft.com/office/drawing/2014/main" id="{5561CEF9-0F44-8F44-8F85-323F4C9765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" y="1641475"/>
            <a:ext cx="3248025" cy="396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>
            <a:extLst>
              <a:ext uri="{FF2B5EF4-FFF2-40B4-BE49-F238E27FC236}">
                <a16:creationId xmlns:a16="http://schemas.microsoft.com/office/drawing/2014/main" id="{D3806574-802E-4747-A34F-57EEE3083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altLang="en-US">
                <a:latin typeface="Comic Sans MS" panose="030F0902030302020204" pitchFamily="66" charset="0"/>
              </a:rPr>
              <a:t>Beth ddigwyddodd nesaf?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354A61-A1D0-BA4F-A532-B877819CDB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875" y="1611313"/>
            <a:ext cx="7758113" cy="4186237"/>
          </a:xfrm>
        </p:spPr>
        <p:txBody>
          <a:bodyPr>
            <a:normAutofit/>
          </a:bodyPr>
          <a:lstStyle/>
          <a:p>
            <a:r>
              <a:rPr lang="cy-GB" altLang="en-US">
                <a:latin typeface="Comic Sans MS" panose="030F0902030302020204" pitchFamily="66" charset="0"/>
              </a:rPr>
              <a:t>Helpodd y fenyw garedig yn siop y pobydd Anna.  </a:t>
            </a:r>
          </a:p>
          <a:p>
            <a:r>
              <a:rPr lang="cy-GB" altLang="en-US">
                <a:latin typeface="Comic Sans MS" panose="030F0902030302020204" pitchFamily="66" charset="0"/>
              </a:rPr>
              <a:t>Ar unwaith ffoniodd ei hysgol lle roedd ei thad yn aros yn y swyddfa.</a:t>
            </a:r>
          </a:p>
          <a:p>
            <a:r>
              <a:rPr lang="cy-GB" altLang="en-US">
                <a:latin typeface="Comic Sans MS" panose="030F0902030302020204" pitchFamily="66" charset="0"/>
              </a:rPr>
              <a:t>Daeth i’w chasglu o siop y pobydd a mynd â hi i’r ysgol.</a:t>
            </a:r>
          </a:p>
          <a:p>
            <a:endParaRPr lang="cy-GB" altLang="en-US" sz="1400">
              <a:latin typeface="Comic Sans MS" panose="030F0902030302020204" pitchFamily="66" charset="0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cy-GB" altLang="en-US" i="1">
                <a:latin typeface="Comic Sans MS" panose="030F0902030302020204" pitchFamily="66" charset="0"/>
              </a:rPr>
              <a:t>Y Diwedd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>
            <a:extLst>
              <a:ext uri="{FF2B5EF4-FFF2-40B4-BE49-F238E27FC236}">
                <a16:creationId xmlns:a16="http://schemas.microsoft.com/office/drawing/2014/main" id="{D7D0232F-9601-B543-AD96-4CE6A4613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altLang="en-US">
                <a:latin typeface="Comic Sans MS" panose="030F0902030302020204" pitchFamily="66" charset="0"/>
              </a:rPr>
              <a:t>Eich tro chi!</a:t>
            </a:r>
          </a:p>
        </p:txBody>
      </p:sp>
      <p:sp>
        <p:nvSpPr>
          <p:cNvPr id="29698" name="Content Placeholder 2">
            <a:extLst>
              <a:ext uri="{FF2B5EF4-FFF2-40B4-BE49-F238E27FC236}">
                <a16:creationId xmlns:a16="http://schemas.microsoft.com/office/drawing/2014/main" id="{8C871BD5-343B-B44C-A92A-A7569ABE5C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875" y="1611313"/>
            <a:ext cx="7758113" cy="4186237"/>
          </a:xfrm>
        </p:spPr>
        <p:txBody>
          <a:bodyPr/>
          <a:lstStyle/>
          <a:p>
            <a:pPr marL="0" indent="0" algn="ctr" defTabSz="-1738313">
              <a:buFont typeface="Arial" panose="020B0604020202020204" pitchFamily="34" charset="0"/>
              <a:buNone/>
            </a:pPr>
            <a:endParaRPr lang="cy-GB" altLang="en-US">
              <a:solidFill>
                <a:srgbClr val="FF0000"/>
              </a:solidFill>
              <a:latin typeface="Comic Sans MS" panose="030F0902030302020204" pitchFamily="66" charset="0"/>
            </a:endParaRPr>
          </a:p>
          <a:p>
            <a:pPr marL="0" indent="0" algn="ctr" defTabSz="-1738313">
              <a:buFont typeface="Arial" panose="020B0604020202020204" pitchFamily="34" charset="0"/>
              <a:buNone/>
            </a:pPr>
            <a:r>
              <a:rPr lang="cy-GB" altLang="en-US">
                <a:solidFill>
                  <a:srgbClr val="FF0000"/>
                </a:solidFill>
                <a:latin typeface="Comic Sans MS" panose="030F0902030302020204" pitchFamily="66" charset="0"/>
              </a:rPr>
              <a:t>Meddyliwch – Ewch i rŵpiau – Rhannwch</a:t>
            </a:r>
          </a:p>
          <a:p>
            <a:pPr marL="0" indent="0" defTabSz="-1738313">
              <a:buFont typeface="Arial" panose="020B0604020202020204" pitchFamily="34" charset="0"/>
              <a:buNone/>
            </a:pPr>
            <a:endParaRPr lang="cy-GB" altLang="en-US">
              <a:latin typeface="Comic Sans MS" panose="030F0902030302020204" pitchFamily="66" charset="0"/>
            </a:endParaRPr>
          </a:p>
          <a:p>
            <a:pPr marL="0" indent="0" algn="ctr" defTabSz="-1738313">
              <a:buFont typeface="Arial" panose="020B0604020202020204" pitchFamily="34" charset="0"/>
              <a:buNone/>
            </a:pPr>
            <a:r>
              <a:rPr lang="cy-GB" altLang="en-US" sz="2800">
                <a:latin typeface="Comic Sans MS" panose="030F0902030302020204" pitchFamily="66" charset="0"/>
              </a:rPr>
              <a:t>Mewn grwpiau bychan perderfynwch beth </a:t>
            </a:r>
            <a:br>
              <a:rPr lang="cy-GB" altLang="en-US" sz="2800">
                <a:latin typeface="Comic Sans MS" panose="030F0902030302020204" pitchFamily="66" charset="0"/>
              </a:rPr>
            </a:br>
            <a:r>
              <a:rPr lang="cy-GB" altLang="en-US" sz="2800">
                <a:latin typeface="Comic Sans MS" panose="030F0902030302020204" pitchFamily="66" charset="0"/>
              </a:rPr>
              <a:t>fyddech chi’n ei wnued yn y sefyllfa ganlynol!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74E3D7-8E35-E647-9998-E07ADEABE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875" y="661988"/>
            <a:ext cx="7758113" cy="5135562"/>
          </a:xfrm>
        </p:spPr>
        <p:txBody>
          <a:bodyPr/>
          <a:lstStyle/>
          <a:p>
            <a:r>
              <a:rPr lang="cy-GB" altLang="en-US">
                <a:latin typeface="Comic Sans MS" panose="030F0902030302020204" pitchFamily="66" charset="0"/>
              </a:rPr>
              <a:t>Rydych yn mynd i siopa mewn archfarchanad fawr gyda’ch rhiant.</a:t>
            </a:r>
          </a:p>
          <a:p>
            <a:r>
              <a:rPr lang="cy-GB" altLang="en-US">
                <a:latin typeface="Comic Sans MS" panose="030F0902030302020204" pitchFamily="66" charset="0"/>
              </a:rPr>
              <a:t>Rydych yn teulio gormod o amser yn edrych yn yr adran teganau.</a:t>
            </a:r>
          </a:p>
          <a:p>
            <a:r>
              <a:rPr lang="cy-GB" altLang="en-US">
                <a:latin typeface="Comic Sans MS" panose="030F0902030302020204" pitchFamily="66" charset="0"/>
              </a:rPr>
              <a:t>Rydych yn edrych o gwmpas ond yn methu â dod o hyd i’ch rhiant.</a:t>
            </a:r>
          </a:p>
          <a:p>
            <a:r>
              <a:rPr lang="cy-GB" altLang="en-US" b="1">
                <a:latin typeface="Comic Sans MS" panose="030F0902030302020204" pitchFamily="66" charset="0"/>
              </a:rPr>
              <a:t>Beth ydych chi’n ei wneud?</a:t>
            </a:r>
          </a:p>
          <a:p>
            <a:r>
              <a:rPr lang="cy-GB" altLang="en-US" b="1">
                <a:latin typeface="Comic Sans MS" panose="030F0902030302020204" pitchFamily="66" charset="0"/>
              </a:rPr>
              <a:t>At bwy fyddech chi’n mynd am help?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31D5D8-89F0-1044-8180-3F43962C63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875" y="600075"/>
            <a:ext cx="7758113" cy="5135563"/>
          </a:xfrm>
        </p:spPr>
        <p:txBody>
          <a:bodyPr/>
          <a:lstStyle/>
          <a:p>
            <a:r>
              <a:rPr lang="cy-GB" altLang="en-US" b="1">
                <a:latin typeface="Comic Sans MS" panose="030F0902030302020204" pitchFamily="66" charset="0"/>
              </a:rPr>
              <a:t>Rhowch y bobl ganlynol mewn trefn at bwy y dylech fynd am help.</a:t>
            </a:r>
          </a:p>
          <a:p>
            <a:r>
              <a:rPr lang="cy-GB" altLang="en-US" b="1">
                <a:latin typeface="Comic Sans MS" panose="030F0902030302020204" pitchFamily="66" charset="0"/>
              </a:rPr>
              <a:t>1 = mwyaf diogel</a:t>
            </a:r>
          </a:p>
          <a:p>
            <a:r>
              <a:rPr lang="cy-GB" altLang="en-US" b="1">
                <a:latin typeface="Comic Sans MS" panose="030F0902030302020204" pitchFamily="66" charset="0"/>
              </a:rPr>
              <a:t>4 = lleiaf diogel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D54F818-6F05-D743-8007-2B0FE19DB27E}"/>
              </a:ext>
            </a:extLst>
          </p:cNvPr>
          <p:cNvGrpSpPr>
            <a:grpSpLocks/>
          </p:cNvGrpSpPr>
          <p:nvPr/>
        </p:nvGrpSpPr>
        <p:grpSpPr bwMode="auto">
          <a:xfrm>
            <a:off x="593725" y="1733550"/>
            <a:ext cx="3725863" cy="1970088"/>
            <a:chOff x="593186" y="1733988"/>
            <a:chExt cx="3726425" cy="1969750"/>
          </a:xfrm>
        </p:grpSpPr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51DC9366-F3DE-E349-85A7-1A2792EDF6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3186" y="1733988"/>
              <a:ext cx="3726425" cy="1969750"/>
            </a:xfrm>
            <a:prstGeom prst="roundRect">
              <a:avLst>
                <a:gd name="adj" fmla="val 8944"/>
              </a:avLst>
            </a:prstGeom>
            <a:gradFill rotWithShape="1">
              <a:gsLst>
                <a:gs pos="0">
                  <a:srgbClr val="EDEDED"/>
                </a:gs>
                <a:gs pos="64999">
                  <a:srgbClr val="D0D0D0"/>
                </a:gs>
                <a:gs pos="100000">
                  <a:srgbClr val="BCBCBC"/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cy-GB" sz="2400" b="1">
                  <a:solidFill>
                    <a:schemeClr val="dk1"/>
                  </a:solidFill>
                  <a:latin typeface="Comic Sans MS"/>
                  <a:ea typeface="+mn-ea"/>
                  <a:cs typeface="Comic Sans MS"/>
                </a:rPr>
                <a:t>Swyddog</a:t>
              </a:r>
              <a:br>
                <a:rPr lang="cy-GB" sz="2400" b="1">
                  <a:solidFill>
                    <a:schemeClr val="dk1"/>
                  </a:solidFill>
                  <a:latin typeface="Comic Sans MS"/>
                  <a:ea typeface="+mn-ea"/>
                  <a:cs typeface="Comic Sans MS"/>
                </a:rPr>
              </a:br>
              <a:r>
                <a:rPr lang="cy-GB" sz="2400" b="1">
                  <a:solidFill>
                    <a:schemeClr val="dk1"/>
                  </a:solidFill>
                  <a:latin typeface="Comic Sans MS"/>
                  <a:ea typeface="+mn-ea"/>
                  <a:cs typeface="Comic Sans MS"/>
                </a:rPr>
                <a:t>diogelwch</a:t>
              </a:r>
            </a:p>
          </p:txBody>
        </p:sp>
        <p:pic>
          <p:nvPicPr>
            <p:cNvPr id="14352" name="Picture 4" descr="9">
              <a:extLst>
                <a:ext uri="{FF2B5EF4-FFF2-40B4-BE49-F238E27FC236}">
                  <a16:creationId xmlns:a16="http://schemas.microsoft.com/office/drawing/2014/main" id="{E92CDFA2-5BED-B441-98EC-AC8DC7782A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8194" y="1749270"/>
              <a:ext cx="1152347" cy="1939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D731309-BB95-D540-8098-B28A3199F589}"/>
              </a:ext>
            </a:extLst>
          </p:cNvPr>
          <p:cNvGrpSpPr>
            <a:grpSpLocks/>
          </p:cNvGrpSpPr>
          <p:nvPr/>
        </p:nvGrpSpPr>
        <p:grpSpPr bwMode="auto">
          <a:xfrm>
            <a:off x="4456113" y="1733550"/>
            <a:ext cx="3727450" cy="1970088"/>
            <a:chOff x="4456500" y="1733988"/>
            <a:chExt cx="3726425" cy="1969750"/>
          </a:xfrm>
        </p:grpSpPr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7A887DCF-50F6-964B-9416-D031B0440B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6500" y="1733988"/>
              <a:ext cx="3726425" cy="1969750"/>
            </a:xfrm>
            <a:prstGeom prst="roundRect">
              <a:avLst>
                <a:gd name="adj" fmla="val 8944"/>
              </a:avLst>
            </a:prstGeom>
            <a:gradFill rotWithShape="1">
              <a:gsLst>
                <a:gs pos="0">
                  <a:srgbClr val="EDEDED"/>
                </a:gs>
                <a:gs pos="64999">
                  <a:srgbClr val="D0D0D0"/>
                </a:gs>
                <a:gs pos="100000">
                  <a:srgbClr val="BCBCBC"/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cy-GB" sz="2400" b="1" dirty="0">
                  <a:solidFill>
                    <a:schemeClr val="dk1"/>
                  </a:solidFill>
                  <a:latin typeface="Comic Sans MS"/>
                  <a:ea typeface="+mn-ea"/>
                  <a:cs typeface="Comic Sans MS"/>
                </a:rPr>
                <a:t>Menyw yn </a:t>
              </a:r>
              <a:br>
                <a:rPr lang="cy-GB" sz="2400" b="1" dirty="0">
                  <a:solidFill>
                    <a:schemeClr val="dk1"/>
                  </a:solidFill>
                  <a:latin typeface="Comic Sans MS"/>
                  <a:ea typeface="+mn-ea"/>
                  <a:cs typeface="Comic Sans MS"/>
                </a:rPr>
              </a:br>
              <a:r>
                <a:rPr lang="cy-GB" sz="2400" b="1" dirty="0">
                  <a:solidFill>
                    <a:schemeClr val="dk1"/>
                  </a:solidFill>
                  <a:latin typeface="Comic Sans MS"/>
                  <a:ea typeface="+mn-ea"/>
                  <a:cs typeface="Comic Sans MS"/>
                </a:rPr>
                <a:t>gwthio troli </a:t>
              </a:r>
              <a:br>
                <a:rPr lang="cy-GB" sz="2400" b="1" dirty="0">
                  <a:solidFill>
                    <a:schemeClr val="dk1"/>
                  </a:solidFill>
                  <a:latin typeface="Comic Sans MS"/>
                  <a:ea typeface="+mn-ea"/>
                  <a:cs typeface="Comic Sans MS"/>
                </a:rPr>
              </a:br>
              <a:r>
                <a:rPr lang="cy-GB" sz="2400" b="1" dirty="0">
                  <a:solidFill>
                    <a:schemeClr val="dk1"/>
                  </a:solidFill>
                  <a:latin typeface="Comic Sans MS"/>
                  <a:ea typeface="+mn-ea"/>
                  <a:cs typeface="Comic Sans MS"/>
                </a:rPr>
                <a:t>gyda babi</a:t>
              </a:r>
            </a:p>
          </p:txBody>
        </p:sp>
        <p:pic>
          <p:nvPicPr>
            <p:cNvPr id="14350" name="Picture 6" descr="IMG00016-20090901-1048">
              <a:extLst>
                <a:ext uri="{FF2B5EF4-FFF2-40B4-BE49-F238E27FC236}">
                  <a16:creationId xmlns:a16="http://schemas.microsoft.com/office/drawing/2014/main" id="{052191F3-CEC8-D241-AEAA-0E97AD25D5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3786" y="1819583"/>
              <a:ext cx="1624589" cy="17985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E7ACF24-D37C-F741-989E-B65C490DABC5}"/>
              </a:ext>
            </a:extLst>
          </p:cNvPr>
          <p:cNvGrpSpPr>
            <a:grpSpLocks/>
          </p:cNvGrpSpPr>
          <p:nvPr/>
        </p:nvGrpSpPr>
        <p:grpSpPr bwMode="auto">
          <a:xfrm>
            <a:off x="593725" y="3775075"/>
            <a:ext cx="3725863" cy="1968500"/>
            <a:chOff x="593186" y="3774452"/>
            <a:chExt cx="3726425" cy="1969750"/>
          </a:xfrm>
        </p:grpSpPr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BB5F8F68-CB29-BC43-A000-ED67E8A670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3186" y="3774452"/>
              <a:ext cx="3726425" cy="1969750"/>
            </a:xfrm>
            <a:prstGeom prst="roundRect">
              <a:avLst>
                <a:gd name="adj" fmla="val 8944"/>
              </a:avLst>
            </a:prstGeom>
            <a:gradFill rotWithShape="1">
              <a:gsLst>
                <a:gs pos="0">
                  <a:srgbClr val="EDEDED"/>
                </a:gs>
                <a:gs pos="64999">
                  <a:srgbClr val="D0D0D0"/>
                </a:gs>
                <a:gs pos="100000">
                  <a:srgbClr val="BCBCBC"/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cy-GB" sz="2400" b="1" dirty="0">
                  <a:solidFill>
                    <a:schemeClr val="dk1"/>
                  </a:solidFill>
                  <a:latin typeface="Comic Sans MS"/>
                  <a:ea typeface="+mn-ea"/>
                  <a:cs typeface="Comic Sans MS"/>
                </a:rPr>
                <a:t>Dyn yn siopa</a:t>
              </a:r>
              <a:br>
                <a:rPr lang="cy-GB" sz="2400" b="1" dirty="0">
                  <a:solidFill>
                    <a:schemeClr val="dk1"/>
                  </a:solidFill>
                  <a:latin typeface="Comic Sans MS"/>
                  <a:ea typeface="+mn-ea"/>
                  <a:cs typeface="Comic Sans MS"/>
                </a:rPr>
              </a:br>
              <a:r>
                <a:rPr lang="cy-GB" sz="2400" b="1" dirty="0">
                  <a:solidFill>
                    <a:schemeClr val="dk1"/>
                  </a:solidFill>
                  <a:latin typeface="Comic Sans MS"/>
                  <a:ea typeface="+mn-ea"/>
                  <a:cs typeface="Comic Sans MS"/>
                </a:rPr>
                <a:t>ar ei ben ei</a:t>
              </a:r>
              <a:br>
                <a:rPr lang="cy-GB" sz="2400" b="1" dirty="0">
                  <a:solidFill>
                    <a:schemeClr val="dk1"/>
                  </a:solidFill>
                  <a:latin typeface="Comic Sans MS"/>
                  <a:ea typeface="+mn-ea"/>
                  <a:cs typeface="Comic Sans MS"/>
                </a:rPr>
              </a:br>
              <a:r>
                <a:rPr lang="cy-GB" sz="2400" b="1" dirty="0">
                  <a:solidFill>
                    <a:schemeClr val="dk1"/>
                  </a:solidFill>
                  <a:latin typeface="Comic Sans MS"/>
                  <a:ea typeface="+mn-ea"/>
                  <a:cs typeface="Comic Sans MS"/>
                </a:rPr>
                <a:t>hun</a:t>
              </a:r>
            </a:p>
          </p:txBody>
        </p:sp>
        <p:pic>
          <p:nvPicPr>
            <p:cNvPr id="14348" name="Picture 9" descr="IMG00018-20090901-1050">
              <a:extLst>
                <a:ext uri="{FF2B5EF4-FFF2-40B4-BE49-F238E27FC236}">
                  <a16:creationId xmlns:a16="http://schemas.microsoft.com/office/drawing/2014/main" id="{12999124-83B9-BD4E-8B32-3C4919F510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46" t="18996" b="28781"/>
            <a:stretch>
              <a:fillRect/>
            </a:stretch>
          </p:blipFill>
          <p:spPr bwMode="auto">
            <a:xfrm>
              <a:off x="2718909" y="3849371"/>
              <a:ext cx="1385862" cy="1819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1ABE025-F178-D54F-84D8-B24E58A8661A}"/>
              </a:ext>
            </a:extLst>
          </p:cNvPr>
          <p:cNvGrpSpPr>
            <a:grpSpLocks/>
          </p:cNvGrpSpPr>
          <p:nvPr/>
        </p:nvGrpSpPr>
        <p:grpSpPr bwMode="auto">
          <a:xfrm>
            <a:off x="4456113" y="3775075"/>
            <a:ext cx="3727450" cy="1968500"/>
            <a:chOff x="4456500" y="3774452"/>
            <a:chExt cx="3726425" cy="1969750"/>
          </a:xfrm>
        </p:grpSpPr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EFC54623-7BB2-A948-9677-A9FF029F3E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6500" y="3774452"/>
              <a:ext cx="3726425" cy="1969750"/>
            </a:xfrm>
            <a:prstGeom prst="roundRect">
              <a:avLst>
                <a:gd name="adj" fmla="val 8944"/>
              </a:avLst>
            </a:prstGeom>
            <a:gradFill rotWithShape="1">
              <a:gsLst>
                <a:gs pos="0">
                  <a:srgbClr val="EDEDED"/>
                </a:gs>
                <a:gs pos="64999">
                  <a:srgbClr val="D0D0D0"/>
                </a:gs>
                <a:gs pos="100000">
                  <a:srgbClr val="BCBCBC"/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cy-GB" sz="2400" b="1" dirty="0">
                  <a:solidFill>
                    <a:schemeClr val="dk1"/>
                  </a:solidFill>
                  <a:latin typeface="Comic Sans MS"/>
                  <a:ea typeface="+mn-ea"/>
                  <a:cs typeface="Comic Sans MS"/>
                </a:rPr>
                <a:t>Glanhawr</a:t>
              </a:r>
              <a:br>
                <a:rPr lang="cy-GB" sz="2400" b="1" dirty="0">
                  <a:solidFill>
                    <a:schemeClr val="dk1"/>
                  </a:solidFill>
                  <a:latin typeface="Comic Sans MS"/>
                  <a:ea typeface="+mn-ea"/>
                  <a:cs typeface="Comic Sans MS"/>
                </a:rPr>
              </a:br>
              <a:r>
                <a:rPr lang="cy-GB" sz="2400" b="1" dirty="0">
                  <a:solidFill>
                    <a:schemeClr val="dk1"/>
                  </a:solidFill>
                  <a:latin typeface="Comic Sans MS"/>
                  <a:ea typeface="+mn-ea"/>
                  <a:cs typeface="Comic Sans MS"/>
                </a:rPr>
                <a:t>siop</a:t>
              </a:r>
            </a:p>
          </p:txBody>
        </p:sp>
        <p:pic>
          <p:nvPicPr>
            <p:cNvPr id="14346" name="Picture 10" descr="cleaner">
              <a:extLst>
                <a:ext uri="{FF2B5EF4-FFF2-40B4-BE49-F238E27FC236}">
                  <a16:creationId xmlns:a16="http://schemas.microsoft.com/office/drawing/2014/main" id="{C0D65366-540C-3D40-99AE-D0BD0F3EEC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4236"/>
            <a:stretch>
              <a:fillRect/>
            </a:stretch>
          </p:blipFill>
          <p:spPr bwMode="auto">
            <a:xfrm>
              <a:off x="6567830" y="3837097"/>
              <a:ext cx="1356501" cy="18444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2F21F23-CF13-A44F-857B-8525100D719D}"/>
              </a:ext>
            </a:extLst>
          </p:cNvPr>
          <p:cNvGrpSpPr>
            <a:grpSpLocks/>
          </p:cNvGrpSpPr>
          <p:nvPr/>
        </p:nvGrpSpPr>
        <p:grpSpPr bwMode="auto">
          <a:xfrm>
            <a:off x="531813" y="6237288"/>
            <a:ext cx="7497762" cy="588962"/>
            <a:chOff x="532157" y="6237567"/>
            <a:chExt cx="7496867" cy="589290"/>
          </a:xfrm>
        </p:grpSpPr>
        <p:sp>
          <p:nvSpPr>
            <p:cNvPr id="14343" name="Rectangle 24">
              <a:extLst>
                <a:ext uri="{FF2B5EF4-FFF2-40B4-BE49-F238E27FC236}">
                  <a16:creationId xmlns:a16="http://schemas.microsoft.com/office/drawing/2014/main" id="{048079A2-49FE-1846-BC10-A29E852D30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2157" y="6237567"/>
              <a:ext cx="3612540" cy="584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20000"/>
                </a:spcBef>
              </a:pPr>
              <a:r>
                <a:rPr lang="cy-GB" altLang="en-US" sz="3200" b="1">
                  <a:solidFill>
                    <a:srgbClr val="000000"/>
                  </a:solidFill>
                  <a:latin typeface="Comic Sans MS" panose="030F0902030302020204" pitchFamily="66" charset="0"/>
                </a:rPr>
                <a:t>1 = mwyaf diogel</a:t>
              </a:r>
            </a:p>
          </p:txBody>
        </p:sp>
        <p:sp>
          <p:nvSpPr>
            <p:cNvPr id="14344" name="Rectangle 25">
              <a:extLst>
                <a:ext uri="{FF2B5EF4-FFF2-40B4-BE49-F238E27FC236}">
                  <a16:creationId xmlns:a16="http://schemas.microsoft.com/office/drawing/2014/main" id="{6700D381-EBC6-6F48-AA88-AA48DC87A3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72216" y="6242081"/>
              <a:ext cx="3356808" cy="584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20000"/>
                </a:spcBef>
              </a:pPr>
              <a:r>
                <a:rPr lang="cy-GB" altLang="en-US" sz="3200" b="1">
                  <a:solidFill>
                    <a:srgbClr val="000000"/>
                  </a:solidFill>
                  <a:latin typeface="Comic Sans MS" panose="030F0902030302020204" pitchFamily="66" charset="0"/>
                </a:rPr>
                <a:t>4 = lleiaf diogel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01DC3-4F47-D64F-88F5-A4B291FE8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6025" y="468313"/>
            <a:ext cx="5795963" cy="1143000"/>
          </a:xfrm>
        </p:spPr>
        <p:txBody>
          <a:bodyPr/>
          <a:lstStyle/>
          <a:p>
            <a:r>
              <a:rPr lang="cy-GB" altLang="en-US">
                <a:latin typeface="Comic Sans MS" panose="030F0902030302020204" pitchFamily="66" charset="0"/>
              </a:rPr>
              <a:t>Gwnewch wynebau!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339124-27AE-9B49-A1E8-2C2EB67749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875" y="2738438"/>
            <a:ext cx="7758113" cy="3059112"/>
          </a:xfrm>
        </p:spPr>
        <p:txBody>
          <a:bodyPr/>
          <a:lstStyle/>
          <a:p>
            <a:r>
              <a:rPr lang="cy-GB" altLang="en-US">
                <a:latin typeface="Comic Sans MS" panose="030F0902030302020204" pitchFamily="66" charset="0"/>
              </a:rPr>
              <a:t>Cliciwch ar y ddolen isod i gael tro ar wneud wynebau...</a:t>
            </a:r>
          </a:p>
          <a:p>
            <a:pPr lvl="1"/>
            <a:r>
              <a:rPr lang="cy-GB" altLang="en-US">
                <a:latin typeface="Comic Sans MS" panose="030F0902030302020204" pitchFamily="66" charset="0"/>
              </a:rPr>
              <a:t>y gallwch ymddiried ynddynt,</a:t>
            </a:r>
          </a:p>
          <a:p>
            <a:pPr lvl="1"/>
            <a:r>
              <a:rPr lang="cy-GB" altLang="en-US">
                <a:latin typeface="Comic Sans MS" panose="030F0902030302020204" pitchFamily="66" charset="0"/>
              </a:rPr>
              <a:t>na allwch ymddiried ynddynt!</a:t>
            </a:r>
          </a:p>
          <a:p>
            <a:r>
              <a:rPr lang="cy-GB" altLang="en-US">
                <a:latin typeface="Comic Sans MS" panose="030F0902030302020204" pitchFamily="66" charset="0"/>
                <a:hlinkClick r:id="rId3"/>
              </a:rPr>
              <a:t>http://flashface.ctapt.de/</a:t>
            </a:r>
            <a:endParaRPr lang="cy-GB" altLang="en-US">
              <a:latin typeface="Comic Sans MS" panose="030F0902030302020204" pitchFamily="66" charset="0"/>
            </a:endParaRPr>
          </a:p>
          <a:p>
            <a:endParaRPr lang="cy-GB" altLang="en-US">
              <a:latin typeface="Comic Sans MS" panose="030F0902030302020204" pitchFamily="66" charset="0"/>
            </a:endParaRPr>
          </a:p>
        </p:txBody>
      </p:sp>
      <p:pic>
        <p:nvPicPr>
          <p:cNvPr id="4" name="Picture 6" descr="j0282739">
            <a:extLst>
              <a:ext uri="{FF2B5EF4-FFF2-40B4-BE49-F238E27FC236}">
                <a16:creationId xmlns:a16="http://schemas.microsoft.com/office/drawing/2014/main" id="{29ECB4D3-EC7B-BD40-950B-C811F2876B8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88" y="588963"/>
            <a:ext cx="2149475" cy="214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j0282747">
            <a:extLst>
              <a:ext uri="{FF2B5EF4-FFF2-40B4-BE49-F238E27FC236}">
                <a16:creationId xmlns:a16="http://schemas.microsoft.com/office/drawing/2014/main" id="{66811011-CF10-744B-A86C-AE32081D070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150" y="3563938"/>
            <a:ext cx="1993900" cy="217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bldLvl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3A31A-086D-174B-B070-CB6FE2183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algn="l"/>
            <a:r>
              <a:rPr lang="cy-GB" altLang="en-US" sz="2000">
                <a:latin typeface="Comic Sans MS" panose="030F0902030302020204" pitchFamily="66" charset="0"/>
              </a:rPr>
              <a:t>Tasg grŵp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2845D8-3978-A04D-B25D-FB594A672C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875" y="468313"/>
            <a:ext cx="7758113" cy="1638300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cy-GB" altLang="en-US" sz="2000" b="1">
                <a:latin typeface="Comic Sans MS" panose="030F0902030302020204" pitchFamily="66" charset="0"/>
              </a:rPr>
              <a:t>Tasg grŵp </a:t>
            </a:r>
            <a:r>
              <a:rPr lang="cy-GB" altLang="en-US" sz="2000">
                <a:latin typeface="Comic Sans MS" panose="030F0902030302020204" pitchFamily="66" charset="0"/>
              </a:rPr>
              <a:t>– Rhowch y rhestr yn y diemwnt yn nhrefn pwy y byddech yn gallu ymddiried ynddynt fwyaf a lleiaf.  Allwch chi ddweud pam?</a:t>
            </a:r>
          </a:p>
        </p:txBody>
      </p:sp>
      <p:graphicFrame>
        <p:nvGraphicFramePr>
          <p:cNvPr id="6" name="Group 77">
            <a:extLst>
              <a:ext uri="{FF2B5EF4-FFF2-40B4-BE49-F238E27FC236}">
                <a16:creationId xmlns:a16="http://schemas.microsoft.com/office/drawing/2014/main" id="{4020DF85-3169-6A4E-B0F2-699BB460C3D4}"/>
              </a:ext>
            </a:extLst>
          </p:cNvPr>
          <p:cNvGraphicFramePr>
            <a:graphicFrameLocks noGrp="1"/>
          </p:cNvGraphicFramePr>
          <p:nvPr/>
        </p:nvGraphicFramePr>
        <p:xfrm>
          <a:off x="611188" y="1538288"/>
          <a:ext cx="7632700" cy="4249737"/>
        </p:xfrm>
        <a:graphic>
          <a:graphicData uri="http://schemas.openxmlformats.org/drawingml/2006/table">
            <a:tbl>
              <a:tblPr/>
              <a:tblGrid>
                <a:gridCol w="3884612">
                  <a:extLst>
                    <a:ext uri="{9D8B030D-6E8A-4147-A177-3AD203B41FA5}">
                      <a16:colId xmlns:a16="http://schemas.microsoft.com/office/drawing/2014/main" val="795556531"/>
                    </a:ext>
                  </a:extLst>
                </a:gridCol>
                <a:gridCol w="3748088">
                  <a:extLst>
                    <a:ext uri="{9D8B030D-6E8A-4147-A177-3AD203B41FA5}">
                      <a16:colId xmlns:a16="http://schemas.microsoft.com/office/drawing/2014/main" val="4177346687"/>
                    </a:ext>
                  </a:extLst>
                </a:gridCol>
              </a:tblGrid>
              <a:tr h="5619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/>
                      </a:pPr>
                      <a:r>
                        <a:rPr kumimoji="0" lang="cy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902030302020204" pitchFamily="66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Person lolipop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/>
                      </a:pPr>
                      <a:r>
                        <a:rPr kumimoji="0" lang="cy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902030302020204" pitchFamily="66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Athro /Athrawes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4440547"/>
                  </a:ext>
                </a:extLst>
              </a:tr>
              <a:tr h="593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/>
                      </a:pPr>
                      <a:r>
                        <a:rPr kumimoji="0" lang="cy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902030302020204" pitchFamily="66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Swyddog yr Heddlu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/>
                      </a:pPr>
                      <a:r>
                        <a:rPr kumimoji="0" lang="cy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902030302020204" pitchFamily="66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Adeiladwr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7832348"/>
                  </a:ext>
                </a:extLst>
              </a:tr>
              <a:tr h="6365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/>
                      </a:pPr>
                      <a:r>
                        <a:rPr kumimoji="0" lang="cy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902030302020204" pitchFamily="66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Dyn yn mynd â’r ci am dro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/>
                      </a:pPr>
                      <a:r>
                        <a:rPr kumimoji="0" lang="cy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902030302020204" pitchFamily="66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Cwpl yn y parc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8292094"/>
                  </a:ext>
                </a:extLst>
              </a:tr>
              <a:tr h="5921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/>
                      </a:pPr>
                      <a:r>
                        <a:rPr kumimoji="0" lang="cy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902030302020204" pitchFamily="66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Brawd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/>
                      </a:pPr>
                      <a:r>
                        <a:rPr kumimoji="0" lang="cy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902030302020204" pitchFamily="66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Warden traffig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0562194"/>
                  </a:ext>
                </a:extLst>
              </a:tr>
              <a:tr h="635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/>
                      </a:pPr>
                      <a:r>
                        <a:rPr kumimoji="0" lang="cy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902030302020204" pitchFamily="66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Bechgyn yn chwarae pêl-droed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/>
                      </a:pPr>
                      <a:r>
                        <a:rPr kumimoji="0" lang="cy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902030302020204" pitchFamily="66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Merched yn ysmygu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2275300"/>
                  </a:ext>
                </a:extLst>
              </a:tr>
              <a:tr h="593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/>
                      </a:pPr>
                      <a:r>
                        <a:rPr kumimoji="0" lang="cy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902030302020204" pitchFamily="66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Perchennog siop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/>
                      </a:pPr>
                      <a:r>
                        <a:rPr kumimoji="0" lang="cy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902030302020204" pitchFamily="66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Swyddog tân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9530673"/>
                  </a:ext>
                </a:extLst>
              </a:tr>
              <a:tr h="6365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/>
                      </a:pPr>
                      <a:r>
                        <a:rPr kumimoji="0" lang="cy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902030302020204" pitchFamily="66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Parafeddyg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/>
                      </a:pPr>
                      <a:r>
                        <a:rPr kumimoji="0" lang="cy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902030302020204" pitchFamily="66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Person oedrannus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3774649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F154A-A89A-9E4A-BCEE-62159DC5F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y-GB" altLang="en-US" sz="4000">
                <a:latin typeface="Comic Sans MS" panose="030F0902030302020204" pitchFamily="66" charset="0"/>
              </a:rPr>
              <a:t>Gêm – Beth fyddech </a:t>
            </a:r>
            <a:br>
              <a:rPr lang="cy-GB" altLang="en-US" sz="4000">
                <a:latin typeface="Comic Sans MS" panose="030F0902030302020204" pitchFamily="66" charset="0"/>
              </a:rPr>
            </a:br>
            <a:r>
              <a:rPr lang="cy-GB" altLang="en-US" sz="4000">
                <a:latin typeface="Comic Sans MS" panose="030F0902030302020204" pitchFamily="66" charset="0"/>
              </a:rPr>
              <a:t>chi’n wneud?</a:t>
            </a:r>
          </a:p>
        </p:txBody>
      </p:sp>
      <p:sp>
        <p:nvSpPr>
          <p:cNvPr id="27650" name="Content Placeholder 2">
            <a:extLst>
              <a:ext uri="{FF2B5EF4-FFF2-40B4-BE49-F238E27FC236}">
                <a16:creationId xmlns:a16="http://schemas.microsoft.com/office/drawing/2014/main" id="{3F5942AE-AA58-584B-B7CE-8407907E27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875" y="1611313"/>
            <a:ext cx="7758113" cy="4186237"/>
          </a:xfrm>
        </p:spPr>
        <p:txBody>
          <a:bodyPr/>
          <a:lstStyle/>
          <a:p>
            <a:r>
              <a:rPr lang="cy-GB" altLang="en-US">
                <a:latin typeface="Comic Sans MS" panose="030F0902030302020204" pitchFamily="66" charset="0"/>
              </a:rPr>
              <a:t>Byddwch yn barod gyda’ch cardiau </a:t>
            </a:r>
            <a:br>
              <a:rPr lang="cy-GB" altLang="en-US">
                <a:latin typeface="Comic Sans MS" panose="030F0902030302020204" pitchFamily="66" charset="0"/>
              </a:rPr>
            </a:br>
            <a:r>
              <a:rPr lang="cy-GB" altLang="en-US">
                <a:latin typeface="Comic Sans MS" panose="030F0902030302020204" pitchFamily="66" charset="0"/>
              </a:rPr>
              <a:t>A, B, C a CH!</a:t>
            </a:r>
          </a:p>
          <a:p>
            <a:r>
              <a:rPr lang="cy-GB" altLang="en-US">
                <a:latin typeface="Comic Sans MS" panose="030F0902030302020204" pitchFamily="66" charset="0"/>
              </a:rPr>
              <a:t>Darllenwch y storïau canlynol a</a:t>
            </a:r>
          </a:p>
          <a:p>
            <a:pPr lvl="1"/>
            <a:r>
              <a:rPr lang="cy-GB" altLang="en-US">
                <a:latin typeface="Comic Sans MS" panose="030F0902030302020204" pitchFamily="66" charset="0"/>
              </a:rPr>
              <a:t>meddyliwch,</a:t>
            </a:r>
          </a:p>
          <a:p>
            <a:pPr lvl="1"/>
            <a:r>
              <a:rPr lang="cy-GB" altLang="en-US">
                <a:latin typeface="Comic Sans MS" panose="030F0902030302020204" pitchFamily="66" charset="0"/>
              </a:rPr>
              <a:t>ewch i barau, a</a:t>
            </a:r>
          </a:p>
          <a:p>
            <a:pPr lvl="1"/>
            <a:r>
              <a:rPr lang="cy-GB" altLang="en-US">
                <a:latin typeface="Comic Sans MS" panose="030F0902030302020204" pitchFamily="66" charset="0"/>
              </a:rPr>
              <a:t>rhannwch!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08BAD-C055-DA41-AE60-6C65F326F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y-GB" altLang="en-US" sz="4000">
                <a:latin typeface="Comic Sans MS" panose="030F0902030302020204" pitchFamily="66" charset="0"/>
              </a:rPr>
              <a:t>Golygfa 1 – Ar goll yn y parc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542DB3-08FC-9C4C-B8FB-8A1F5D261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875" y="1611313"/>
            <a:ext cx="4911725" cy="2062162"/>
          </a:xfrm>
        </p:spPr>
        <p:txBody>
          <a:bodyPr/>
          <a:lstStyle/>
          <a:p>
            <a:r>
              <a:rPr lang="cy-GB" altLang="en-US" sz="2400">
                <a:latin typeface="Comic Sans MS" panose="030F0902030302020204" pitchFamily="66" charset="0"/>
              </a:rPr>
              <a:t>Roedd hi’n brynhawn braf felly perderfynodd Joseph ac Anna fynd i’r parc i chwarae ac edrych ar yr hwyaid ar y llyn.</a:t>
            </a:r>
          </a:p>
        </p:txBody>
      </p:sp>
      <p:pic>
        <p:nvPicPr>
          <p:cNvPr id="4" name="Picture 7" descr="digital camera 006">
            <a:extLst>
              <a:ext uri="{FF2B5EF4-FFF2-40B4-BE49-F238E27FC236}">
                <a16:creationId xmlns:a16="http://schemas.microsoft.com/office/drawing/2014/main" id="{10719C9D-6F67-F94C-8B14-7804717E0A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3213100"/>
            <a:ext cx="3673475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digital camera 014">
            <a:extLst>
              <a:ext uri="{FF2B5EF4-FFF2-40B4-BE49-F238E27FC236}">
                <a16:creationId xmlns:a16="http://schemas.microsoft.com/office/drawing/2014/main" id="{B52260F7-3B47-B746-933B-A4BD05DC3D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1431925"/>
            <a:ext cx="2778125" cy="427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digital camera 005">
            <a:extLst>
              <a:ext uri="{FF2B5EF4-FFF2-40B4-BE49-F238E27FC236}">
                <a16:creationId xmlns:a16="http://schemas.microsoft.com/office/drawing/2014/main" id="{A6EA57BD-4266-674D-97F9-CD8F1C32F6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268413"/>
            <a:ext cx="3381375" cy="307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digital camera 007">
            <a:extLst>
              <a:ext uri="{FF2B5EF4-FFF2-40B4-BE49-F238E27FC236}">
                <a16:creationId xmlns:a16="http://schemas.microsoft.com/office/drawing/2014/main" id="{F44C87BB-0409-8F40-A35C-2EE9B9C74B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113" y="3573463"/>
            <a:ext cx="1825625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4">
            <a:extLst>
              <a:ext uri="{FF2B5EF4-FFF2-40B4-BE49-F238E27FC236}">
                <a16:creationId xmlns:a16="http://schemas.microsoft.com/office/drawing/2014/main" id="{B3603B4E-7E6E-6A48-87FE-D819F3663E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1125" y="685800"/>
            <a:ext cx="4338638" cy="282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cy-GB" altLang="en-US" sz="2400">
                <a:latin typeface="Comic Sans MS" panose="030F0902030302020204" pitchFamily="66" charset="0"/>
              </a:rPr>
              <a:t>Roedd y ddau yn mwynhau</a:t>
            </a:r>
            <a:r>
              <a:rPr lang="cy-GB" altLang="ja-JP" sz="2400">
                <a:latin typeface="Comic Sans MS" panose="030F0902030302020204" pitchFamily="66" charset="0"/>
              </a:rPr>
              <a:t>’r tawelwch ond roedd hi’n amser i fynd adref.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cy-GB" altLang="en-US" sz="2400">
                <a:latin typeface="Comic Sans MS" panose="030F0902030302020204" pitchFamily="66" charset="0"/>
              </a:rPr>
              <a:t>Nid oedd Anna wedi gwrando ar ei brawd.  Roedd wedi mynd hebddi! 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C71551A-9A19-FB4E-B352-B426C437C07C}"/>
              </a:ext>
            </a:extLst>
          </p:cNvPr>
          <p:cNvGrpSpPr>
            <a:grpSpLocks/>
          </p:cNvGrpSpPr>
          <p:nvPr/>
        </p:nvGrpSpPr>
        <p:grpSpPr bwMode="auto">
          <a:xfrm>
            <a:off x="1057275" y="4297363"/>
            <a:ext cx="2879725" cy="1441450"/>
            <a:chOff x="1056610" y="4297210"/>
            <a:chExt cx="2879725" cy="1441449"/>
          </a:xfrm>
        </p:grpSpPr>
        <p:sp>
          <p:nvSpPr>
            <p:cNvPr id="8" name="AutoShape 9">
              <a:extLst>
                <a:ext uri="{FF2B5EF4-FFF2-40B4-BE49-F238E27FC236}">
                  <a16:creationId xmlns:a16="http://schemas.microsoft.com/office/drawing/2014/main" id="{9A01695C-DB65-EB4F-814A-29977F2E44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6610" y="4297210"/>
              <a:ext cx="2879725" cy="1441449"/>
            </a:xfrm>
            <a:prstGeom prst="wedgeEllipseCallout">
              <a:avLst>
                <a:gd name="adj1" fmla="val 22268"/>
                <a:gd name="adj2" fmla="val -153009"/>
              </a:avLst>
            </a:prstGeom>
            <a:solidFill>
              <a:schemeClr val="bg1">
                <a:alpha val="54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latin typeface="Times New Roman" charset="0"/>
                <a:ea typeface="+mn-ea"/>
                <a:cs typeface="Times New Roman" charset="0"/>
              </a:endParaRPr>
            </a:p>
          </p:txBody>
        </p:sp>
        <p:sp>
          <p:nvSpPr>
            <p:cNvPr id="15" name="Rectangle 18">
              <a:extLst>
                <a:ext uri="{FF2B5EF4-FFF2-40B4-BE49-F238E27FC236}">
                  <a16:creationId xmlns:a16="http://schemas.microsoft.com/office/drawing/2014/main" id="{0FB3818C-F337-2343-B01E-FAF6ED6297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1385" y="4521047"/>
              <a:ext cx="2665413" cy="10064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cy-GB" altLang="en-US" sz="2000" b="1">
                  <a:latin typeface="Comic Sans MS" panose="030F0902030302020204" pitchFamily="66" charset="0"/>
                </a:rPr>
                <a:t>Dwi</a:t>
              </a:r>
              <a:r>
                <a:rPr lang="cy-GB" altLang="ja-JP" sz="2000" b="1">
                  <a:latin typeface="Comic Sans MS" panose="030F0902030302020204" pitchFamily="66" charset="0"/>
                </a:rPr>
                <a:t>’n gwybod,</a:t>
              </a:r>
              <a:br>
                <a:rPr lang="cy-GB" altLang="ja-JP" sz="2000" b="1">
                  <a:latin typeface="Comic Sans MS" panose="030F0902030302020204" pitchFamily="66" charset="0"/>
                </a:rPr>
              </a:br>
              <a:r>
                <a:rPr lang="cy-GB" altLang="ja-JP" sz="2000" b="1">
                  <a:latin typeface="Comic Sans MS" panose="030F0902030302020204" pitchFamily="66" charset="0"/>
                </a:rPr>
                <a:t>ond mae’n rhaid i ni fynd nawr!</a:t>
              </a:r>
              <a:endParaRPr lang="cy-GB" altLang="en-US" sz="2000" b="1">
                <a:latin typeface="Comic Sans MS" panose="030F0902030302020204" pitchFamily="66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779C0DB-66F6-D64F-B2A9-34C9E2591C19}"/>
              </a:ext>
            </a:extLst>
          </p:cNvPr>
          <p:cNvGrpSpPr>
            <a:grpSpLocks/>
          </p:cNvGrpSpPr>
          <p:nvPr/>
        </p:nvGrpSpPr>
        <p:grpSpPr bwMode="auto">
          <a:xfrm>
            <a:off x="1824038" y="463550"/>
            <a:ext cx="1600200" cy="1200150"/>
            <a:chOff x="-1600200" y="845810"/>
            <a:chExt cx="1600200" cy="1200328"/>
          </a:xfrm>
        </p:grpSpPr>
        <p:sp>
          <p:nvSpPr>
            <p:cNvPr id="11" name="AutoShape 12">
              <a:extLst>
                <a:ext uri="{FF2B5EF4-FFF2-40B4-BE49-F238E27FC236}">
                  <a16:creationId xmlns:a16="http://schemas.microsoft.com/office/drawing/2014/main" id="{7E5D87AE-E8A5-B542-9026-B61810CCC2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600200" y="860100"/>
              <a:ext cx="1600200" cy="1162222"/>
            </a:xfrm>
            <a:prstGeom prst="wedgeEllipseCallout">
              <a:avLst>
                <a:gd name="adj1" fmla="val -68750"/>
                <a:gd name="adj2" fmla="val 79546"/>
              </a:avLst>
            </a:prstGeom>
            <a:solidFill>
              <a:schemeClr val="bg1">
                <a:alpha val="54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latin typeface="Times New Roman" charset="0"/>
                <a:ea typeface="+mn-ea"/>
                <a:cs typeface="Times New Roman" charset="0"/>
              </a:endParaRPr>
            </a:p>
          </p:txBody>
        </p:sp>
        <p:sp>
          <p:nvSpPr>
            <p:cNvPr id="5127" name="Text Box 9">
              <a:extLst>
                <a:ext uri="{FF2B5EF4-FFF2-40B4-BE49-F238E27FC236}">
                  <a16:creationId xmlns:a16="http://schemas.microsoft.com/office/drawing/2014/main" id="{62D862D2-8369-A449-B21E-8965A566B1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1470615" y="845810"/>
              <a:ext cx="1295400" cy="1200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defTabSz="914400">
                <a:spcBef>
                  <a:spcPct val="50000"/>
                </a:spcBef>
              </a:pPr>
              <a:r>
                <a:rPr lang="cy-GB" altLang="en-US" sz="2400" b="1">
                  <a:latin typeface="Comic Sans MS" panose="030F0902030302020204" pitchFamily="66" charset="0"/>
                </a:rPr>
                <a:t>Mae</a:t>
              </a:r>
              <a:r>
                <a:rPr lang="cy-GB" altLang="ja-JP" sz="2400" b="1">
                  <a:latin typeface="Comic Sans MS" panose="030F0902030302020204" pitchFamily="66" charset="0"/>
                </a:rPr>
                <a:t>’n braf yma!</a:t>
              </a:r>
              <a:endParaRPr lang="cy-GB" altLang="en-US" sz="2400" b="1">
                <a:latin typeface="Comic Sans MS" panose="030F0902030302020204" pitchFamily="66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4">
            <a:extLst>
              <a:ext uri="{FF2B5EF4-FFF2-40B4-BE49-F238E27FC236}">
                <a16:creationId xmlns:a16="http://schemas.microsoft.com/office/drawing/2014/main" id="{9745AF9C-4005-2642-BBC3-E87D8CA1DD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8313" y="2808288"/>
            <a:ext cx="3981450" cy="282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cy-GB" altLang="en-US" sz="2400">
                <a:latin typeface="Comic Sans MS" panose="030F0902030302020204" pitchFamily="66" charset="0"/>
              </a:rPr>
              <a:t>Cafodd Anna syniad.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cy-GB" altLang="en-US" sz="2400">
                <a:latin typeface="Comic Sans MS" panose="030F0902030302020204" pitchFamily="66" charset="0"/>
              </a:rPr>
              <a:t>Fe fyddai’n chwilio am rywun i’w helpu i ddod o hyd i’w brawd.</a:t>
            </a:r>
          </a:p>
        </p:txBody>
      </p:sp>
      <p:pic>
        <p:nvPicPr>
          <p:cNvPr id="12" name="Picture 6" descr="digital camera 013">
            <a:extLst>
              <a:ext uri="{FF2B5EF4-FFF2-40B4-BE49-F238E27FC236}">
                <a16:creationId xmlns:a16="http://schemas.microsoft.com/office/drawing/2014/main" id="{0EA22F99-44C5-C44F-9F31-C39D0A2449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549275"/>
            <a:ext cx="3594100" cy="5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AutoShape 8">
            <a:extLst>
              <a:ext uri="{FF2B5EF4-FFF2-40B4-BE49-F238E27FC236}">
                <a16:creationId xmlns:a16="http://schemas.microsoft.com/office/drawing/2014/main" id="{0C0C1EB2-E3D8-F047-911C-2225D36024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838200"/>
            <a:ext cx="4267200" cy="1654175"/>
          </a:xfrm>
          <a:prstGeom prst="cloudCallout">
            <a:avLst>
              <a:gd name="adj1" fmla="val -71653"/>
              <a:gd name="adj2" fmla="val -35412"/>
            </a:avLst>
          </a:prstGeom>
          <a:solidFill>
            <a:schemeClr val="bg1">
              <a:alpha val="54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cy-GB" altLang="en-US" sz="2000" b="1">
                <a:latin typeface="Comic Sans MS" panose="030F0902030302020204" pitchFamily="66" charset="0"/>
              </a:rPr>
              <a:t>Dim problem!</a:t>
            </a:r>
          </a:p>
          <a:p>
            <a:pPr algn="ctr"/>
            <a:r>
              <a:rPr lang="cy-GB" altLang="en-US" sz="2000" b="1">
                <a:latin typeface="Comic Sans MS" panose="030F0902030302020204" pitchFamily="66" charset="0"/>
              </a:rPr>
              <a:t>Rwy</a:t>
            </a:r>
            <a:r>
              <a:rPr lang="cy-GB" altLang="ja-JP" sz="2000" b="1">
                <a:latin typeface="Comic Sans MS" panose="030F0902030302020204" pitchFamily="66" charset="0"/>
              </a:rPr>
              <a:t>’n gwybod</a:t>
            </a:r>
            <a:br>
              <a:rPr lang="cy-GB" altLang="ja-JP" sz="2000" b="1">
                <a:latin typeface="Comic Sans MS" panose="030F0902030302020204" pitchFamily="66" charset="0"/>
              </a:rPr>
            </a:br>
            <a:r>
              <a:rPr lang="cy-GB" altLang="ja-JP" sz="2000" b="1">
                <a:latin typeface="Comic Sans MS" panose="030F0902030302020204" pitchFamily="66" charset="0"/>
              </a:rPr>
              <a:t>beth i’w wneud.</a:t>
            </a:r>
            <a:endParaRPr lang="cy-GB" altLang="en-US" sz="2000" b="1">
              <a:latin typeface="Comic Sans MS" panose="030F09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C0113-5CF5-5D4E-AD59-A8BD9DB85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00050"/>
            <a:ext cx="7758113" cy="728663"/>
          </a:xfrm>
        </p:spPr>
        <p:txBody>
          <a:bodyPr>
            <a:normAutofit/>
          </a:bodyPr>
          <a:lstStyle/>
          <a:p>
            <a:r>
              <a:rPr lang="cy-GB" altLang="en-US" sz="4000">
                <a:latin typeface="Comic Sans MS" panose="030F0902030302020204" pitchFamily="66" charset="0"/>
              </a:rPr>
              <a:t>I bwy fyddai’n gofyn am help?</a:t>
            </a:r>
          </a:p>
        </p:txBody>
      </p:sp>
      <p:pic>
        <p:nvPicPr>
          <p:cNvPr id="6" name="Picture 6" descr="digital camera 011">
            <a:extLst>
              <a:ext uri="{FF2B5EF4-FFF2-40B4-BE49-F238E27FC236}">
                <a16:creationId xmlns:a16="http://schemas.microsoft.com/office/drawing/2014/main" id="{7DB21262-82C1-E04A-9302-9F5B5C61F0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196975"/>
            <a:ext cx="2000250" cy="2522538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digital camera 004">
            <a:extLst>
              <a:ext uri="{FF2B5EF4-FFF2-40B4-BE49-F238E27FC236}">
                <a16:creationId xmlns:a16="http://schemas.microsoft.com/office/drawing/2014/main" id="{6472DBBE-1142-C046-8F45-20AE922405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1268413"/>
            <a:ext cx="1890712" cy="2378075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digital camera 021">
            <a:extLst>
              <a:ext uri="{FF2B5EF4-FFF2-40B4-BE49-F238E27FC236}">
                <a16:creationId xmlns:a16="http://schemas.microsoft.com/office/drawing/2014/main" id="{7E5EF6ED-2892-8B48-83B7-CF13FD795A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1916113"/>
            <a:ext cx="2376488" cy="316865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9" descr="digital camera 001">
            <a:extLst>
              <a:ext uri="{FF2B5EF4-FFF2-40B4-BE49-F238E27FC236}">
                <a16:creationId xmlns:a16="http://schemas.microsoft.com/office/drawing/2014/main" id="{B9B43E6A-1D55-864D-9F1A-F0B9DBA9916A}"/>
              </a:ext>
            </a:extLst>
          </p:cNvPr>
          <p:cNvPicPr>
            <a:picLocks noChangeAspect="1" noChangeArrowheads="1"/>
          </p:cNvPicPr>
          <p:nvPr>
            <p:ph sz="quarter" idx="4294967295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55875" y="3789363"/>
            <a:ext cx="2654300" cy="1990725"/>
          </a:xfrm>
          <a:ln w="28575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" name="Text Box 13">
            <a:extLst>
              <a:ext uri="{FF2B5EF4-FFF2-40B4-BE49-F238E27FC236}">
                <a16:creationId xmlns:a16="http://schemas.microsoft.com/office/drawing/2014/main" id="{1E0CEFF9-2450-7B48-9107-4BCF2E6916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1844675"/>
            <a:ext cx="200025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8000" b="1" dirty="0">
                <a:solidFill>
                  <a:srgbClr val="FFFFFF"/>
                </a:solidFill>
                <a:latin typeface="Tahoma" charset="0"/>
                <a:ea typeface="+mn-ea"/>
                <a:cs typeface="Times New Roman" charset="0"/>
              </a:rPr>
              <a:t>A</a:t>
            </a:r>
          </a:p>
        </p:txBody>
      </p:sp>
      <p:sp>
        <p:nvSpPr>
          <p:cNvPr id="11" name="Text Box 14">
            <a:extLst>
              <a:ext uri="{FF2B5EF4-FFF2-40B4-BE49-F238E27FC236}">
                <a16:creationId xmlns:a16="http://schemas.microsoft.com/office/drawing/2014/main" id="{D298B838-AE04-7440-B777-9BB685BDAB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9113" y="1700213"/>
            <a:ext cx="1890712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8000" b="1" dirty="0">
                <a:solidFill>
                  <a:srgbClr val="FFFFFF"/>
                </a:solidFill>
                <a:latin typeface="Tahoma" charset="0"/>
                <a:ea typeface="+mn-ea"/>
                <a:cs typeface="Times New Roman" charset="0"/>
              </a:rPr>
              <a:t>B</a:t>
            </a:r>
          </a:p>
        </p:txBody>
      </p:sp>
      <p:sp>
        <p:nvSpPr>
          <p:cNvPr id="12" name="Text Box 15">
            <a:extLst>
              <a:ext uri="{FF2B5EF4-FFF2-40B4-BE49-F238E27FC236}">
                <a16:creationId xmlns:a16="http://schemas.microsoft.com/office/drawing/2014/main" id="{1029C5B9-D250-8C4A-89A3-CD8D9893AB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875" y="4365625"/>
            <a:ext cx="26543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8000" b="1" dirty="0">
                <a:solidFill>
                  <a:srgbClr val="FFFFFF"/>
                </a:solidFill>
                <a:latin typeface="Tahoma" charset="0"/>
                <a:ea typeface="+mn-ea"/>
                <a:cs typeface="Times New Roman" charset="0"/>
              </a:rPr>
              <a:t>C</a:t>
            </a:r>
          </a:p>
        </p:txBody>
      </p:sp>
      <p:sp>
        <p:nvSpPr>
          <p:cNvPr id="13" name="Text Box 16">
            <a:extLst>
              <a:ext uri="{FF2B5EF4-FFF2-40B4-BE49-F238E27FC236}">
                <a16:creationId xmlns:a16="http://schemas.microsoft.com/office/drawing/2014/main" id="{A0849184-A540-5743-8826-CB0590DBB4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1500" y="3284538"/>
            <a:ext cx="2376488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8000" b="1" dirty="0">
                <a:solidFill>
                  <a:srgbClr val="FFFFFF"/>
                </a:solidFill>
                <a:latin typeface="Tahoma" charset="0"/>
                <a:ea typeface="+mn-ea"/>
                <a:cs typeface="Times New Roman" charset="0"/>
              </a:rPr>
              <a:t>CH</a:t>
            </a:r>
          </a:p>
        </p:txBody>
      </p:sp>
      <p:sp>
        <p:nvSpPr>
          <p:cNvPr id="14" name="Text Box 19">
            <a:extLst>
              <a:ext uri="{FF2B5EF4-FFF2-40B4-BE49-F238E27FC236}">
                <a16:creationId xmlns:a16="http://schemas.microsoft.com/office/drawing/2014/main" id="{3D04F4D4-BF03-1F43-9568-8B5CB4EF5D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3860800"/>
            <a:ext cx="19446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defTabSz="914400">
              <a:spcBef>
                <a:spcPct val="50000"/>
              </a:spcBef>
            </a:pPr>
            <a:r>
              <a:rPr lang="cy-GB" altLang="en-US" b="1">
                <a:latin typeface="Comic Sans MS" panose="030F0902030302020204" pitchFamily="66" charset="0"/>
              </a:rPr>
              <a:t>Cwpl yn chwarae â phêl</a:t>
            </a:r>
          </a:p>
        </p:txBody>
      </p:sp>
      <p:sp>
        <p:nvSpPr>
          <p:cNvPr id="15" name="Text Box 20">
            <a:extLst>
              <a:ext uri="{FF2B5EF4-FFF2-40B4-BE49-F238E27FC236}">
                <a16:creationId xmlns:a16="http://schemas.microsoft.com/office/drawing/2014/main" id="{EC8604C9-3F94-3B4B-AB12-304359FAED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7450" y="1371600"/>
            <a:ext cx="3422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defTabSz="914400">
              <a:spcBef>
                <a:spcPct val="50000"/>
              </a:spcBef>
            </a:pPr>
            <a:r>
              <a:rPr lang="cy-GB" altLang="en-US" b="1">
                <a:latin typeface="Comic Sans MS" panose="030F0902030302020204" pitchFamily="66" charset="0"/>
              </a:rPr>
              <a:t>Dyn yn mynd â ci am dro</a:t>
            </a:r>
          </a:p>
        </p:txBody>
      </p:sp>
      <p:sp>
        <p:nvSpPr>
          <p:cNvPr id="17" name="Text Box 22">
            <a:extLst>
              <a:ext uri="{FF2B5EF4-FFF2-40B4-BE49-F238E27FC236}">
                <a16:creationId xmlns:a16="http://schemas.microsoft.com/office/drawing/2014/main" id="{EA1CBB05-FD4B-8F44-84AA-BD6BCA013D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5084763"/>
            <a:ext cx="18383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defTabSz="914400"/>
            <a:r>
              <a:rPr lang="cy-GB" altLang="en-US" b="1">
                <a:latin typeface="Comic Sans MS" panose="030F0902030302020204" pitchFamily="66" charset="0"/>
              </a:rPr>
              <a:t>Teulu â phlant</a:t>
            </a:r>
          </a:p>
        </p:txBody>
      </p:sp>
      <p:sp>
        <p:nvSpPr>
          <p:cNvPr id="18" name="Text Box 22">
            <a:extLst>
              <a:ext uri="{FF2B5EF4-FFF2-40B4-BE49-F238E27FC236}">
                <a16:creationId xmlns:a16="http://schemas.microsoft.com/office/drawing/2014/main" id="{9A897467-FB81-9446-905A-7B5E457C28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7388" y="5233988"/>
            <a:ext cx="21113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914400"/>
            <a:r>
              <a:rPr lang="cy-GB" altLang="en-US" b="1">
                <a:latin typeface="Comic Sans MS" panose="030F0902030302020204" pitchFamily="66" charset="0"/>
              </a:rPr>
              <a:t>Ceidwad y parc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iveb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iveb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iveb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utoUpdateAnimBg="0"/>
      <p:bldP spid="11" grpId="0" autoUpdateAnimBg="0"/>
      <p:bldP spid="12" grpId="0" autoUpdateAnimBg="0"/>
      <p:bldP spid="13" grpId="0" autoUpdateAnimBg="0"/>
      <p:bldP spid="14" grpId="0" autoUpdateAnimBg="0"/>
      <p:bldP spid="15" grpId="0" autoUpdateAnimBg="0"/>
      <p:bldP spid="17" grpId="0" autoUpdateAnimBg="0"/>
      <p:bldP spid="18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75959F5-D3EE-164E-9A5B-5CC460C60824}"/>
              </a:ext>
            </a:extLst>
          </p:cNvPr>
          <p:cNvSpPr txBox="1">
            <a:spLocks/>
          </p:cNvSpPr>
          <p:nvPr/>
        </p:nvSpPr>
        <p:spPr bwMode="auto">
          <a:xfrm>
            <a:off x="806450" y="1746250"/>
            <a:ext cx="30861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cy-GB" altLang="en-US" sz="3200" b="1">
                <a:solidFill>
                  <a:srgbClr val="FF0000"/>
                </a:solidFill>
                <a:latin typeface="Comic Sans MS" panose="030F0902030302020204" pitchFamily="66" charset="0"/>
              </a:rPr>
              <a:t>Barod...</a:t>
            </a:r>
          </a:p>
        </p:txBody>
      </p:sp>
      <p:sp>
        <p:nvSpPr>
          <p:cNvPr id="8194" name="Title 1">
            <a:extLst>
              <a:ext uri="{FF2B5EF4-FFF2-40B4-BE49-F238E27FC236}">
                <a16:creationId xmlns:a16="http://schemas.microsoft.com/office/drawing/2014/main" id="{606CB24D-4AF8-4344-9512-7B644786F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altLang="en-US">
                <a:latin typeface="Comic Sans MS" panose="030F0902030302020204" pitchFamily="66" charset="0"/>
              </a:rPr>
              <a:t>Pwy? Dangoswch eich ateb!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EA9311-AE96-A14A-8CCB-91E7441967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9088" y="2692400"/>
            <a:ext cx="4152900" cy="3105150"/>
          </a:xfrm>
        </p:spPr>
        <p:txBody>
          <a:bodyPr rtlCol="0">
            <a:norm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en-GB" sz="5400" b="1" dirty="0">
                <a:latin typeface="Tahoma" charset="0"/>
                <a:ea typeface="+mn-ea"/>
                <a:cs typeface="Times New Roman" charset="0"/>
              </a:rPr>
              <a:t>CH</a:t>
            </a:r>
          </a:p>
          <a:p>
            <a:pPr marL="0" indent="0" algn="ctr" fontAlgn="auto">
              <a:spcAft>
                <a:spcPts val="0"/>
              </a:spcAft>
              <a:buFont typeface="Arial"/>
              <a:buNone/>
              <a:defRPr/>
            </a:pPr>
            <a:r>
              <a:rPr lang="cy-GB" b="1" dirty="0">
                <a:ea typeface="+mn-ea"/>
              </a:rPr>
              <a:t>Ceidwad y parc</a:t>
            </a:r>
          </a:p>
        </p:txBody>
      </p:sp>
      <p:pic>
        <p:nvPicPr>
          <p:cNvPr id="4" name="Picture 7" descr="digital camera 020">
            <a:extLst>
              <a:ext uri="{FF2B5EF4-FFF2-40B4-BE49-F238E27FC236}">
                <a16:creationId xmlns:a16="http://schemas.microsoft.com/office/drawing/2014/main" id="{95E8BDAB-F30C-CF44-9A89-CBEF0B5D21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" y="1641475"/>
            <a:ext cx="3086100" cy="3960813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theme/theme1.xml><?xml version="1.0" encoding="utf-8"?>
<a:theme xmlns:a="http://schemas.openxmlformats.org/drawingml/2006/main" name="Presentation - Behaviou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 - Behaviour.potx</Template>
  <TotalTime>249</TotalTime>
  <Words>640</Words>
  <Application>Microsoft Macintosh PowerPoint</Application>
  <PresentationFormat>On-screen Show (4:3)</PresentationFormat>
  <Paragraphs>101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Calibri</vt:lpstr>
      <vt:lpstr>ＭＳ Ｐゴシック</vt:lpstr>
      <vt:lpstr>Arial</vt:lpstr>
      <vt:lpstr>Comic Sans MS</vt:lpstr>
      <vt:lpstr>Times New Roman</vt:lpstr>
      <vt:lpstr>Tahoma</vt:lpstr>
      <vt:lpstr>Presentation - Behaviour</vt:lpstr>
      <vt:lpstr>Ym mhwy allaf ymddiried?</vt:lpstr>
      <vt:lpstr>Gwnewch wynebau!</vt:lpstr>
      <vt:lpstr>Tasg grŵp</vt:lpstr>
      <vt:lpstr>Gêm – Beth fyddech  chi’n wneud?</vt:lpstr>
      <vt:lpstr>Golygfa 1 – Ar goll yn y parc</vt:lpstr>
      <vt:lpstr>PowerPoint Presentation</vt:lpstr>
      <vt:lpstr>PowerPoint Presentation</vt:lpstr>
      <vt:lpstr>I bwy fyddai’n gofyn am help?</vt:lpstr>
      <vt:lpstr>Pwy? Dangoswch eich ateb!</vt:lpstr>
      <vt:lpstr>PowerPoint Presentation</vt:lpstr>
      <vt:lpstr>Golygfa 2 – Canol y dref</vt:lpstr>
      <vt:lpstr>PowerPoint Presentation</vt:lpstr>
      <vt:lpstr>Gofyn am help – ond i bwy?</vt:lpstr>
      <vt:lpstr>Pwy? Dangoswch eich ateb!</vt:lpstr>
      <vt:lpstr>Beth ddigwyddodd nesaf?</vt:lpstr>
      <vt:lpstr>Eich tro chi!</vt:lpstr>
      <vt:lpstr>PowerPoint Presentation</vt:lpstr>
      <vt:lpstr>PowerPoint Presentation</vt:lpstr>
    </vt:vector>
  </TitlesOfParts>
  <Company>Gwent Police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 Holland</dc:creator>
  <cp:lastModifiedBy>Andy Holland</cp:lastModifiedBy>
  <cp:revision>23</cp:revision>
  <dcterms:created xsi:type="dcterms:W3CDTF">2013-08-28T09:25:23Z</dcterms:created>
  <dcterms:modified xsi:type="dcterms:W3CDTF">2022-03-02T23:45:50Z</dcterms:modified>
</cp:coreProperties>
</file>