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A950F6-6A34-0B47-880F-8370797D1A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CF4A8A-E8F8-FA45-B609-EB921CACB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1A23F1-27AD-A54E-BF15-F3AD75B27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CFCDE-4CE6-A845-ADB9-20153D42C3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104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FEBC09-6590-AB49-99E7-81641BF5C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ADB1FE-A9F3-7744-84CE-F1B004937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D21A57-CFC9-A14F-8FF4-CA2F438B49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5DC58-C79F-0244-B2AD-61E35604AA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041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F07BE5-CC87-B148-B1E4-DBBA027AC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F1AF28-6F77-C045-9FD9-7818A42A39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53F4BD-7090-1440-9F62-BE585F901A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32EF3-7721-4749-AFD8-B07A5551E5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236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17AD45-3F01-E94D-AAAF-2F8BBD4B1D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CBB915-EDF0-D748-9232-A4B08D34D6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5EBBAD-DB4F-D249-8C18-FF44C42EC4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5A4B5-2C7E-574E-9F04-81FCF2E05A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13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68CDF2-3F50-014D-92E8-3B0066B17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9F8968-28CC-5542-A731-E74BA2CC2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635EB4-F47E-F841-ACA4-31D4D3117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A286A-4215-6B43-BB54-0583566EE2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1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C22A01-FDE0-FF46-AC0E-6A69FBB47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5B6477-17BC-6146-8678-A44314305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F380FA-87FE-B646-A3BE-08C6EF08D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E7C3A-F916-A54A-A55C-1CCE9C76A8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275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31CE96-0F44-A94E-A727-75B8ECBAF9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DD0542-9A82-BF42-8A24-2369B60492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44EA68-2A9B-164C-B402-82DC43DF92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DB654-FAF2-F546-A703-3B629CDC1B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87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A66DF6B-E7EC-9C4E-9366-347B436E7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A6F306-66B9-334F-BA51-38E7874AE9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95575B-E78D-694E-8DD5-E51E790E63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F0AA-E27A-AE46-9938-1EEC796D40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494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E27355-9E5D-4540-A736-0AD1F72795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71C72B-D160-BA42-BF47-C7E96596C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7832393-D37E-EB42-8B64-C38FC60DA3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AA032-6B28-E94B-941B-11FDEDB78C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183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CE24A6-12D4-864B-9002-F81BFBCC12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4BB3BC-4A37-304D-B93A-B690A9A551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70F223-F7AB-E84C-AAB0-4F177D675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7CB1D-A50E-B243-9726-984834835A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418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8520D7-5703-7B45-B2F5-D9E5E8354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B042B8-A5D8-E447-AC6A-F4969009F7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5E48BF-E579-834C-BA05-62B79D5F6A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342B2-223E-1048-87E7-39C8C8B1F9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06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and">
            <a:extLst>
              <a:ext uri="{FF2B5EF4-FFF2-40B4-BE49-F238E27FC236}">
                <a16:creationId xmlns:a16="http://schemas.microsoft.com/office/drawing/2014/main" id="{D33398D7-A16B-0446-B2EE-AAD292846D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F8C090DB-215E-8F42-BB2F-500754CCD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02C44CDB-6849-A74F-842E-105725E6B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DB46248-FD53-284D-B7AE-1C7B3AB7EE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E7644E3-9CD8-8643-B3E1-CAD44ED313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C0C86D-DE2E-EC41-BDD4-4128F4D2E4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35F3621D-EECB-7B44-8F02-DE76E30E024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1196ECB4-0103-B545-B713-66123E0C68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Internet Safety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ECF3BDD6-672D-954F-9F1F-E0B78D047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>
              <a:latin typeface="Comic Sans MS" panose="030F0902030302020204" pitchFamily="66" charset="0"/>
            </a:endParaRPr>
          </a:p>
          <a:p>
            <a:pPr eaLnBrk="1" hangingPunct="1">
              <a:buFontTx/>
              <a:buNone/>
            </a:pPr>
            <a:endParaRPr lang="en-GB" altLang="en-US">
              <a:latin typeface="Comic Sans MS" panose="030F0902030302020204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The following have been reported</a:t>
            </a:r>
          </a:p>
          <a:p>
            <a:pPr algn="ctr"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By young people of your age.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4CECF89A-0E0E-644A-803A-B083278CC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7210425" cy="2290762"/>
          </a:xfrm>
        </p:spPr>
        <p:txBody>
          <a:bodyPr/>
          <a:lstStyle/>
          <a:p>
            <a:pPr algn="r" eaLnBrk="1" hangingPunct="1"/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I met Sam in an internet chatroom.</a:t>
            </a:r>
            <a:b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We have been in contact for a few weeks.</a:t>
            </a:r>
            <a:b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He wants to meet.</a:t>
            </a:r>
            <a:br>
              <a:rPr lang="en-GB" altLang="en-US" sz="2000">
                <a:latin typeface="Comic Sans MS" panose="030F0902030302020204" pitchFamily="66" charset="0"/>
              </a:rPr>
            </a:br>
            <a:br>
              <a:rPr lang="en-GB" altLang="en-US" sz="2000">
                <a:latin typeface="Comic Sans MS" panose="030F0902030302020204" pitchFamily="66" charset="0"/>
              </a:rPr>
            </a:br>
            <a:r>
              <a:rPr lang="en-GB" altLang="en-US" sz="2000">
                <a:latin typeface="Comic Sans MS" panose="030F0902030302020204" pitchFamily="66" charset="0"/>
              </a:rPr>
              <a:t>                                                             What do you think?</a:t>
            </a:r>
            <a:br>
              <a:rPr lang="en-GB" altLang="en-US" sz="2000">
                <a:latin typeface="Comic Sans MS" panose="030F0902030302020204" pitchFamily="66" charset="0"/>
              </a:rPr>
            </a:br>
            <a:br>
              <a:rPr lang="en-GB" altLang="en-US" sz="2000">
                <a:latin typeface="Comic Sans MS" panose="030F0902030302020204" pitchFamily="66" charset="0"/>
              </a:rPr>
            </a:br>
            <a:r>
              <a:rPr lang="en-GB" altLang="en-US" sz="2000">
                <a:latin typeface="Comic Sans MS" panose="030F0902030302020204" pitchFamily="66" charset="0"/>
              </a:rPr>
              <a:t>Jillian, age 12</a:t>
            </a:r>
            <a:endParaRPr lang="en-GB" altLang="en-US" sz="4000">
              <a:latin typeface="Comic Sans MS" panose="030F0902030302020204" pitchFamily="66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6D9730F-2F15-2F42-910A-D1C4A301C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3141663"/>
            <a:ext cx="8208962" cy="3024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Meet up, you get on well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I would take my friend with me to the meeting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Don’t meet up, but there is no harm in chatting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Tell your parent where and when you  meet and take them with you</a:t>
            </a:r>
          </a:p>
        </p:txBody>
      </p:sp>
      <p:pic>
        <p:nvPicPr>
          <p:cNvPr id="3076" name="Picture 8" descr="girl internet 2">
            <a:extLst>
              <a:ext uri="{FF2B5EF4-FFF2-40B4-BE49-F238E27FC236}">
                <a16:creationId xmlns:a16="http://schemas.microsoft.com/office/drawing/2014/main" id="{CAE79C46-B4A2-A747-90E7-91A49A8A6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3025775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516E50F-9302-7C48-8FE3-A5C5B30E7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08025"/>
            <a:ext cx="5399087" cy="2433638"/>
          </a:xfrm>
        </p:spPr>
        <p:txBody>
          <a:bodyPr/>
          <a:lstStyle/>
          <a:p>
            <a:pPr algn="l" eaLnBrk="1" hangingPunct="1"/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Gwyn has asked for my phone number and e.mail address.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We have been in contact for a few weeks.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We get on really well we are Man U fans.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br>
              <a:rPr lang="en-GB" altLang="en-US" sz="2000">
                <a:latin typeface="Comic Sans MS" panose="030F0902030302020204" pitchFamily="66" charset="0"/>
              </a:rPr>
            </a:br>
            <a:r>
              <a:rPr lang="en-GB" altLang="en-US" sz="2000" b="1">
                <a:solidFill>
                  <a:schemeClr val="tx1"/>
                </a:solidFill>
                <a:latin typeface="Comic Sans MS" panose="030F0902030302020204" pitchFamily="66" charset="0"/>
              </a:rPr>
              <a:t>What should I do?</a:t>
            </a:r>
            <a:br>
              <a:rPr lang="en-GB" altLang="en-US" sz="2000">
                <a:latin typeface="Comic Sans MS" panose="030F0902030302020204" pitchFamily="66" charset="0"/>
              </a:rPr>
            </a:br>
            <a:br>
              <a:rPr lang="en-GB" altLang="en-US" sz="2000">
                <a:latin typeface="Comic Sans MS" panose="030F0902030302020204" pitchFamily="66" charset="0"/>
              </a:rPr>
            </a:br>
            <a:r>
              <a:rPr lang="en-GB" altLang="en-US" sz="2000">
                <a:latin typeface="Comic Sans MS" panose="030F0902030302020204" pitchFamily="66" charset="0"/>
              </a:rPr>
              <a:t>Ian age 11</a:t>
            </a:r>
            <a:endParaRPr lang="en-GB" altLang="en-US" sz="4000">
              <a:latin typeface="Comic Sans MS" panose="030F0902030302020204" pitchFamily="66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E190D-6112-F64E-804D-E1C90ED5A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03500"/>
            <a:ext cx="8291512" cy="36337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GB" altLang="en-US" sz="2400"/>
          </a:p>
          <a:p>
            <a:pPr marL="609600" indent="-609600" eaLnBrk="1" hangingPunct="1"/>
            <a:r>
              <a:rPr lang="en-GB" altLang="en-US" sz="2400">
                <a:latin typeface="Comic Sans MS" panose="030F0902030302020204" pitchFamily="66" charset="0"/>
              </a:rPr>
              <a:t>This is a good idea</a:t>
            </a:r>
          </a:p>
          <a:p>
            <a:pPr marL="609600" indent="-609600" eaLnBrk="1" hangingPunct="1"/>
            <a:endParaRPr lang="en-GB" altLang="en-US" sz="2400">
              <a:latin typeface="Comic Sans MS" panose="030F0902030302020204" pitchFamily="66" charset="0"/>
            </a:endParaRPr>
          </a:p>
          <a:p>
            <a:pPr marL="609600" indent="-609600" eaLnBrk="1" hangingPunct="1"/>
            <a:r>
              <a:rPr lang="en-GB" altLang="en-US" sz="2400">
                <a:latin typeface="Comic Sans MS" panose="030F0902030302020204" pitchFamily="66" charset="0"/>
              </a:rPr>
              <a:t>Continue to chat but do not give him personal details</a:t>
            </a:r>
          </a:p>
          <a:p>
            <a:pPr marL="609600" indent="-609600" eaLnBrk="1" hangingPunct="1"/>
            <a:endParaRPr lang="en-GB" altLang="en-US" sz="2400">
              <a:latin typeface="Comic Sans MS" panose="030F0902030302020204" pitchFamily="66" charset="0"/>
            </a:endParaRPr>
          </a:p>
          <a:p>
            <a:pPr marL="609600" indent="-609600" eaLnBrk="1" hangingPunct="1"/>
            <a:r>
              <a:rPr lang="en-GB" altLang="en-US" sz="2400">
                <a:latin typeface="Comic Sans MS" panose="030F0902030302020204" pitchFamily="66" charset="0"/>
              </a:rPr>
              <a:t>Stop chatting immediately</a:t>
            </a:r>
          </a:p>
          <a:p>
            <a:pPr marL="609600" indent="-609600" eaLnBrk="1" hangingPunct="1"/>
            <a:endParaRPr lang="en-GB" altLang="en-US" sz="2400">
              <a:latin typeface="Comic Sans MS" panose="030F0902030302020204" pitchFamily="66" charset="0"/>
            </a:endParaRPr>
          </a:p>
          <a:p>
            <a:pPr marL="609600" indent="-609600" eaLnBrk="1" hangingPunct="1"/>
            <a:r>
              <a:rPr lang="en-GB" altLang="en-US" sz="2400">
                <a:latin typeface="Comic Sans MS" panose="030F0902030302020204" pitchFamily="66" charset="0"/>
              </a:rPr>
              <a:t>Continue to chat and discuss with a trusted adult</a:t>
            </a:r>
          </a:p>
        </p:txBody>
      </p:sp>
      <p:pic>
        <p:nvPicPr>
          <p:cNvPr id="4100" name="Picture 6" descr="boy_keyboard">
            <a:extLst>
              <a:ext uri="{FF2B5EF4-FFF2-40B4-BE49-F238E27FC236}">
                <a16:creationId xmlns:a16="http://schemas.microsoft.com/office/drawing/2014/main" id="{24EDD1EA-326E-AD44-99F0-65EB86440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0713"/>
            <a:ext cx="3529012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110EE11-0C3A-774F-ACE1-9E6EB503A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11638" y="274638"/>
            <a:ext cx="4259262" cy="2217737"/>
          </a:xfrm>
        </p:spPr>
        <p:txBody>
          <a:bodyPr/>
          <a:lstStyle/>
          <a:p>
            <a:pPr algn="r" eaLnBrk="1" hangingPunct="1"/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Jack sent me a photo</a:t>
            </a:r>
            <a:b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of him playing rugby</a:t>
            </a:r>
            <a:b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He wants a photo of me.</a:t>
            </a:r>
            <a:br>
              <a:rPr lang="en-GB" altLang="en-US" sz="2000">
                <a:solidFill>
                  <a:srgbClr val="0000FF"/>
                </a:solidFill>
                <a:latin typeface="Comic Sans MS" panose="030F0902030302020204" pitchFamily="66" charset="0"/>
              </a:rPr>
            </a:br>
            <a:br>
              <a:rPr lang="en-GB" altLang="en-US" sz="2000">
                <a:latin typeface="Comic Sans MS" panose="030F0902030302020204" pitchFamily="66" charset="0"/>
              </a:rPr>
            </a:br>
            <a:r>
              <a:rPr lang="en-GB" altLang="en-US" sz="2000">
                <a:latin typeface="Comic Sans MS" panose="030F0902030302020204" pitchFamily="66" charset="0"/>
              </a:rPr>
              <a:t> </a:t>
            </a:r>
            <a:r>
              <a:rPr lang="en-GB" altLang="en-US" sz="2000" b="1">
                <a:solidFill>
                  <a:schemeClr val="tx1"/>
                </a:solidFill>
                <a:latin typeface="Comic Sans MS" panose="030F0902030302020204" pitchFamily="66" charset="0"/>
              </a:rPr>
              <a:t>What should I do?</a:t>
            </a:r>
            <a:br>
              <a:rPr lang="en-GB" altLang="en-US" sz="2000">
                <a:latin typeface="Comic Sans MS" panose="030F0902030302020204" pitchFamily="66" charset="0"/>
              </a:rPr>
            </a:br>
            <a:br>
              <a:rPr lang="en-GB" altLang="en-US" sz="2000">
                <a:latin typeface="Comic Sans MS" panose="030F0902030302020204" pitchFamily="66" charset="0"/>
              </a:rPr>
            </a:br>
            <a:r>
              <a:rPr lang="en-GB" altLang="en-US" sz="2000">
                <a:latin typeface="Comic Sans MS" panose="030F0902030302020204" pitchFamily="66" charset="0"/>
              </a:rPr>
              <a:t>Sian age 12</a:t>
            </a:r>
            <a:endParaRPr lang="en-GB" altLang="en-US" sz="4000">
              <a:latin typeface="Comic Sans MS" panose="030F0902030302020204" pitchFamily="66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0A5B725-083B-7A4D-B192-C08C15CC6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213100"/>
            <a:ext cx="8291513" cy="2913063"/>
          </a:xfrm>
        </p:spPr>
        <p:txBody>
          <a:bodyPr/>
          <a:lstStyle/>
          <a:p>
            <a:pPr eaLnBrk="1" hangingPunct="1"/>
            <a:r>
              <a:rPr lang="en-GB" altLang="en-US" sz="2400">
                <a:latin typeface="Comic Sans MS" panose="030F0902030302020204" pitchFamily="66" charset="0"/>
              </a:rPr>
              <a:t>This is a good idea</a:t>
            </a:r>
          </a:p>
          <a:p>
            <a:pPr eaLnBrk="1" hangingPunct="1"/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2400">
                <a:latin typeface="Comic Sans MS" panose="030F0902030302020204" pitchFamily="66" charset="0"/>
              </a:rPr>
              <a:t>Don’t send a photo, tell an adult</a:t>
            </a:r>
          </a:p>
          <a:p>
            <a:pPr eaLnBrk="1" hangingPunct="1"/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2400">
                <a:latin typeface="Comic Sans MS" panose="030F0902030302020204" pitchFamily="66" charset="0"/>
              </a:rPr>
              <a:t>Don’t send but carry on chatting</a:t>
            </a:r>
          </a:p>
          <a:p>
            <a:pPr eaLnBrk="1" hangingPunct="1"/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2400">
                <a:latin typeface="Comic Sans MS" panose="030F0902030302020204" pitchFamily="66" charset="0"/>
              </a:rPr>
              <a:t>Send only a photo of Sian’s face</a:t>
            </a:r>
            <a:r>
              <a:rPr lang="en-GB" altLang="en-US" sz="2400"/>
              <a:t> </a:t>
            </a:r>
          </a:p>
        </p:txBody>
      </p:sp>
      <p:pic>
        <p:nvPicPr>
          <p:cNvPr id="5124" name="Picture 5" descr="rugby_boy2_287x400">
            <a:extLst>
              <a:ext uri="{FF2B5EF4-FFF2-40B4-BE49-F238E27FC236}">
                <a16:creationId xmlns:a16="http://schemas.microsoft.com/office/drawing/2014/main" id="{0B2EBAC2-980B-CE47-ADAE-0008FE03B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374491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C7944D4-7E76-2F4F-9F39-EFE836653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35375" y="260350"/>
            <a:ext cx="4967288" cy="2217738"/>
          </a:xfrm>
        </p:spPr>
        <p:txBody>
          <a:bodyPr/>
          <a:lstStyle/>
          <a:p>
            <a:pPr algn="r" eaLnBrk="1" hangingPunct="1"/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Sarah has asked for my home address.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We have been friends on the internet for 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months.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She wants to visit my home.</a:t>
            </a:r>
            <a:br>
              <a:rPr lang="en-GB" altLang="en-US" sz="1800">
                <a:latin typeface="Comic Sans MS" panose="030F0902030302020204" pitchFamily="66" charset="0"/>
              </a:rPr>
            </a:br>
            <a:r>
              <a:rPr lang="en-GB" altLang="en-US" sz="1800">
                <a:latin typeface="Comic Sans MS" panose="030F0902030302020204" pitchFamily="66" charset="0"/>
              </a:rPr>
              <a:t>                                                                                    </a:t>
            </a:r>
            <a:r>
              <a:rPr lang="en-GB" altLang="en-US" sz="1800" b="1">
                <a:latin typeface="Comic Sans MS" panose="030F0902030302020204" pitchFamily="66" charset="0"/>
              </a:rPr>
              <a:t>What should I do?</a:t>
            </a:r>
            <a:br>
              <a:rPr lang="en-GB" altLang="en-US" sz="1800">
                <a:latin typeface="Comic Sans MS" panose="030F0902030302020204" pitchFamily="66" charset="0"/>
              </a:rPr>
            </a:br>
            <a:br>
              <a:rPr lang="en-GB" altLang="en-US" sz="1800">
                <a:latin typeface="Comic Sans MS" panose="030F0902030302020204" pitchFamily="66" charset="0"/>
              </a:rPr>
            </a:br>
            <a:r>
              <a:rPr lang="en-GB" altLang="en-US" sz="1800">
                <a:latin typeface="Comic Sans MS" panose="030F0902030302020204" pitchFamily="66" charset="0"/>
              </a:rPr>
              <a:t>Janet age 13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B8542DE-842A-3642-B605-2F4BE6D9C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291512" cy="36337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GB" altLang="en-US" sz="20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This is a good idea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Continue to chat but do not give your personal details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Stop chatting immediately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Continue to chat and discuss with a trusted adult</a:t>
            </a:r>
          </a:p>
        </p:txBody>
      </p:sp>
      <p:pic>
        <p:nvPicPr>
          <p:cNvPr id="6148" name="Picture 5" descr="house%20front11-2-20053659">
            <a:extLst>
              <a:ext uri="{FF2B5EF4-FFF2-40B4-BE49-F238E27FC236}">
                <a16:creationId xmlns:a16="http://schemas.microsoft.com/office/drawing/2014/main" id="{AB93F2B5-4033-FD43-AEB0-85AFF9931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08050"/>
            <a:ext cx="3095625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FE937DF-CF8B-CE46-B5F1-396310E27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06438"/>
            <a:ext cx="4608512" cy="2217737"/>
          </a:xfrm>
        </p:spPr>
        <p:txBody>
          <a:bodyPr/>
          <a:lstStyle/>
          <a:p>
            <a:pPr algn="l" eaLnBrk="1" hangingPunct="1"/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Because I refused to meet with Gary my chatroom “friend”.</a:t>
            </a:r>
            <a:b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Now he is threatening to write nasty things about me.</a:t>
            </a:r>
            <a:r>
              <a:rPr lang="en-GB" altLang="en-US" sz="180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br>
              <a:rPr lang="en-GB" altLang="en-US" sz="1800">
                <a:solidFill>
                  <a:schemeClr val="bg1"/>
                </a:solidFill>
                <a:latin typeface="Comic Sans MS" panose="030F0902030302020204" pitchFamily="66" charset="0"/>
              </a:rPr>
            </a:br>
            <a:br>
              <a:rPr lang="en-GB" altLang="en-US" sz="1800">
                <a:latin typeface="Comic Sans MS" panose="030F0902030302020204" pitchFamily="66" charset="0"/>
              </a:rPr>
            </a:br>
            <a:r>
              <a:rPr lang="en-GB" altLang="en-US" sz="1800" b="1">
                <a:solidFill>
                  <a:schemeClr val="tx1"/>
                </a:solidFill>
                <a:latin typeface="Comic Sans MS" panose="030F0902030302020204" pitchFamily="66" charset="0"/>
              </a:rPr>
              <a:t>What should I do?</a:t>
            </a:r>
            <a:br>
              <a:rPr lang="en-GB" altLang="en-US" sz="1800">
                <a:solidFill>
                  <a:schemeClr val="tx1"/>
                </a:solidFill>
                <a:latin typeface="Comic Sans MS" panose="030F0902030302020204" pitchFamily="66" charset="0"/>
              </a:rPr>
            </a:br>
            <a:br>
              <a:rPr lang="en-GB" altLang="en-US" sz="1800">
                <a:latin typeface="Comic Sans MS" panose="030F0902030302020204" pitchFamily="66" charset="0"/>
              </a:rPr>
            </a:br>
            <a:r>
              <a:rPr lang="en-GB" altLang="en-US" sz="1800">
                <a:latin typeface="Comic Sans MS" panose="030F0902030302020204" pitchFamily="66" charset="0"/>
              </a:rPr>
              <a:t>Lowri age 11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8298484-28FB-8B4D-83F8-4BE45229B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747963"/>
            <a:ext cx="8507413" cy="3633787"/>
          </a:xfrm>
        </p:spPr>
        <p:txBody>
          <a:bodyPr/>
          <a:lstStyle/>
          <a:p>
            <a:pPr eaLnBrk="1" hangingPunct="1"/>
            <a:endParaRPr lang="en-GB" altLang="en-US" sz="2400"/>
          </a:p>
          <a:p>
            <a:pPr eaLnBrk="1" hangingPunct="1"/>
            <a:r>
              <a:rPr lang="en-GB" altLang="en-US" sz="2400">
                <a:latin typeface="Comic Sans MS" panose="030F0902030302020204" pitchFamily="66" charset="0"/>
              </a:rPr>
              <a:t>Don’t tell anyone else</a:t>
            </a:r>
          </a:p>
          <a:p>
            <a:pPr eaLnBrk="1" hangingPunct="1"/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2400">
                <a:latin typeface="Comic Sans MS" panose="030F0902030302020204" pitchFamily="66" charset="0"/>
              </a:rPr>
              <a:t>Save the message and report it </a:t>
            </a:r>
          </a:p>
          <a:p>
            <a:pPr eaLnBrk="1" hangingPunct="1"/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2400">
                <a:latin typeface="Comic Sans MS" panose="030F0902030302020204" pitchFamily="66" charset="0"/>
              </a:rPr>
              <a:t>Agree to meet, to stop him carrying out his threat</a:t>
            </a:r>
          </a:p>
          <a:p>
            <a:pPr eaLnBrk="1" hangingPunct="1"/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2400">
                <a:latin typeface="Comic Sans MS" panose="030F0902030302020204" pitchFamily="66" charset="0"/>
              </a:rPr>
              <a:t>Talk to a trusted adult </a:t>
            </a:r>
          </a:p>
        </p:txBody>
      </p:sp>
      <p:pic>
        <p:nvPicPr>
          <p:cNvPr id="7172" name="Picture 9" descr="3">
            <a:extLst>
              <a:ext uri="{FF2B5EF4-FFF2-40B4-BE49-F238E27FC236}">
                <a16:creationId xmlns:a16="http://schemas.microsoft.com/office/drawing/2014/main" id="{5F3C4AE6-4BE8-B54B-A859-AA5B6CD23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765175"/>
            <a:ext cx="3362325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F93F650-E4BF-CC4D-9E1A-E405CBFFE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35000"/>
            <a:ext cx="4608512" cy="2217738"/>
          </a:xfrm>
        </p:spPr>
        <p:txBody>
          <a:bodyPr/>
          <a:lstStyle/>
          <a:p>
            <a:pPr algn="l" eaLnBrk="1" hangingPunct="1"/>
            <a:r>
              <a:rPr lang="en-GB" altLang="en-US" sz="1800" b="1">
                <a:solidFill>
                  <a:schemeClr val="bg1"/>
                </a:solidFill>
                <a:latin typeface="Comic Sans MS" panose="030F0902030302020204" pitchFamily="66" charset="0"/>
              </a:rPr>
              <a:t>For the past month some people on my MSN contact list are always writing nasty and horrible things about me.</a:t>
            </a:r>
            <a:r>
              <a:rPr lang="en-GB" altLang="en-US" sz="1800" b="1">
                <a:latin typeface="Comic Sans MS" panose="030F0902030302020204" pitchFamily="66" charset="0"/>
              </a:rPr>
              <a:t> </a:t>
            </a:r>
            <a:br>
              <a:rPr lang="en-GB" altLang="en-US" sz="1800" b="1">
                <a:latin typeface="Comic Sans MS" panose="030F0902030302020204" pitchFamily="66" charset="0"/>
              </a:rPr>
            </a:br>
            <a:br>
              <a:rPr lang="en-GB" altLang="en-US" sz="1800" b="1">
                <a:latin typeface="Comic Sans MS" panose="030F0902030302020204" pitchFamily="66" charset="0"/>
              </a:rPr>
            </a:br>
            <a:r>
              <a:rPr lang="en-GB" altLang="en-US" sz="1800" b="1">
                <a:latin typeface="Comic Sans MS" panose="030F0902030302020204" pitchFamily="66" charset="0"/>
              </a:rPr>
              <a:t>What should I do?</a:t>
            </a:r>
            <a:br>
              <a:rPr lang="en-GB" altLang="en-US" sz="1800" b="1">
                <a:latin typeface="Comic Sans MS" panose="030F0902030302020204" pitchFamily="66" charset="0"/>
              </a:rPr>
            </a:br>
            <a:br>
              <a:rPr lang="en-GB" altLang="en-US" sz="1800">
                <a:latin typeface="Comic Sans MS" panose="030F0902030302020204" pitchFamily="66" charset="0"/>
              </a:rPr>
            </a:br>
            <a:r>
              <a:rPr lang="en-GB" altLang="en-US" sz="1800">
                <a:latin typeface="Comic Sans MS" panose="030F0902030302020204" pitchFamily="66" charset="0"/>
              </a:rPr>
              <a:t>Imran age 12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8DD23DA-46BA-FE4D-97E1-DB32578F8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387600"/>
            <a:ext cx="8280400" cy="3633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Keep it to yourself, ignore them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Save the messages and report them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Stop chatting immediately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902030302020204" pitchFamily="66" charset="0"/>
              </a:rPr>
              <a:t>Talk to a trusted adult </a:t>
            </a:r>
          </a:p>
        </p:txBody>
      </p:sp>
      <p:pic>
        <p:nvPicPr>
          <p:cNvPr id="8196" name="Picture 8" descr="images c18">
            <a:extLst>
              <a:ext uri="{FF2B5EF4-FFF2-40B4-BE49-F238E27FC236}">
                <a16:creationId xmlns:a16="http://schemas.microsoft.com/office/drawing/2014/main" id="{9F0BFB53-FC30-BD4A-B84F-A45B59678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63" y="2925763"/>
            <a:ext cx="143986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9" descr="keyboard">
            <a:extLst>
              <a:ext uri="{FF2B5EF4-FFF2-40B4-BE49-F238E27FC236}">
                <a16:creationId xmlns:a16="http://schemas.microsoft.com/office/drawing/2014/main" id="{B1637342-C616-1E4A-B644-41461AEEB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836613"/>
            <a:ext cx="3529013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409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Comic Sans MS</vt:lpstr>
      <vt:lpstr>Arial</vt:lpstr>
      <vt:lpstr>Calibri</vt:lpstr>
      <vt:lpstr>Default Design</vt:lpstr>
      <vt:lpstr>Internet Safety</vt:lpstr>
      <vt:lpstr>I met Sam in an internet chatroom. We have been in contact for a few weeks. He wants to meet.                                                               What do you think?  Jillian, age 12</vt:lpstr>
      <vt:lpstr>Gwyn has asked for my phone number and e.mail address. We have been in contact for a few weeks. We get on really well we are Man U fans.  What should I do?  Ian age 11</vt:lpstr>
      <vt:lpstr>Jack sent me a photo of him playing rugby He wants a photo of me.   What should I do?  Sian age 12</vt:lpstr>
      <vt:lpstr>Sarah has asked for my home address. We have been friends on the internet for  months. She wants to visit my home.                                                                                     What should I do?  Janet age 13</vt:lpstr>
      <vt:lpstr>Because I refused to meet with Gary my chatroom “friend”. Now he is threatening to write nasty things about me.   What should I do?  Lowri age 11</vt:lpstr>
      <vt:lpstr>For the past month some people on my MSN contact list are always writing nasty and horrible things about me.   What should I do?  Imran age 12</vt:lpstr>
    </vt:vector>
  </TitlesOfParts>
  <Company>North Wales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92367</dc:creator>
  <cp:lastModifiedBy>Andy Holland</cp:lastModifiedBy>
  <cp:revision>31</cp:revision>
  <dcterms:created xsi:type="dcterms:W3CDTF">2006-12-05T09:22:32Z</dcterms:created>
  <dcterms:modified xsi:type="dcterms:W3CDTF">2022-03-03T09:04:54Z</dcterms:modified>
</cp:coreProperties>
</file>