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y-GB"/>
              <a:t>Cliciwch i olygu arddull is-deitl y Meistr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D6FAC6-CAAE-A442-A3D8-D772A4182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D40448-2D6E-E546-9F35-5E2453553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A24C4C-21EA-4C4C-9F9B-F7386ECCD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F1E95-24D3-AD44-998D-0D277E1C7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04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A98CC6-297E-734C-BED6-D39133C4F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86BEA3-75F9-124E-AC7F-2FE6E01A8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A7556D-D7F0-E040-8904-5A6819878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46451-BD77-A140-8824-E1B729AB0F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62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B98FD9-D306-C249-AF88-D685E85C2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9B93E6-E3A4-AA4D-B35D-BFDC8A56B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071613-61D5-5A47-B3E0-0474142624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C7431-D58C-8C45-BA61-91E50ADCD5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81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eitl, Testun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8CF6D-1500-BE44-9005-B227FA98D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3B9B1-8C7B-B741-9826-CF0830062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D795C1-1C32-9F4F-9E38-20B390F1A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659C2-8E21-6A41-9D64-7E55542CF1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64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E2492A-A4DB-1941-B51D-13BCA8D953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6BC84A-1F9E-8549-A542-E80ACA445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69A20-BFBD-D043-B5C7-D1F84BA90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0E04E-41A0-DC41-9A31-091CB9236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679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BB9FD-4551-8443-B48B-1FFE0A3E8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625619-1755-6E4A-90D3-369457444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3C6EB9-5B18-DE4D-AFFD-D007753EC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6CB5B-F758-1D44-BCA0-924CD6FB21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36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CB2AB4-DA8D-4049-90C8-727DDF11C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E36FD3-D97B-5745-B69A-780029C60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ABAA72-9509-0D4B-9E4A-BF70C6D37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B632F-F5F8-8A49-85A4-6F17CF90AA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8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490D62-7534-7C49-958F-DE3DE30B3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BA0A95D-6760-784C-923F-6E1F7C13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93BE9A-AB9A-FD41-A7E1-C4930EC58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97617-3265-B44B-9C8F-B31E00279F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26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C63233-20F5-1142-BF57-E915B547A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81755-307D-1F4A-B10A-685465A75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00E6F8-3D11-FC45-ABF7-77A08C191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D3862-0F7B-194F-8652-1826EEB941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213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81F010-E31A-B046-A6D1-C87B685F9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952E1F-CE43-214F-8647-16428349E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7E1E8C-EFFA-1C4A-8E20-C3875A0D2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7EC60-89A7-3B41-A42E-9B30F1AC49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05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822C9-06CA-5249-882E-4AB865C815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4FCC3-6D12-2647-998D-9CA7EC6CC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7A3A0-24CB-B24B-955C-C0EF6BB28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89BEE-C0C9-AF44-A92B-023F69D659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78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44F10-E489-5143-9145-D86D92F6F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9FE31B-8C3A-C74D-8F0F-716ED4F97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40D7B5-DACF-5D40-8763-EB265722D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91130-C4BA-4D4D-ADC9-B374368A60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14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E858C6-4843-754F-A61C-88453F10D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955495-46AE-2F4C-B58D-BEE45F5F5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BED0AB-176B-4546-AA0D-C8688868A2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59412A-CFBB-D446-B299-86051C950F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EC073C-2585-FE45-BDE2-4A052D3BA1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A28165-5DEA-5C4A-B363-09D86ABCBA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D0CA9A76-1381-6847-90FD-F4C99F471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67CB1453-893F-9A48-BF4A-C19DD4FD05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620713"/>
            <a:ext cx="4679950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902030302020204" pitchFamily="66" charset="0"/>
              </a:rPr>
              <a:t>                          </a:t>
            </a:r>
            <a:r>
              <a:rPr lang="en-GB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 is when…</a:t>
            </a:r>
          </a:p>
          <a:p>
            <a:pPr eaLnBrk="1" hangingPunct="1">
              <a:buFontTx/>
              <a:buNone/>
            </a:pPr>
            <a:r>
              <a:rPr lang="en-GB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  someone hurts, threatens or frightens you regularly by sending messages or images using the</a:t>
            </a:r>
            <a:r>
              <a:rPr lang="en-US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 Internet, </a:t>
            </a:r>
            <a:r>
              <a:rPr lang="en-US" altLang="en-US" sz="2800" b="1" u="sng">
                <a:solidFill>
                  <a:schemeClr val="accent2"/>
                </a:solidFill>
                <a:latin typeface="Comic Sans MS" panose="030F0902030302020204" pitchFamily="66" charset="0"/>
              </a:rPr>
              <a:t>mobile phones</a:t>
            </a:r>
            <a:r>
              <a:rPr lang="en-US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 or other forms of digital communication</a:t>
            </a:r>
            <a:r>
              <a:rPr lang="en-GB" altLang="en-US" sz="2800">
                <a:solidFill>
                  <a:schemeClr val="accent2"/>
                </a:solidFill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2052" name="Picture 7" descr="124944451">
            <a:extLst>
              <a:ext uri="{FF2B5EF4-FFF2-40B4-BE49-F238E27FC236}">
                <a16:creationId xmlns:a16="http://schemas.microsoft.com/office/drawing/2014/main" id="{FC30F616-2725-0F41-B993-C9327BFC4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00438"/>
            <a:ext cx="1295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cyberbully 3">
            <a:extLst>
              <a:ext uri="{FF2B5EF4-FFF2-40B4-BE49-F238E27FC236}">
                <a16:creationId xmlns:a16="http://schemas.microsoft.com/office/drawing/2014/main" id="{569D9009-1187-CC4D-A54B-4F0CE8CAB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9275"/>
            <a:ext cx="1295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126347573">
            <a:extLst>
              <a:ext uri="{FF2B5EF4-FFF2-40B4-BE49-F238E27FC236}">
                <a16:creationId xmlns:a16="http://schemas.microsoft.com/office/drawing/2014/main" id="{26F7FF26-C2CE-9140-916D-8A3F0B7E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565400"/>
            <a:ext cx="12906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153179218">
            <a:extLst>
              <a:ext uri="{FF2B5EF4-FFF2-40B4-BE49-F238E27FC236}">
                <a16:creationId xmlns:a16="http://schemas.microsoft.com/office/drawing/2014/main" id="{91DEE513-EE49-A54E-811D-4742CD5B8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565400"/>
            <a:ext cx="129698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sb10064450e-001">
            <a:extLst>
              <a:ext uri="{FF2B5EF4-FFF2-40B4-BE49-F238E27FC236}">
                <a16:creationId xmlns:a16="http://schemas.microsoft.com/office/drawing/2014/main" id="{5488FA0E-56A3-284F-92C0-489D83B44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437063"/>
            <a:ext cx="187166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13">
            <a:extLst>
              <a:ext uri="{FF2B5EF4-FFF2-40B4-BE49-F238E27FC236}">
                <a16:creationId xmlns:a16="http://schemas.microsoft.com/office/drawing/2014/main" id="{3353F95A-3AC7-7843-96F7-614A480429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3048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cyberbullying </a:t>
            </a:r>
          </a:p>
        </p:txBody>
      </p:sp>
      <p:sp>
        <p:nvSpPr>
          <p:cNvPr id="2058" name="Text Box 14">
            <a:extLst>
              <a:ext uri="{FF2B5EF4-FFF2-40B4-BE49-F238E27FC236}">
                <a16:creationId xmlns:a16="http://schemas.microsoft.com/office/drawing/2014/main" id="{782F79C2-4DA8-1E4F-B2C5-C2828DE0F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165850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anose="030F0902030302020204" pitchFamily="66" charset="0"/>
              </a:rPr>
              <a:t>Resource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628D752F-028C-0748-8549-126509E2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126347573">
            <a:extLst>
              <a:ext uri="{FF2B5EF4-FFF2-40B4-BE49-F238E27FC236}">
                <a16:creationId xmlns:a16="http://schemas.microsoft.com/office/drawing/2014/main" id="{423BC120-4E65-E34B-BB88-DEAC96444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0">
            <a:extLst>
              <a:ext uri="{FF2B5EF4-FFF2-40B4-BE49-F238E27FC236}">
                <a16:creationId xmlns:a16="http://schemas.microsoft.com/office/drawing/2014/main" id="{7C4C91FF-003A-D848-A472-3C71759162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6192837" cy="3887788"/>
          </a:xfrm>
        </p:spPr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What should you do if you receive a nasty text message?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What is spam?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Why should you never send a picture to anyone you do not know in the real world?</a:t>
            </a:r>
          </a:p>
          <a:p>
            <a:pPr marL="533400" indent="-533400" eaLnBrk="1" hangingPunct="1"/>
            <a:endParaRPr lang="en-GB" altLang="en-US" sz="2800">
              <a:latin typeface="Comic Sans MS" panose="030F0902030302020204" pitchFamily="66" charset="0"/>
            </a:endParaRPr>
          </a:p>
        </p:txBody>
      </p:sp>
      <p:sp>
        <p:nvSpPr>
          <p:cNvPr id="3077" name="WordArt 12">
            <a:extLst>
              <a:ext uri="{FF2B5EF4-FFF2-40B4-BE49-F238E27FC236}">
                <a16:creationId xmlns:a16="http://schemas.microsoft.com/office/drawing/2014/main" id="{51821546-25C2-3548-BCF5-4318AB309E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467995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8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Staying in control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F9C2350D-8FD0-074A-B659-088244F8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26347573">
            <a:extLst>
              <a:ext uri="{FF2B5EF4-FFF2-40B4-BE49-F238E27FC236}">
                <a16:creationId xmlns:a16="http://schemas.microsoft.com/office/drawing/2014/main" id="{E5343BFC-A4C3-754B-B1DC-98BEAA784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34A1D47C-7D7C-944B-85E7-EC73F8DFD4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Why should you never give your mobile number to anyone you do not know in the real world?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Why should you never meet up in real life with someone you have met on the internet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What should you do to report a mobile phone call that upsets you?</a:t>
            </a:r>
          </a:p>
        </p:txBody>
      </p:sp>
      <p:sp>
        <p:nvSpPr>
          <p:cNvPr id="4101" name="WordArt 5">
            <a:extLst>
              <a:ext uri="{FF2B5EF4-FFF2-40B4-BE49-F238E27FC236}">
                <a16:creationId xmlns:a16="http://schemas.microsoft.com/office/drawing/2014/main" id="{CFFC8DC8-6D0D-0B4A-AE6C-620EA54D46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467995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8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Staying in control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77FD3CEF-C874-2E46-9D08-7BF4944A6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126347573">
            <a:extLst>
              <a:ext uri="{FF2B5EF4-FFF2-40B4-BE49-F238E27FC236}">
                <a16:creationId xmlns:a16="http://schemas.microsoft.com/office/drawing/2014/main" id="{EE43881C-F503-6B41-A4CC-0254DC4E2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3D648EED-BA94-A649-92CF-BF347DEEF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Meeting someone you have only been in touch with online can be dangerous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Respect your friends’ privacy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Only give your mobile number out to people you already know and trust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Learn how to block other users.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</p:txBody>
      </p:sp>
      <p:sp>
        <p:nvSpPr>
          <p:cNvPr id="5125" name="WordArt 5">
            <a:extLst>
              <a:ext uri="{FF2B5EF4-FFF2-40B4-BE49-F238E27FC236}">
                <a16:creationId xmlns:a16="http://schemas.microsoft.com/office/drawing/2014/main" id="{8E450C7B-5B1B-5244-86BE-D0183EE768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Mobile phone safety advice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B50B8AEB-3F76-0F40-941C-508AD06E0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126347573">
            <a:extLst>
              <a:ext uri="{FF2B5EF4-FFF2-40B4-BE49-F238E27FC236}">
                <a16:creationId xmlns:a16="http://schemas.microsoft.com/office/drawing/2014/main" id="{8F2067E3-8EF0-A145-91D7-72312B966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E06BC99D-9D57-FF4F-847F-1F45ED3938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/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Get your friend’s permission before taking pictures of them</a:t>
            </a:r>
          </a:p>
          <a:p>
            <a:pPr marL="533400" indent="-533400" eaLnBrk="1" hangingPunct="1"/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/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Look after each other and think carefully about what you send to others</a:t>
            </a:r>
          </a:p>
          <a:p>
            <a:pPr marL="533400" indent="-533400" eaLnBrk="1" hangingPunct="1"/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/>
            <a:r>
              <a:rPr lang="en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Never reply to messages from people you don’t know</a:t>
            </a:r>
          </a:p>
          <a:p>
            <a:pPr marL="533400" indent="-533400" eaLnBrk="1" hangingPunct="1"/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/>
            <a:endParaRPr lang="en-GB" altLang="en-US" sz="2400">
              <a:latin typeface="Comic Sans MS" panose="030F0902030302020204" pitchFamily="66" charset="0"/>
            </a:endParaRP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4F96F0EC-A835-BE4C-8AC3-2EA334B875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Mobile phone safety advice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5B3EEDA6-AE17-C445-8BE9-D277DF11A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126347573">
            <a:extLst>
              <a:ext uri="{FF2B5EF4-FFF2-40B4-BE49-F238E27FC236}">
                <a16:creationId xmlns:a16="http://schemas.microsoft.com/office/drawing/2014/main" id="{1A2E268A-E7B6-2E44-953C-D134F3000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>
            <a:extLst>
              <a:ext uri="{FF2B5EF4-FFF2-40B4-BE49-F238E27FC236}">
                <a16:creationId xmlns:a16="http://schemas.microsoft.com/office/drawing/2014/main" id="{04E4006A-8F15-7F41-93C6-64888A136F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Mobile phone safety advice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6A58FC1C-EE52-C043-83E3-380357A0A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74882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3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O2 		08705214000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Vodaphone	0870 0700191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Orange		07973 100450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T-Mobile		0845 4125000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Arial Unicode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7</cp:revision>
  <dcterms:created xsi:type="dcterms:W3CDTF">2012-04-30T13:27:46Z</dcterms:created>
  <dcterms:modified xsi:type="dcterms:W3CDTF">2022-03-03T09:09:13Z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