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Lst>
  <p:sldIdLst>
    <p:sldId id="262" r:id="rId2"/>
    <p:sldId id="257" r:id="rId3"/>
    <p:sldId id="258" r:id="rId4"/>
    <p:sldId id="256" r:id="rId5"/>
    <p:sldId id="259" r:id="rId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27" d="100"/>
          <a:sy n="127" d="100"/>
        </p:scale>
        <p:origin x="264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FCE0FEEC-CD57-364F-AE71-031DE6597F61}"/>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7C21BB99-2D28-1F46-AFB7-ED1FC4D3133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C28A2F9-A028-074E-A858-CCF5EA160471}"/>
              </a:ext>
            </a:extLst>
          </p:cNvPr>
          <p:cNvSpPr>
            <a:spLocks noGrp="1" noChangeArrowheads="1"/>
          </p:cNvSpPr>
          <p:nvPr>
            <p:ph type="sldNum" sz="quarter" idx="12"/>
          </p:nvPr>
        </p:nvSpPr>
        <p:spPr>
          <a:ln/>
        </p:spPr>
        <p:txBody>
          <a:bodyPr/>
          <a:lstStyle>
            <a:lvl1pPr>
              <a:defRPr/>
            </a:lvl1pPr>
          </a:lstStyle>
          <a:p>
            <a:fld id="{3A2897A9-766D-2C48-9CB4-83A38887A263}" type="slidenum">
              <a:rPr lang="en-GB" altLang="en-US"/>
              <a:pPr/>
              <a:t>‹#›</a:t>
            </a:fld>
            <a:endParaRPr lang="en-GB" altLang="en-US"/>
          </a:p>
        </p:txBody>
      </p:sp>
    </p:spTree>
    <p:extLst>
      <p:ext uri="{BB962C8B-B14F-4D97-AF65-F5344CB8AC3E}">
        <p14:creationId xmlns:p14="http://schemas.microsoft.com/office/powerpoint/2010/main" val="337520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1D2283F-A5D7-DC49-87D8-67AC8419F30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DAA5F1EA-FD32-AD4A-9D12-2AD6DB83656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3B0E730-9724-1D4C-924D-B5A218252DE5}"/>
              </a:ext>
            </a:extLst>
          </p:cNvPr>
          <p:cNvSpPr>
            <a:spLocks noGrp="1" noChangeArrowheads="1"/>
          </p:cNvSpPr>
          <p:nvPr>
            <p:ph type="sldNum" sz="quarter" idx="12"/>
          </p:nvPr>
        </p:nvSpPr>
        <p:spPr>
          <a:ln/>
        </p:spPr>
        <p:txBody>
          <a:bodyPr/>
          <a:lstStyle>
            <a:lvl1pPr>
              <a:defRPr/>
            </a:lvl1pPr>
          </a:lstStyle>
          <a:p>
            <a:fld id="{59B0D9DA-23D6-634B-97E6-60E2CF80F31E}" type="slidenum">
              <a:rPr lang="en-GB" altLang="en-US"/>
              <a:pPr/>
              <a:t>‹#›</a:t>
            </a:fld>
            <a:endParaRPr lang="en-GB" altLang="en-US"/>
          </a:p>
        </p:txBody>
      </p:sp>
    </p:spTree>
    <p:extLst>
      <p:ext uri="{BB962C8B-B14F-4D97-AF65-F5344CB8AC3E}">
        <p14:creationId xmlns:p14="http://schemas.microsoft.com/office/powerpoint/2010/main" val="423742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76391B3-EEFB-2F48-9CA7-8E7C13053E7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DF915635-1EFB-CD40-BD34-E5D5FB207B7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7DA632D-B615-E644-B507-537EEB172719}"/>
              </a:ext>
            </a:extLst>
          </p:cNvPr>
          <p:cNvSpPr>
            <a:spLocks noGrp="1" noChangeArrowheads="1"/>
          </p:cNvSpPr>
          <p:nvPr>
            <p:ph type="sldNum" sz="quarter" idx="12"/>
          </p:nvPr>
        </p:nvSpPr>
        <p:spPr>
          <a:ln/>
        </p:spPr>
        <p:txBody>
          <a:bodyPr/>
          <a:lstStyle>
            <a:lvl1pPr>
              <a:defRPr/>
            </a:lvl1pPr>
          </a:lstStyle>
          <a:p>
            <a:fld id="{7BD87FBC-80DC-414B-89FB-19A9DD139C17}" type="slidenum">
              <a:rPr lang="en-GB" altLang="en-US"/>
              <a:pPr/>
              <a:t>‹#›</a:t>
            </a:fld>
            <a:endParaRPr lang="en-GB" altLang="en-US"/>
          </a:p>
        </p:txBody>
      </p:sp>
    </p:spTree>
    <p:extLst>
      <p:ext uri="{BB962C8B-B14F-4D97-AF65-F5344CB8AC3E}">
        <p14:creationId xmlns:p14="http://schemas.microsoft.com/office/powerpoint/2010/main" val="386887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EBA5359-5624-3949-90B9-C38EB38E482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292DE6C-4B30-8B46-B65E-3318462B659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01707CB-49DF-1144-9E40-220D7D6E7019}"/>
              </a:ext>
            </a:extLst>
          </p:cNvPr>
          <p:cNvSpPr>
            <a:spLocks noGrp="1" noChangeArrowheads="1"/>
          </p:cNvSpPr>
          <p:nvPr>
            <p:ph type="sldNum" sz="quarter" idx="12"/>
          </p:nvPr>
        </p:nvSpPr>
        <p:spPr>
          <a:ln/>
        </p:spPr>
        <p:txBody>
          <a:bodyPr/>
          <a:lstStyle>
            <a:lvl1pPr>
              <a:defRPr/>
            </a:lvl1pPr>
          </a:lstStyle>
          <a:p>
            <a:fld id="{1F3797F5-955F-1948-BF72-FCE53FE1B3AB}" type="slidenum">
              <a:rPr lang="en-GB" altLang="en-US"/>
              <a:pPr/>
              <a:t>‹#›</a:t>
            </a:fld>
            <a:endParaRPr lang="en-GB" altLang="en-US"/>
          </a:p>
        </p:txBody>
      </p:sp>
    </p:spTree>
    <p:extLst>
      <p:ext uri="{BB962C8B-B14F-4D97-AF65-F5344CB8AC3E}">
        <p14:creationId xmlns:p14="http://schemas.microsoft.com/office/powerpoint/2010/main" val="2553164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39F3042-CF4F-774E-A598-7D3599361FD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29CCA110-F1E3-6043-887C-96197890C14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50EC515-E4EF-A244-AC3D-C0E6C03B591C}"/>
              </a:ext>
            </a:extLst>
          </p:cNvPr>
          <p:cNvSpPr>
            <a:spLocks noGrp="1" noChangeArrowheads="1"/>
          </p:cNvSpPr>
          <p:nvPr>
            <p:ph type="sldNum" sz="quarter" idx="12"/>
          </p:nvPr>
        </p:nvSpPr>
        <p:spPr>
          <a:ln/>
        </p:spPr>
        <p:txBody>
          <a:bodyPr/>
          <a:lstStyle>
            <a:lvl1pPr>
              <a:defRPr/>
            </a:lvl1pPr>
          </a:lstStyle>
          <a:p>
            <a:fld id="{4C9D8D1E-9774-2D4C-AF69-5B6201FB82C9}" type="slidenum">
              <a:rPr lang="en-GB" altLang="en-US"/>
              <a:pPr/>
              <a:t>‹#›</a:t>
            </a:fld>
            <a:endParaRPr lang="en-GB" altLang="en-US"/>
          </a:p>
        </p:txBody>
      </p:sp>
    </p:spTree>
    <p:extLst>
      <p:ext uri="{BB962C8B-B14F-4D97-AF65-F5344CB8AC3E}">
        <p14:creationId xmlns:p14="http://schemas.microsoft.com/office/powerpoint/2010/main" val="270011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AD4C856-9A45-2B4E-872D-0D8326D9E7D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16ADC0A0-F563-6647-B784-ADB0369A37F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87716772-2018-BB4E-A770-931E6979E353}"/>
              </a:ext>
            </a:extLst>
          </p:cNvPr>
          <p:cNvSpPr>
            <a:spLocks noGrp="1" noChangeArrowheads="1"/>
          </p:cNvSpPr>
          <p:nvPr>
            <p:ph type="sldNum" sz="quarter" idx="12"/>
          </p:nvPr>
        </p:nvSpPr>
        <p:spPr>
          <a:ln/>
        </p:spPr>
        <p:txBody>
          <a:bodyPr/>
          <a:lstStyle>
            <a:lvl1pPr>
              <a:defRPr/>
            </a:lvl1pPr>
          </a:lstStyle>
          <a:p>
            <a:fld id="{E389C1CF-C532-D846-A583-A16AFD1FC209}" type="slidenum">
              <a:rPr lang="en-GB" altLang="en-US"/>
              <a:pPr/>
              <a:t>‹#›</a:t>
            </a:fld>
            <a:endParaRPr lang="en-GB" altLang="en-US"/>
          </a:p>
        </p:txBody>
      </p:sp>
    </p:spTree>
    <p:extLst>
      <p:ext uri="{BB962C8B-B14F-4D97-AF65-F5344CB8AC3E}">
        <p14:creationId xmlns:p14="http://schemas.microsoft.com/office/powerpoint/2010/main" val="201951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E18B5B30-4FF4-1C44-A14A-8DBD3B72B9FF}"/>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CE77A4C5-64D2-C34C-BDD2-009D6CBB5A8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5A7E4B51-B735-514C-8AA8-4D68724E95E5}"/>
              </a:ext>
            </a:extLst>
          </p:cNvPr>
          <p:cNvSpPr>
            <a:spLocks noGrp="1" noChangeArrowheads="1"/>
          </p:cNvSpPr>
          <p:nvPr>
            <p:ph type="sldNum" sz="quarter" idx="12"/>
          </p:nvPr>
        </p:nvSpPr>
        <p:spPr>
          <a:ln/>
        </p:spPr>
        <p:txBody>
          <a:bodyPr/>
          <a:lstStyle>
            <a:lvl1pPr>
              <a:defRPr/>
            </a:lvl1pPr>
          </a:lstStyle>
          <a:p>
            <a:fld id="{CFC8D93E-7ACF-5F41-89FA-B7F030A3646C}" type="slidenum">
              <a:rPr lang="en-GB" altLang="en-US"/>
              <a:pPr/>
              <a:t>‹#›</a:t>
            </a:fld>
            <a:endParaRPr lang="en-GB" altLang="en-US"/>
          </a:p>
        </p:txBody>
      </p:sp>
    </p:spTree>
    <p:extLst>
      <p:ext uri="{BB962C8B-B14F-4D97-AF65-F5344CB8AC3E}">
        <p14:creationId xmlns:p14="http://schemas.microsoft.com/office/powerpoint/2010/main" val="420982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53B92215-8779-0546-87C3-2A10D7906FD8}"/>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3D4C046D-71A0-C14A-9D2D-51D7D040527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C8F349E7-000F-B543-89B2-D5014D847F8D}"/>
              </a:ext>
            </a:extLst>
          </p:cNvPr>
          <p:cNvSpPr>
            <a:spLocks noGrp="1" noChangeArrowheads="1"/>
          </p:cNvSpPr>
          <p:nvPr>
            <p:ph type="sldNum" sz="quarter" idx="12"/>
          </p:nvPr>
        </p:nvSpPr>
        <p:spPr>
          <a:ln/>
        </p:spPr>
        <p:txBody>
          <a:bodyPr/>
          <a:lstStyle>
            <a:lvl1pPr>
              <a:defRPr/>
            </a:lvl1pPr>
          </a:lstStyle>
          <a:p>
            <a:fld id="{015E5010-AF0F-DB40-8345-B07FDBE8FD23}" type="slidenum">
              <a:rPr lang="en-GB" altLang="en-US"/>
              <a:pPr/>
              <a:t>‹#›</a:t>
            </a:fld>
            <a:endParaRPr lang="en-GB" altLang="en-US"/>
          </a:p>
        </p:txBody>
      </p:sp>
    </p:spTree>
    <p:extLst>
      <p:ext uri="{BB962C8B-B14F-4D97-AF65-F5344CB8AC3E}">
        <p14:creationId xmlns:p14="http://schemas.microsoft.com/office/powerpoint/2010/main" val="1150094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7B52274-B521-F449-ADBC-E1AD4C12BAEE}"/>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E8E9334C-9D26-B34C-A3E9-FD09A666DAC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A7628E88-7EA0-3C48-8183-C4C86F071C47}"/>
              </a:ext>
            </a:extLst>
          </p:cNvPr>
          <p:cNvSpPr>
            <a:spLocks noGrp="1" noChangeArrowheads="1"/>
          </p:cNvSpPr>
          <p:nvPr>
            <p:ph type="sldNum" sz="quarter" idx="12"/>
          </p:nvPr>
        </p:nvSpPr>
        <p:spPr>
          <a:ln/>
        </p:spPr>
        <p:txBody>
          <a:bodyPr/>
          <a:lstStyle>
            <a:lvl1pPr>
              <a:defRPr/>
            </a:lvl1pPr>
          </a:lstStyle>
          <a:p>
            <a:fld id="{2E00B0C3-2266-8241-84DC-ED2495A0F57D}" type="slidenum">
              <a:rPr lang="en-GB" altLang="en-US"/>
              <a:pPr/>
              <a:t>‹#›</a:t>
            </a:fld>
            <a:endParaRPr lang="en-GB" altLang="en-US"/>
          </a:p>
        </p:txBody>
      </p:sp>
    </p:spTree>
    <p:extLst>
      <p:ext uri="{BB962C8B-B14F-4D97-AF65-F5344CB8AC3E}">
        <p14:creationId xmlns:p14="http://schemas.microsoft.com/office/powerpoint/2010/main" val="2294216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5BA3FEA-2857-9843-82FB-56A5E793AFDC}"/>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DDB938A2-36B8-264D-889A-75437F97338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9B54DEAA-22B2-A141-873C-8B97A8535C96}"/>
              </a:ext>
            </a:extLst>
          </p:cNvPr>
          <p:cNvSpPr>
            <a:spLocks noGrp="1" noChangeArrowheads="1"/>
          </p:cNvSpPr>
          <p:nvPr>
            <p:ph type="sldNum" sz="quarter" idx="12"/>
          </p:nvPr>
        </p:nvSpPr>
        <p:spPr>
          <a:ln/>
        </p:spPr>
        <p:txBody>
          <a:bodyPr/>
          <a:lstStyle>
            <a:lvl1pPr>
              <a:defRPr/>
            </a:lvl1pPr>
          </a:lstStyle>
          <a:p>
            <a:fld id="{DB5422DC-C084-8A4A-B684-CF55171125BA}" type="slidenum">
              <a:rPr lang="en-GB" altLang="en-US"/>
              <a:pPr/>
              <a:t>‹#›</a:t>
            </a:fld>
            <a:endParaRPr lang="en-GB" altLang="en-US"/>
          </a:p>
        </p:txBody>
      </p:sp>
    </p:spTree>
    <p:extLst>
      <p:ext uri="{BB962C8B-B14F-4D97-AF65-F5344CB8AC3E}">
        <p14:creationId xmlns:p14="http://schemas.microsoft.com/office/powerpoint/2010/main" val="198667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6C12B78-7782-2445-9DDC-5FA3D918E89E}"/>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40EFD5D3-762E-BF48-ADCA-34DCD110E45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FC969FE0-10AF-B548-81D5-2EA0DEC1B3CB}"/>
              </a:ext>
            </a:extLst>
          </p:cNvPr>
          <p:cNvSpPr>
            <a:spLocks noGrp="1" noChangeArrowheads="1"/>
          </p:cNvSpPr>
          <p:nvPr>
            <p:ph type="sldNum" sz="quarter" idx="12"/>
          </p:nvPr>
        </p:nvSpPr>
        <p:spPr>
          <a:ln/>
        </p:spPr>
        <p:txBody>
          <a:bodyPr/>
          <a:lstStyle>
            <a:lvl1pPr>
              <a:defRPr/>
            </a:lvl1pPr>
          </a:lstStyle>
          <a:p>
            <a:fld id="{B4F09EC2-5CCD-ED40-8821-5A87426E1DF9}" type="slidenum">
              <a:rPr lang="en-GB" altLang="en-US"/>
              <a:pPr/>
              <a:t>‹#›</a:t>
            </a:fld>
            <a:endParaRPr lang="en-GB" altLang="en-US"/>
          </a:p>
        </p:txBody>
      </p:sp>
    </p:spTree>
    <p:extLst>
      <p:ext uri="{BB962C8B-B14F-4D97-AF65-F5344CB8AC3E}">
        <p14:creationId xmlns:p14="http://schemas.microsoft.com/office/powerpoint/2010/main" val="305007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937DAF1-9D82-744C-AB25-432C0F9F81D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9DEB7A2-FA95-044A-9A35-7C6A8248FB1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5B2E5ACB-1D46-4346-B8A2-ADFFE9B0C6C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mn-cs"/>
              </a:defRPr>
            </a:lvl1pPr>
          </a:lstStyle>
          <a:p>
            <a:pPr>
              <a:defRPr/>
            </a:pPr>
            <a:endParaRPr lang="en-GB"/>
          </a:p>
        </p:txBody>
      </p:sp>
      <p:sp>
        <p:nvSpPr>
          <p:cNvPr id="1029" name="Rectangle 5">
            <a:extLst>
              <a:ext uri="{FF2B5EF4-FFF2-40B4-BE49-F238E27FC236}">
                <a16:creationId xmlns:a16="http://schemas.microsoft.com/office/drawing/2014/main" id="{2340DAFF-8E99-3548-A81A-A671A7DF9DE2}"/>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mn-cs"/>
              </a:defRPr>
            </a:lvl1pPr>
          </a:lstStyle>
          <a:p>
            <a:pPr>
              <a:defRPr/>
            </a:pPr>
            <a:endParaRPr lang="en-GB"/>
          </a:p>
        </p:txBody>
      </p:sp>
      <p:sp>
        <p:nvSpPr>
          <p:cNvPr id="1030" name="Rectangle 6">
            <a:extLst>
              <a:ext uri="{FF2B5EF4-FFF2-40B4-BE49-F238E27FC236}">
                <a16:creationId xmlns:a16="http://schemas.microsoft.com/office/drawing/2014/main" id="{21872219-247E-AD40-8DE4-F477A63F435C}"/>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fld id="{2856C48C-C59E-1D4D-BF21-D1C422C75FB0}"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8A204157-4D8F-6345-BBA8-7AE5E40AA1DF}"/>
              </a:ext>
            </a:extLst>
          </p:cNvPr>
          <p:cNvSpPr>
            <a:spLocks noGrp="1"/>
          </p:cNvSpPr>
          <p:nvPr>
            <p:ph type="title"/>
          </p:nvPr>
        </p:nvSpPr>
        <p:spPr/>
        <p:txBody>
          <a:bodyPr/>
          <a:lstStyle/>
          <a:p>
            <a:endParaRPr lang="en-US" altLang="en-US"/>
          </a:p>
        </p:txBody>
      </p:sp>
      <p:sp>
        <p:nvSpPr>
          <p:cNvPr id="2051" name="Content Placeholder 2">
            <a:extLst>
              <a:ext uri="{FF2B5EF4-FFF2-40B4-BE49-F238E27FC236}">
                <a16:creationId xmlns:a16="http://schemas.microsoft.com/office/drawing/2014/main" id="{03E07B40-AE49-5A41-8FAB-CE545410284F}"/>
              </a:ext>
            </a:extLst>
          </p:cNvPr>
          <p:cNvSpPr>
            <a:spLocks noGrp="1"/>
          </p:cNvSpPr>
          <p:nvPr>
            <p:ph idx="1"/>
          </p:nvPr>
        </p:nvSpPr>
        <p:spPr/>
        <p:txBody>
          <a:bodyPr/>
          <a:lstStyle/>
          <a:p>
            <a:endParaRPr lang="en-US" altLang="en-US"/>
          </a:p>
        </p:txBody>
      </p:sp>
      <p:pic>
        <p:nvPicPr>
          <p:cNvPr id="2052" name="Picture 2" descr="Word files SAFETY TEMPLATE LANDSCAPE A4">
            <a:extLst>
              <a:ext uri="{FF2B5EF4-FFF2-40B4-BE49-F238E27FC236}">
                <a16:creationId xmlns:a16="http://schemas.microsoft.com/office/drawing/2014/main" id="{EC6B13B9-8AC5-2141-BC21-89EB06707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5">
            <a:extLst>
              <a:ext uri="{FF2B5EF4-FFF2-40B4-BE49-F238E27FC236}">
                <a16:creationId xmlns:a16="http://schemas.microsoft.com/office/drawing/2014/main" id="{FCE8A9C5-CB30-8141-A4E5-5A06552B3E64}"/>
              </a:ext>
            </a:extLst>
          </p:cNvPr>
          <p:cNvSpPr>
            <a:spLocks noChangeArrowheads="1"/>
          </p:cNvSpPr>
          <p:nvPr/>
        </p:nvSpPr>
        <p:spPr bwMode="auto">
          <a:xfrm>
            <a:off x="3779838" y="981075"/>
            <a:ext cx="4373562" cy="5108575"/>
          </a:xfrm>
          <a:prstGeom prst="rect">
            <a:avLst/>
          </a:prstGeom>
          <a:noFill/>
          <a:ln w="9525">
            <a:noFill/>
            <a:miter lim="800000"/>
            <a:headEnd/>
            <a:tailEnd/>
          </a:ln>
        </p:spPr>
        <p:txBody>
          <a:bodyPr>
            <a:spAutoFit/>
          </a:bodyPr>
          <a:lstStyle/>
          <a:p>
            <a:pPr>
              <a:defRPr/>
            </a:pPr>
            <a:endParaRPr lang="en-US" altLang="en-US" dirty="0">
              <a:latin typeface="Comic Sans MS" pitchFamily="66" charset="0"/>
              <a:cs typeface="Arial" charset="0"/>
            </a:endParaRPr>
          </a:p>
          <a:p>
            <a:pPr>
              <a:defRPr/>
            </a:pPr>
            <a:r>
              <a:rPr lang="en-GB" altLang="en-US" sz="1400" dirty="0">
                <a:latin typeface="Comic Sans MS" pitchFamily="66" charset="0"/>
                <a:cs typeface="Arial" charset="0"/>
              </a:rPr>
              <a:t>A 15 year old girl has been involved in a relationship with a member of a gang for over three months. She knows all the gang members and begins to spend time with them. The leader of the gang often makes sexual comments to her and she knows her boyfriend is scared of him. One day she receives a text telling her to meet the gang at one of the members' houses. When she arrives her boyfriend is surprised to see her. The leader of the gang tells her that she must perform sexual acts on members of the gang or someone "will get hurt". </a:t>
            </a:r>
          </a:p>
          <a:p>
            <a:pPr>
              <a:defRPr/>
            </a:pPr>
            <a:endParaRPr lang="en-GB" altLang="en-US" sz="1000" dirty="0">
              <a:latin typeface="Comic Sans MS" pitchFamily="66" charset="0"/>
              <a:cs typeface="Arial" charset="0"/>
            </a:endParaRPr>
          </a:p>
          <a:p>
            <a:pPr marL="268288" indent="-268288">
              <a:buFontTx/>
              <a:buAutoNum type="arabicPeriod"/>
              <a:defRPr/>
            </a:pPr>
            <a:r>
              <a:rPr lang="en-GB" altLang="en-US" sz="1400" b="1" dirty="0">
                <a:latin typeface="Comic Sans MS" pitchFamily="66" charset="0"/>
                <a:cs typeface="Arial" charset="0"/>
              </a:rPr>
              <a:t>What warning signs do you think should have alerted the girl?</a:t>
            </a:r>
          </a:p>
          <a:p>
            <a:pPr marL="342900" indent="-342900">
              <a:defRPr/>
            </a:pPr>
            <a:endParaRPr lang="en-GB" altLang="en-US" sz="1000" b="1" dirty="0">
              <a:latin typeface="Comic Sans MS" pitchFamily="66" charset="0"/>
              <a:cs typeface="Arial" charset="0"/>
            </a:endParaRPr>
          </a:p>
          <a:p>
            <a:pPr>
              <a:defRPr/>
            </a:pPr>
            <a:r>
              <a:rPr lang="en-GB" altLang="en-US" sz="1400" b="1" dirty="0">
                <a:latin typeface="Comic Sans MS" pitchFamily="66" charset="0"/>
                <a:cs typeface="Arial" charset="0"/>
              </a:rPr>
              <a:t>2. What could the girl do to keep safe?</a:t>
            </a:r>
          </a:p>
          <a:p>
            <a:pPr>
              <a:defRPr/>
            </a:pPr>
            <a:endParaRPr lang="en-GB" altLang="en-US" sz="1000" b="1" dirty="0">
              <a:latin typeface="Comic Sans MS" pitchFamily="66" charset="0"/>
              <a:cs typeface="Arial" charset="0"/>
            </a:endParaRPr>
          </a:p>
          <a:p>
            <a:pPr marL="268288" indent="-268288">
              <a:defRPr/>
            </a:pPr>
            <a:r>
              <a:rPr lang="en-GB" altLang="en-US" sz="1400" b="1" dirty="0">
                <a:latin typeface="Comic Sans MS" pitchFamily="66" charset="0"/>
                <a:cs typeface="Arial" charset="0"/>
              </a:rPr>
              <a:t>3. Would you describe this incident as sexual exploitation?  Support your answer with reasons.</a:t>
            </a:r>
          </a:p>
          <a:p>
            <a:pPr>
              <a:defRPr/>
            </a:pPr>
            <a:endParaRPr lang="en-US" altLang="en-US" sz="1400" dirty="0">
              <a:latin typeface="Comic Sans MS" pitchFamily="66" charset="0"/>
              <a:cs typeface="Arial" charset="0"/>
            </a:endParaRPr>
          </a:p>
        </p:txBody>
      </p:sp>
      <p:sp>
        <p:nvSpPr>
          <p:cNvPr id="2054" name="Rectangle 6">
            <a:extLst>
              <a:ext uri="{FF2B5EF4-FFF2-40B4-BE49-F238E27FC236}">
                <a16:creationId xmlns:a16="http://schemas.microsoft.com/office/drawing/2014/main" id="{E1C20AFE-31BE-254C-BEFB-23E1CAD8DEEC}"/>
              </a:ext>
            </a:extLst>
          </p:cNvPr>
          <p:cNvSpPr>
            <a:spLocks noChangeArrowheads="1"/>
          </p:cNvSpPr>
          <p:nvPr/>
        </p:nvSpPr>
        <p:spPr bwMode="auto">
          <a:xfrm>
            <a:off x="611188" y="549275"/>
            <a:ext cx="42275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b="1">
                <a:latin typeface="Comic Sans MS" panose="030F0902030302020204" pitchFamily="66" charset="0"/>
              </a:rPr>
              <a:t>Resource 1a</a:t>
            </a:r>
          </a:p>
          <a:p>
            <a:pPr eaLnBrk="1" hangingPunct="1"/>
            <a:r>
              <a:rPr lang="en-GB" altLang="en-US" sz="2000" b="1">
                <a:latin typeface="Comic Sans MS" panose="030F0902030302020204" pitchFamily="66" charset="0"/>
              </a:rPr>
              <a:t>Sexual Exploitation - Scenario </a:t>
            </a:r>
            <a:r>
              <a:rPr lang="en-GB" altLang="en-US" sz="2000">
                <a:latin typeface="Comic Sans MS" panose="030F0902030302020204" pitchFamily="66" charset="0"/>
              </a:rPr>
              <a:t>1</a:t>
            </a:r>
          </a:p>
        </p:txBody>
      </p:sp>
      <p:pic>
        <p:nvPicPr>
          <p:cNvPr id="2055" name="Picture 2" descr="Royalty-free Image: Teenage couple arguing">
            <a:extLst>
              <a:ext uri="{FF2B5EF4-FFF2-40B4-BE49-F238E27FC236}">
                <a16:creationId xmlns:a16="http://schemas.microsoft.com/office/drawing/2014/main" id="{DFDE800D-CE72-284E-B2FC-8D68D395EC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523" r="17198"/>
          <a:stretch>
            <a:fillRect/>
          </a:stretch>
        </p:blipFill>
        <p:spPr bwMode="auto">
          <a:xfrm>
            <a:off x="755650" y="1341438"/>
            <a:ext cx="2897188" cy="4103687"/>
          </a:xfrm>
          <a:prstGeom prst="rect">
            <a:avLst/>
          </a:prstGeom>
          <a:noFill/>
          <a:ln w="76200">
            <a:solidFill>
              <a:srgbClr val="00B0F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F9E12BCE-E5A4-3240-B545-D082B5DDC9A2}"/>
              </a:ext>
            </a:extLst>
          </p:cNvPr>
          <p:cNvSpPr>
            <a:spLocks noGrp="1"/>
          </p:cNvSpPr>
          <p:nvPr>
            <p:ph type="title"/>
          </p:nvPr>
        </p:nvSpPr>
        <p:spPr/>
        <p:txBody>
          <a:bodyPr/>
          <a:lstStyle/>
          <a:p>
            <a:endParaRPr lang="en-US" altLang="en-US"/>
          </a:p>
        </p:txBody>
      </p:sp>
      <p:sp>
        <p:nvSpPr>
          <p:cNvPr id="3075" name="Content Placeholder 2">
            <a:extLst>
              <a:ext uri="{FF2B5EF4-FFF2-40B4-BE49-F238E27FC236}">
                <a16:creationId xmlns:a16="http://schemas.microsoft.com/office/drawing/2014/main" id="{A658FA71-6D67-2548-BAEE-7CA3B8E87BBA}"/>
              </a:ext>
            </a:extLst>
          </p:cNvPr>
          <p:cNvSpPr>
            <a:spLocks noGrp="1"/>
          </p:cNvSpPr>
          <p:nvPr>
            <p:ph idx="1"/>
          </p:nvPr>
        </p:nvSpPr>
        <p:spPr/>
        <p:txBody>
          <a:bodyPr/>
          <a:lstStyle/>
          <a:p>
            <a:endParaRPr lang="en-US" altLang="en-US"/>
          </a:p>
        </p:txBody>
      </p:sp>
      <p:pic>
        <p:nvPicPr>
          <p:cNvPr id="3076" name="Picture 2" descr="Word files SAFETY TEMPLATE LANDSCAPE A4">
            <a:extLst>
              <a:ext uri="{FF2B5EF4-FFF2-40B4-BE49-F238E27FC236}">
                <a16:creationId xmlns:a16="http://schemas.microsoft.com/office/drawing/2014/main" id="{C0C7F9C4-F530-8247-ACB0-89EA3E2060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5">
            <a:extLst>
              <a:ext uri="{FF2B5EF4-FFF2-40B4-BE49-F238E27FC236}">
                <a16:creationId xmlns:a16="http://schemas.microsoft.com/office/drawing/2014/main" id="{64D6A1F3-A095-6D43-8326-DA3EDA34F790}"/>
              </a:ext>
            </a:extLst>
          </p:cNvPr>
          <p:cNvSpPr>
            <a:spLocks noChangeArrowheads="1"/>
          </p:cNvSpPr>
          <p:nvPr/>
        </p:nvSpPr>
        <p:spPr bwMode="auto">
          <a:xfrm>
            <a:off x="611188" y="476250"/>
            <a:ext cx="7561262"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b="1">
                <a:latin typeface="Comic Sans MS" panose="030F0902030302020204" pitchFamily="66" charset="0"/>
              </a:rPr>
              <a:t>Sexual Exploitation - Scenario 2</a:t>
            </a:r>
          </a:p>
          <a:p>
            <a:pPr algn="just" eaLnBrk="1" hangingPunct="1"/>
            <a:r>
              <a:rPr lang="en-GB" altLang="en-US">
                <a:latin typeface="Comic Sans MS" panose="030F0902030302020204" pitchFamily="66" charset="0"/>
              </a:rPr>
              <a:t>A 13 year old girl has been having problems in school and frequently truants with older teenagers who have left school. She began a relationship with a 19 year old man and they became sexually involved, spending time alone at his house. He buys her clothes, expensive presents and alcohol for her and her friends. </a:t>
            </a:r>
          </a:p>
          <a:p>
            <a:pPr algn="just" eaLnBrk="1" hangingPunct="1"/>
            <a:r>
              <a:rPr lang="en-GB" altLang="en-US">
                <a:latin typeface="Comic Sans MS" panose="030F0902030302020204" pitchFamily="66" charset="0"/>
              </a:rPr>
              <a:t>One day he asks her if she wants to </a:t>
            </a:r>
          </a:p>
          <a:p>
            <a:pPr algn="just" eaLnBrk="1" hangingPunct="1"/>
            <a:r>
              <a:rPr lang="en-GB" altLang="en-US">
                <a:latin typeface="Comic Sans MS" panose="030F0902030302020204" pitchFamily="66" charset="0"/>
              </a:rPr>
              <a:t>have some fun with other men at a party. </a:t>
            </a:r>
          </a:p>
          <a:p>
            <a:pPr algn="just" eaLnBrk="1" hangingPunct="1"/>
            <a:r>
              <a:rPr lang="en-GB" altLang="en-US">
                <a:latin typeface="Comic Sans MS" panose="030F0902030302020204" pitchFamily="66" charset="0"/>
              </a:rPr>
              <a:t>He tells her how beautiful she is and how </a:t>
            </a:r>
          </a:p>
          <a:p>
            <a:pPr algn="just" eaLnBrk="1" hangingPunct="1"/>
            <a:r>
              <a:rPr lang="en-GB" altLang="en-US">
                <a:latin typeface="Comic Sans MS" panose="030F0902030302020204" pitchFamily="66" charset="0"/>
              </a:rPr>
              <a:t>she could be a model or dancer in a club</a:t>
            </a:r>
            <a:r>
              <a:rPr lang="en-GB" altLang="en-US" sz="1900">
                <a:latin typeface="Comic Sans MS" panose="030F0902030302020204" pitchFamily="66" charset="0"/>
              </a:rPr>
              <a:t>.</a:t>
            </a:r>
            <a:endParaRPr lang="en-US" altLang="en-US" sz="1900">
              <a:latin typeface="Comic Sans MS" panose="030F0902030302020204" pitchFamily="66" charset="0"/>
            </a:endParaRPr>
          </a:p>
        </p:txBody>
      </p:sp>
      <p:pic>
        <p:nvPicPr>
          <p:cNvPr id="3078" name="Picture 10" descr="Royalty-free Image: Girl hugging knees">
            <a:extLst>
              <a:ext uri="{FF2B5EF4-FFF2-40B4-BE49-F238E27FC236}">
                <a16:creationId xmlns:a16="http://schemas.microsoft.com/office/drawing/2014/main" id="{F6E66E01-7412-5842-82FD-74B2CBB7A7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7820" t="7893" r="8472" b="7893"/>
          <a:stretch>
            <a:fillRect/>
          </a:stretch>
        </p:blipFill>
        <p:spPr bwMode="auto">
          <a:xfrm>
            <a:off x="5651500" y="2852738"/>
            <a:ext cx="2384425" cy="2465387"/>
          </a:xfrm>
          <a:prstGeom prst="rect">
            <a:avLst/>
          </a:prstGeom>
          <a:noFill/>
          <a:ln w="76200">
            <a:solidFill>
              <a:srgbClr val="00B0F0"/>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C7D339A8-2EE6-434E-8D09-0B5F5B79E1FF}"/>
              </a:ext>
            </a:extLst>
          </p:cNvPr>
          <p:cNvSpPr/>
          <p:nvPr/>
        </p:nvSpPr>
        <p:spPr>
          <a:xfrm>
            <a:off x="684213" y="3716338"/>
            <a:ext cx="4572000" cy="2093912"/>
          </a:xfrm>
          <a:prstGeom prst="rect">
            <a:avLst/>
          </a:prstGeom>
        </p:spPr>
        <p:txBody>
          <a:bodyPr>
            <a:spAutoFit/>
          </a:bodyPr>
          <a:lstStyle/>
          <a:p>
            <a:pPr marL="342900" indent="-342900">
              <a:defRPr/>
            </a:pPr>
            <a:r>
              <a:rPr lang="en-GB" altLang="en-US" sz="1600" b="1" dirty="0">
                <a:latin typeface="Comic Sans MS" pitchFamily="66" charset="0"/>
                <a:cs typeface="Arial" charset="0"/>
              </a:rPr>
              <a:t>1. What warning signs do you think should have alerted the girl?</a:t>
            </a:r>
          </a:p>
          <a:p>
            <a:pPr marL="342900" indent="-342900">
              <a:defRPr/>
            </a:pPr>
            <a:endParaRPr lang="en-GB" altLang="en-US" sz="1600" b="1" dirty="0">
              <a:latin typeface="Comic Sans MS" pitchFamily="66" charset="0"/>
              <a:cs typeface="Arial" charset="0"/>
            </a:endParaRPr>
          </a:p>
          <a:p>
            <a:pPr>
              <a:defRPr/>
            </a:pPr>
            <a:r>
              <a:rPr lang="en-GB" altLang="en-US" sz="1600" b="1" dirty="0">
                <a:latin typeface="Comic Sans MS" pitchFamily="66" charset="0"/>
                <a:cs typeface="Arial" charset="0"/>
              </a:rPr>
              <a:t>2. What could the girl do to keep safe?</a:t>
            </a:r>
          </a:p>
          <a:p>
            <a:pPr>
              <a:defRPr/>
            </a:pPr>
            <a:endParaRPr lang="en-GB" altLang="en-US" sz="1600" b="1" dirty="0">
              <a:latin typeface="Comic Sans MS" pitchFamily="66" charset="0"/>
              <a:cs typeface="Arial" charset="0"/>
            </a:endParaRPr>
          </a:p>
          <a:p>
            <a:pPr marL="357188" indent="-357188">
              <a:defRPr/>
            </a:pPr>
            <a:r>
              <a:rPr lang="en-GB" altLang="en-US" sz="1600" b="1" dirty="0">
                <a:latin typeface="Comic Sans MS" pitchFamily="66" charset="0"/>
                <a:cs typeface="Arial" charset="0"/>
              </a:rPr>
              <a:t>3. Would you describe this incident as sexual exploitation?  Support your answer with reasons</a:t>
            </a:r>
            <a:r>
              <a:rPr lang="en-GB" altLang="en-US" b="1" dirty="0">
                <a:latin typeface="Comic Sans MS" pitchFamily="66" charset="0"/>
                <a:cs typeface="Arial"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976EC49-1EDF-E04B-BF23-3E671A3F89B0}"/>
              </a:ext>
            </a:extLst>
          </p:cNvPr>
          <p:cNvSpPr>
            <a:spLocks noGrp="1"/>
          </p:cNvSpPr>
          <p:nvPr>
            <p:ph type="title"/>
          </p:nvPr>
        </p:nvSpPr>
        <p:spPr/>
        <p:txBody>
          <a:bodyPr/>
          <a:lstStyle/>
          <a:p>
            <a:endParaRPr lang="en-US" altLang="en-US"/>
          </a:p>
        </p:txBody>
      </p:sp>
      <p:sp>
        <p:nvSpPr>
          <p:cNvPr id="4099" name="Content Placeholder 2">
            <a:extLst>
              <a:ext uri="{FF2B5EF4-FFF2-40B4-BE49-F238E27FC236}">
                <a16:creationId xmlns:a16="http://schemas.microsoft.com/office/drawing/2014/main" id="{8C551A02-213B-2744-9EC9-37BB4AFF5776}"/>
              </a:ext>
            </a:extLst>
          </p:cNvPr>
          <p:cNvSpPr>
            <a:spLocks noGrp="1"/>
          </p:cNvSpPr>
          <p:nvPr>
            <p:ph idx="1"/>
          </p:nvPr>
        </p:nvSpPr>
        <p:spPr/>
        <p:txBody>
          <a:bodyPr/>
          <a:lstStyle/>
          <a:p>
            <a:endParaRPr lang="en-US" altLang="en-US"/>
          </a:p>
        </p:txBody>
      </p:sp>
      <p:pic>
        <p:nvPicPr>
          <p:cNvPr id="4100" name="Picture 2" descr="Word files SAFETY TEMPLATE LANDSCAPE A4">
            <a:extLst>
              <a:ext uri="{FF2B5EF4-FFF2-40B4-BE49-F238E27FC236}">
                <a16:creationId xmlns:a16="http://schemas.microsoft.com/office/drawing/2014/main" id="{571AAD08-8384-294D-A142-3B4077463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4">
            <a:extLst>
              <a:ext uri="{FF2B5EF4-FFF2-40B4-BE49-F238E27FC236}">
                <a16:creationId xmlns:a16="http://schemas.microsoft.com/office/drawing/2014/main" id="{A63BDF86-473B-454E-816D-E07F745414A9}"/>
              </a:ext>
            </a:extLst>
          </p:cNvPr>
          <p:cNvSpPr>
            <a:spLocks noChangeArrowheads="1"/>
          </p:cNvSpPr>
          <p:nvPr/>
        </p:nvSpPr>
        <p:spPr bwMode="auto">
          <a:xfrm>
            <a:off x="611188" y="476250"/>
            <a:ext cx="432117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b="1">
                <a:latin typeface="Comic Sans MS" panose="030F0902030302020204" pitchFamily="66" charset="0"/>
              </a:rPr>
              <a:t>Sexual Exploitation - Scenario 3</a:t>
            </a:r>
            <a:r>
              <a:rPr lang="en-GB" altLang="en-US" sz="900" b="1">
                <a:latin typeface="Comic Sans MS" panose="030F0902030302020204" pitchFamily="66" charset="0"/>
              </a:rPr>
              <a:t> </a:t>
            </a:r>
          </a:p>
          <a:p>
            <a:pPr eaLnBrk="1" hangingPunct="1"/>
            <a:endParaRPr lang="en-GB" altLang="en-US" sz="1000" b="1">
              <a:latin typeface="Comic Sans MS" panose="030F0902030302020204" pitchFamily="66" charset="0"/>
            </a:endParaRPr>
          </a:p>
          <a:p>
            <a:pPr algn="just" eaLnBrk="1" hangingPunct="1"/>
            <a:r>
              <a:rPr lang="en-GB" altLang="en-US" sz="1400">
                <a:latin typeface="Comic Sans MS" panose="030F0902030302020204" pitchFamily="66" charset="0"/>
              </a:rPr>
              <a:t>A 15 year old girl forms an online relationship with an older man in a chatroom. He persuades her to send provocative pictures of herself to him.  He tells her that he has sold the images to a model agency and sends her the money. He asks for more images and encourages her to be more provocative, sending her more money. Eventually she refuses when he demands sexually explicit images, but he threatens publication of these images on a social networking page if she does not continue to send him her pictures.</a:t>
            </a:r>
          </a:p>
        </p:txBody>
      </p:sp>
      <p:pic>
        <p:nvPicPr>
          <p:cNvPr id="4102" name="Picture 2" descr="High-Res Stock Photography: Girl holding glowing digital tablet">
            <a:extLst>
              <a:ext uri="{FF2B5EF4-FFF2-40B4-BE49-F238E27FC236}">
                <a16:creationId xmlns:a16="http://schemas.microsoft.com/office/drawing/2014/main" id="{A3049E9F-AACD-3549-8717-D2915ED5FC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836613"/>
            <a:ext cx="2879725" cy="4537075"/>
          </a:xfrm>
          <a:prstGeom prst="rect">
            <a:avLst/>
          </a:prstGeom>
          <a:noFill/>
          <a:ln w="76200">
            <a:solidFill>
              <a:srgbClr val="00B0F0"/>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753CDF36-F684-5340-88FD-12619AA494DD}"/>
              </a:ext>
            </a:extLst>
          </p:cNvPr>
          <p:cNvSpPr/>
          <p:nvPr/>
        </p:nvSpPr>
        <p:spPr>
          <a:xfrm>
            <a:off x="684213" y="3429000"/>
            <a:ext cx="4248150" cy="2370138"/>
          </a:xfrm>
          <a:prstGeom prst="rect">
            <a:avLst/>
          </a:prstGeom>
        </p:spPr>
        <p:txBody>
          <a:bodyPr>
            <a:spAutoFit/>
          </a:bodyPr>
          <a:lstStyle/>
          <a:p>
            <a:pPr marL="342900" indent="-342900">
              <a:buFontTx/>
              <a:buAutoNum type="arabicPeriod"/>
              <a:defRPr/>
            </a:pPr>
            <a:r>
              <a:rPr lang="en-GB" altLang="en-US" sz="1600" b="1" dirty="0">
                <a:latin typeface="Comic Sans MS" pitchFamily="66" charset="0"/>
                <a:cs typeface="Arial" charset="0"/>
              </a:rPr>
              <a:t>What warning signs do you think should have alerted the girl?</a:t>
            </a:r>
          </a:p>
          <a:p>
            <a:pPr marL="342900" indent="-342900">
              <a:defRPr/>
            </a:pPr>
            <a:endParaRPr lang="en-GB" altLang="en-US" sz="1600" b="1" dirty="0">
              <a:latin typeface="Comic Sans MS" pitchFamily="66" charset="0"/>
              <a:cs typeface="Arial" charset="0"/>
            </a:endParaRPr>
          </a:p>
          <a:p>
            <a:pPr>
              <a:defRPr/>
            </a:pPr>
            <a:r>
              <a:rPr lang="en-GB" altLang="en-US" sz="1600" b="1" dirty="0">
                <a:latin typeface="Comic Sans MS" pitchFamily="66" charset="0"/>
                <a:cs typeface="Arial" charset="0"/>
              </a:rPr>
              <a:t>2. What could the girl do to keep   </a:t>
            </a:r>
          </a:p>
          <a:p>
            <a:pPr>
              <a:defRPr/>
            </a:pPr>
            <a:r>
              <a:rPr lang="en-GB" altLang="en-US" sz="1600" b="1" dirty="0">
                <a:latin typeface="Comic Sans MS" pitchFamily="66" charset="0"/>
                <a:cs typeface="Arial" charset="0"/>
              </a:rPr>
              <a:t>    safe?</a:t>
            </a:r>
          </a:p>
          <a:p>
            <a:pPr>
              <a:defRPr/>
            </a:pPr>
            <a:endParaRPr lang="en-GB" altLang="en-US" sz="1600" b="1" dirty="0">
              <a:latin typeface="Comic Sans MS" pitchFamily="66" charset="0"/>
              <a:cs typeface="Arial" charset="0"/>
            </a:endParaRPr>
          </a:p>
          <a:p>
            <a:pPr>
              <a:defRPr/>
            </a:pPr>
            <a:r>
              <a:rPr lang="en-GB" altLang="en-US" sz="1600" b="1" dirty="0">
                <a:latin typeface="Comic Sans MS" pitchFamily="66" charset="0"/>
                <a:cs typeface="Arial" charset="0"/>
              </a:rPr>
              <a:t>3. Would you describe this incident </a:t>
            </a:r>
          </a:p>
          <a:p>
            <a:pPr>
              <a:defRPr/>
            </a:pPr>
            <a:r>
              <a:rPr lang="en-GB" altLang="en-US" sz="1600" b="1" dirty="0">
                <a:latin typeface="Comic Sans MS" pitchFamily="66" charset="0"/>
                <a:cs typeface="Arial" charset="0"/>
              </a:rPr>
              <a:t>   as sexual exploitation?  Support </a:t>
            </a:r>
          </a:p>
          <a:p>
            <a:pPr>
              <a:defRPr/>
            </a:pPr>
            <a:r>
              <a:rPr lang="en-GB" altLang="en-US" sz="1600" b="1" dirty="0">
                <a:latin typeface="Comic Sans MS" pitchFamily="66" charset="0"/>
                <a:cs typeface="Arial" charset="0"/>
              </a:rPr>
              <a:t>   your answer with reasons.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Word files SAFETY TEMPLATE LANDSCAPE A4">
            <a:extLst>
              <a:ext uri="{FF2B5EF4-FFF2-40B4-BE49-F238E27FC236}">
                <a16:creationId xmlns:a16="http://schemas.microsoft.com/office/drawing/2014/main" id="{5E7D6884-4D7F-9D48-BAB7-BB202B99B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a:extLst>
              <a:ext uri="{FF2B5EF4-FFF2-40B4-BE49-F238E27FC236}">
                <a16:creationId xmlns:a16="http://schemas.microsoft.com/office/drawing/2014/main" id="{9872F293-5E58-9E41-B6F9-4F9BBC35467D}"/>
              </a:ext>
            </a:extLst>
          </p:cNvPr>
          <p:cNvSpPr txBox="1">
            <a:spLocks noChangeArrowheads="1"/>
          </p:cNvSpPr>
          <p:nvPr/>
        </p:nvSpPr>
        <p:spPr bwMode="auto">
          <a:xfrm>
            <a:off x="755650" y="549275"/>
            <a:ext cx="7345363" cy="3878263"/>
          </a:xfrm>
          <a:prstGeom prst="rect">
            <a:avLst/>
          </a:prstGeom>
          <a:noFill/>
          <a:ln w="9525">
            <a:noFill/>
            <a:miter lim="800000"/>
            <a:headEnd/>
            <a:tailEnd/>
          </a:ln>
          <a:effectLst/>
        </p:spPr>
        <p:txBody>
          <a:bodyPr>
            <a:spAutoFit/>
          </a:bodyPr>
          <a:lstStyle/>
          <a:p>
            <a:pPr>
              <a:defRPr/>
            </a:pPr>
            <a:r>
              <a:rPr lang="en-GB" altLang="en-US" sz="2000" b="1" dirty="0">
                <a:latin typeface="Comic Sans MS" pitchFamily="66" charset="0"/>
                <a:cs typeface="+mn-cs"/>
              </a:rPr>
              <a:t>Sexual Exploitation – Scenario 4 </a:t>
            </a:r>
          </a:p>
          <a:p>
            <a:pPr>
              <a:defRPr/>
            </a:pPr>
            <a:endParaRPr lang="en-GB" altLang="en-US" sz="1000" dirty="0">
              <a:latin typeface="Comic Sans MS" pitchFamily="66" charset="0"/>
              <a:cs typeface="+mn-cs"/>
            </a:endParaRPr>
          </a:p>
          <a:p>
            <a:pPr algn="just">
              <a:defRPr/>
            </a:pPr>
            <a:r>
              <a:rPr lang="en-US" altLang="en-US" dirty="0">
                <a:latin typeface="Comic Sans MS" pitchFamily="66" charset="0"/>
                <a:cs typeface="+mn-cs"/>
              </a:rPr>
              <a:t>A 17 year old boy has left school and begun an apprenticeship with a local employer. His boss pays him a lot of attention and asks him to join her for coffee most days. He enjoys flirting with her and on a recent night out with the company, his boss reveals she has feelings for him and they spend the night together.</a:t>
            </a:r>
          </a:p>
          <a:p>
            <a:pPr algn="just">
              <a:defRPr/>
            </a:pPr>
            <a:r>
              <a:rPr lang="en-US" altLang="en-US" dirty="0">
                <a:latin typeface="Comic Sans MS" pitchFamily="66" charset="0"/>
                <a:cs typeface="+mn-cs"/>
              </a:rPr>
              <a:t>The following week, he is embarrassed and doesn’t want to continue the relationship.  He tries to end the relationship, but she refuses.  She tells him that if he wants to do well </a:t>
            </a:r>
          </a:p>
          <a:p>
            <a:pPr algn="just">
              <a:defRPr/>
            </a:pPr>
            <a:r>
              <a:rPr lang="en-US" altLang="en-US" dirty="0">
                <a:latin typeface="Comic Sans MS" pitchFamily="66" charset="0"/>
                <a:cs typeface="+mn-cs"/>
              </a:rPr>
              <a:t>with the company then he’d better keep her happy.</a:t>
            </a:r>
          </a:p>
          <a:p>
            <a:pPr algn="just">
              <a:defRPr/>
            </a:pPr>
            <a:endParaRPr lang="en-US" altLang="en-US" dirty="0">
              <a:latin typeface="Comic Sans MS" pitchFamily="66" charset="0"/>
              <a:cs typeface="+mn-cs"/>
            </a:endParaRPr>
          </a:p>
          <a:p>
            <a:pPr>
              <a:defRPr/>
            </a:pPr>
            <a:endParaRPr lang="en-US" altLang="en-US" dirty="0">
              <a:latin typeface="Comic Sans MS" pitchFamily="66" charset="0"/>
              <a:cs typeface="+mn-cs"/>
            </a:endParaRPr>
          </a:p>
          <a:p>
            <a:pPr>
              <a:defRPr/>
            </a:pPr>
            <a:endParaRPr lang="en-US" altLang="en-US" dirty="0">
              <a:latin typeface="Comic Sans MS" pitchFamily="66" charset="0"/>
              <a:cs typeface="+mn-cs"/>
            </a:endParaRPr>
          </a:p>
        </p:txBody>
      </p:sp>
      <p:pic>
        <p:nvPicPr>
          <p:cNvPr id="5124" name="Picture 4" descr="Royalty-free Image: Office scene">
            <a:extLst>
              <a:ext uri="{FF2B5EF4-FFF2-40B4-BE49-F238E27FC236}">
                <a16:creationId xmlns:a16="http://schemas.microsoft.com/office/drawing/2014/main" id="{78E1CF29-7CD2-AE48-8B50-E1883A497D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141663"/>
            <a:ext cx="1682750"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D2D6FAD2-DF7E-1042-B876-91569A867C44}"/>
              </a:ext>
            </a:extLst>
          </p:cNvPr>
          <p:cNvSpPr/>
          <p:nvPr/>
        </p:nvSpPr>
        <p:spPr>
          <a:xfrm>
            <a:off x="755650" y="3573463"/>
            <a:ext cx="5184775" cy="2092325"/>
          </a:xfrm>
          <a:prstGeom prst="rect">
            <a:avLst/>
          </a:prstGeom>
        </p:spPr>
        <p:txBody>
          <a:bodyPr>
            <a:spAutoFit/>
          </a:bodyPr>
          <a:lstStyle/>
          <a:p>
            <a:pPr marL="342900" indent="-342900">
              <a:buFontTx/>
              <a:buAutoNum type="arabicPeriod"/>
              <a:defRPr/>
            </a:pPr>
            <a:r>
              <a:rPr lang="en-GB" altLang="en-US" b="1" dirty="0">
                <a:latin typeface="Comic Sans MS" pitchFamily="66" charset="0"/>
                <a:cs typeface="Arial" charset="0"/>
              </a:rPr>
              <a:t>What warning signs do you think should have alerted the boy?</a:t>
            </a:r>
          </a:p>
          <a:p>
            <a:pPr marL="342900" indent="-342900">
              <a:defRPr/>
            </a:pPr>
            <a:endParaRPr lang="en-GB" altLang="en-US" sz="1100" b="1" dirty="0">
              <a:latin typeface="Comic Sans MS" pitchFamily="66" charset="0"/>
              <a:cs typeface="Arial" charset="0"/>
            </a:endParaRPr>
          </a:p>
          <a:p>
            <a:pPr>
              <a:defRPr/>
            </a:pPr>
            <a:r>
              <a:rPr lang="en-GB" altLang="en-US" b="1" dirty="0">
                <a:latin typeface="Comic Sans MS" pitchFamily="66" charset="0"/>
                <a:cs typeface="Arial" charset="0"/>
              </a:rPr>
              <a:t>2. What could the boy do to keep safe?</a:t>
            </a:r>
          </a:p>
          <a:p>
            <a:pPr>
              <a:defRPr/>
            </a:pPr>
            <a:endParaRPr lang="en-GB" altLang="en-US" sz="1100" b="1" dirty="0">
              <a:latin typeface="Comic Sans MS" pitchFamily="66" charset="0"/>
              <a:cs typeface="Arial" charset="0"/>
            </a:endParaRPr>
          </a:p>
          <a:p>
            <a:pPr>
              <a:defRPr/>
            </a:pPr>
            <a:r>
              <a:rPr lang="en-GB" altLang="en-US" b="1" dirty="0">
                <a:latin typeface="Comic Sans MS" pitchFamily="66" charset="0"/>
                <a:cs typeface="Arial" charset="0"/>
              </a:rPr>
              <a:t>3. Would you describe this incident as </a:t>
            </a:r>
          </a:p>
          <a:p>
            <a:pPr>
              <a:defRPr/>
            </a:pPr>
            <a:r>
              <a:rPr lang="en-GB" altLang="en-US" b="1" dirty="0">
                <a:latin typeface="Comic Sans MS" pitchFamily="66" charset="0"/>
                <a:cs typeface="Arial" charset="0"/>
              </a:rPr>
              <a:t>   sexual exploitation?  Support your answer </a:t>
            </a:r>
          </a:p>
          <a:p>
            <a:pPr>
              <a:defRPr/>
            </a:pPr>
            <a:r>
              <a:rPr lang="en-GB" altLang="en-US" b="1" dirty="0">
                <a:latin typeface="Comic Sans MS" pitchFamily="66" charset="0"/>
                <a:cs typeface="Arial" charset="0"/>
              </a:rPr>
              <a:t>   with reasons.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F5189BD-BE7C-B140-8BCF-8429981DEB8F}"/>
              </a:ext>
            </a:extLst>
          </p:cNvPr>
          <p:cNvSpPr>
            <a:spLocks noGrp="1"/>
          </p:cNvSpPr>
          <p:nvPr>
            <p:ph type="title"/>
          </p:nvPr>
        </p:nvSpPr>
        <p:spPr/>
        <p:txBody>
          <a:bodyPr/>
          <a:lstStyle/>
          <a:p>
            <a:endParaRPr lang="en-US" altLang="en-US"/>
          </a:p>
        </p:txBody>
      </p:sp>
      <p:sp>
        <p:nvSpPr>
          <p:cNvPr id="6147" name="Content Placeholder 2">
            <a:extLst>
              <a:ext uri="{FF2B5EF4-FFF2-40B4-BE49-F238E27FC236}">
                <a16:creationId xmlns:a16="http://schemas.microsoft.com/office/drawing/2014/main" id="{95009BAD-D391-6A4E-BD51-B73494C7DC26}"/>
              </a:ext>
            </a:extLst>
          </p:cNvPr>
          <p:cNvSpPr>
            <a:spLocks noGrp="1"/>
          </p:cNvSpPr>
          <p:nvPr>
            <p:ph idx="1"/>
          </p:nvPr>
        </p:nvSpPr>
        <p:spPr/>
        <p:txBody>
          <a:bodyPr/>
          <a:lstStyle/>
          <a:p>
            <a:endParaRPr lang="en-US" altLang="en-US"/>
          </a:p>
        </p:txBody>
      </p:sp>
      <p:pic>
        <p:nvPicPr>
          <p:cNvPr id="6148" name="Picture 2" descr="Word files SAFETY TEMPLATE LANDSCAPE A4">
            <a:extLst>
              <a:ext uri="{FF2B5EF4-FFF2-40B4-BE49-F238E27FC236}">
                <a16:creationId xmlns:a16="http://schemas.microsoft.com/office/drawing/2014/main" id="{6F934B86-DB58-C948-B365-D44F05396D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76200">
            <a:solidFill>
              <a:srgbClr val="00B0F0"/>
            </a:solidFill>
            <a:miter lim="800000"/>
            <a:headEnd/>
            <a:tailEnd/>
          </a:ln>
          <a:extLst>
            <a:ext uri="{909E8E84-426E-40DD-AFC4-6F175D3DCCD1}">
              <a14:hiddenFill xmlns:a14="http://schemas.microsoft.com/office/drawing/2010/main">
                <a:solidFill>
                  <a:srgbClr val="FFFFFF"/>
                </a:solidFill>
              </a14:hiddenFill>
            </a:ext>
          </a:extLst>
        </p:spPr>
      </p:pic>
      <p:sp>
        <p:nvSpPr>
          <p:cNvPr id="6149" name="Rectangle 4">
            <a:extLst>
              <a:ext uri="{FF2B5EF4-FFF2-40B4-BE49-F238E27FC236}">
                <a16:creationId xmlns:a16="http://schemas.microsoft.com/office/drawing/2014/main" id="{50D49B5A-62BA-4E40-A4CD-BDFA3629B3A4}"/>
              </a:ext>
            </a:extLst>
          </p:cNvPr>
          <p:cNvSpPr>
            <a:spLocks noChangeArrowheads="1"/>
          </p:cNvSpPr>
          <p:nvPr/>
        </p:nvSpPr>
        <p:spPr bwMode="auto">
          <a:xfrm>
            <a:off x="684213" y="549275"/>
            <a:ext cx="4248150" cy="515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b="1">
                <a:latin typeface="Comic Sans MS" panose="030F0902030302020204" pitchFamily="66" charset="0"/>
              </a:rPr>
              <a:t>Sexual Exploitation - Scenario 5</a:t>
            </a:r>
          </a:p>
          <a:p>
            <a:pPr eaLnBrk="1" hangingPunct="1"/>
            <a:r>
              <a:rPr lang="en-GB" altLang="en-US" sz="2000" b="1">
                <a:latin typeface="Comic Sans MS" panose="030F0902030302020204" pitchFamily="66" charset="0"/>
              </a:rPr>
              <a:t>   </a:t>
            </a:r>
          </a:p>
          <a:p>
            <a:pPr eaLnBrk="1" hangingPunct="1"/>
            <a:r>
              <a:rPr lang="en-GB" altLang="en-US" sz="1700">
                <a:latin typeface="Comic Sans MS" panose="030F0902030302020204" pitchFamily="66" charset="0"/>
              </a:rPr>
              <a:t>A 15 year old boy plays rugby at a local club. The club’s physiotherapist offered early morning physio sessions to the boy to help him improve his game. During a recent match, the boy injured his leg. </a:t>
            </a:r>
          </a:p>
          <a:p>
            <a:pPr algn="just" eaLnBrk="1" hangingPunct="1"/>
            <a:r>
              <a:rPr lang="en-GB" altLang="en-US" sz="1700">
                <a:latin typeface="Comic Sans MS" panose="030F0902030302020204" pitchFamily="66" charset="0"/>
              </a:rPr>
              <a:t>The physio recommended a course of regular treatment. The boy’s parents knew the physio quite well through club events and after the first couple of visits it was suggested by the physio he came for treatment on his own.</a:t>
            </a:r>
          </a:p>
          <a:p>
            <a:pPr algn="just" eaLnBrk="1" hangingPunct="1"/>
            <a:r>
              <a:rPr lang="en-GB" altLang="en-US" sz="1700">
                <a:latin typeface="Comic Sans MS" panose="030F0902030302020204" pitchFamily="66" charset="0"/>
              </a:rPr>
              <a:t>During the next visit the physio touched the boy inappropriately. The boy threatened to tell his parents, but the physio responded by threatening to tell everyone in the rugby squad that the boy was gay.</a:t>
            </a:r>
          </a:p>
        </p:txBody>
      </p:sp>
      <p:pic>
        <p:nvPicPr>
          <p:cNvPr id="6150" name="Picture 4" descr="Royalty-free Image: Young rugby players from behind">
            <a:extLst>
              <a:ext uri="{FF2B5EF4-FFF2-40B4-BE49-F238E27FC236}">
                <a16:creationId xmlns:a16="http://schemas.microsoft.com/office/drawing/2014/main" id="{CEFE6B99-492D-A34C-A76E-5FBA5F1326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620713"/>
            <a:ext cx="2925762" cy="2424112"/>
          </a:xfrm>
          <a:prstGeom prst="rect">
            <a:avLst/>
          </a:prstGeom>
          <a:noFill/>
          <a:ln w="76200">
            <a:solidFill>
              <a:srgbClr val="00B0F0"/>
            </a:solidFill>
            <a:miter lim="800000"/>
            <a:headEnd/>
            <a:tailEnd/>
          </a:ln>
          <a:extLst>
            <a:ext uri="{909E8E84-426E-40DD-AFC4-6F175D3DCCD1}">
              <a14:hiddenFill xmlns:a14="http://schemas.microsoft.com/office/drawing/2010/main">
                <a:solidFill>
                  <a:srgbClr val="FFFFFF"/>
                </a:solidFill>
              </a14:hiddenFill>
            </a:ext>
          </a:extLst>
        </p:spPr>
      </p:pic>
      <p:sp>
        <p:nvSpPr>
          <p:cNvPr id="6151" name="Rectangle 9">
            <a:extLst>
              <a:ext uri="{FF2B5EF4-FFF2-40B4-BE49-F238E27FC236}">
                <a16:creationId xmlns:a16="http://schemas.microsoft.com/office/drawing/2014/main" id="{57D9163C-5B5E-FC43-9917-B25B16C43E15}"/>
              </a:ext>
            </a:extLst>
          </p:cNvPr>
          <p:cNvSpPr>
            <a:spLocks noChangeArrowheads="1"/>
          </p:cNvSpPr>
          <p:nvPr/>
        </p:nvSpPr>
        <p:spPr bwMode="auto">
          <a:xfrm>
            <a:off x="5076825" y="3141663"/>
            <a:ext cx="3311525" cy="298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AutoNum type="arabicPeriod"/>
            </a:pPr>
            <a:r>
              <a:rPr lang="en-US" altLang="en-US" sz="1600" b="1">
                <a:latin typeface="Comic Sans MS" panose="030F0902030302020204" pitchFamily="66" charset="0"/>
              </a:rPr>
              <a:t>What warning signs do you think should have alerted the boy?</a:t>
            </a:r>
          </a:p>
          <a:p>
            <a:pPr eaLnBrk="1" hangingPunct="1">
              <a:buFontTx/>
              <a:buAutoNum type="arabicPeriod"/>
            </a:pPr>
            <a:endParaRPr lang="en-US" altLang="en-US" sz="1000" b="1">
              <a:latin typeface="Comic Sans MS" panose="030F0902030302020204" pitchFamily="66" charset="0"/>
            </a:endParaRPr>
          </a:p>
          <a:p>
            <a:pPr eaLnBrk="1" hangingPunct="1">
              <a:buFontTx/>
              <a:buAutoNum type="arabicPeriod" startAt="2"/>
            </a:pPr>
            <a:r>
              <a:rPr lang="en-US" altLang="en-US" sz="1600" b="1">
                <a:latin typeface="Comic Sans MS" panose="030F0902030302020204" pitchFamily="66" charset="0"/>
              </a:rPr>
              <a:t>What could the boy do to keep safe?</a:t>
            </a:r>
          </a:p>
          <a:p>
            <a:pPr eaLnBrk="1" hangingPunct="1">
              <a:buFontTx/>
              <a:buAutoNum type="arabicPeriod" startAt="2"/>
            </a:pPr>
            <a:endParaRPr lang="en-US" altLang="en-US" sz="1000" b="1">
              <a:latin typeface="Comic Sans MS" panose="030F0902030302020204" pitchFamily="66" charset="0"/>
            </a:endParaRPr>
          </a:p>
          <a:p>
            <a:pPr eaLnBrk="1" hangingPunct="1">
              <a:buFontTx/>
              <a:buAutoNum type="arabicPeriod" startAt="2"/>
            </a:pPr>
            <a:r>
              <a:rPr lang="en-US" altLang="en-US" sz="1600" b="1">
                <a:latin typeface="Comic Sans MS" panose="030F0902030302020204" pitchFamily="66" charset="0"/>
              </a:rPr>
              <a:t>Would you describe this incident as sexual exploitation?  Support your answer with reasons.</a:t>
            </a:r>
          </a:p>
          <a:p>
            <a:pPr eaLnBrk="1" hangingPunct="1">
              <a:buFontTx/>
              <a:buAutoNum type="arabicPeriod" startAt="2"/>
            </a:pPr>
            <a:endParaRPr lang="en-US" altLang="en-US" b="1">
              <a:latin typeface="Comic Sans MS" panose="030F0902030302020204" pitchFamily="66"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219</TotalTime>
  <Pages>0</Pages>
  <Words>774</Words>
  <Characters>0</Characters>
  <Application>Microsoft Macintosh PowerPoint</Application>
  <DocSecurity>0</DocSecurity>
  <PresentationFormat>On-screen Show (4:3)</PresentationFormat>
  <Lines>0</Lines>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Default Design</vt:lpstr>
      <vt:lpstr>PowerPoint Presentation</vt:lpstr>
      <vt:lpstr>PowerPoint Presentation</vt:lpstr>
      <vt:lpstr>PowerPoint Presentation</vt:lpstr>
      <vt:lpstr>PowerPoint Presentation</vt:lpstr>
      <vt:lpstr>PowerPoint Presentation</vt:lpstr>
    </vt:vector>
  </TitlesOfParts>
  <Company>South Wales Police</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swp55221</dc:creator>
  <cp:lastModifiedBy>Andy Holland</cp:lastModifiedBy>
  <cp:revision>41</cp:revision>
  <cp:lastPrinted>1899-12-30T00:00:00Z</cp:lastPrinted>
  <dcterms:created xsi:type="dcterms:W3CDTF">2013-03-01T14:02:53Z</dcterms:created>
  <dcterms:modified xsi:type="dcterms:W3CDTF">2022-03-02T23:57:40Z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e1efdf5b-e5fd-40c0-827d-bc63f1cf537a</vt:lpwstr>
  </property>
  <property fmtid="{D5CDD505-2E9C-101B-9397-08002B2CF9AE}" pid="3" name="SWPIL">
    <vt:lpwstr>NOT PROTECTIVELY MARKED</vt:lpwstr>
  </property>
  <property fmtid="{D5CDD505-2E9C-101B-9397-08002B2CF9AE}" pid="4" name="SWPVNV">
    <vt:lpwstr>No Visual Mark</vt:lpwstr>
  </property>
  <property fmtid="{D5CDD505-2E9C-101B-9397-08002B2CF9AE}" pid="5" name="KSOProductBuildVer">
    <vt:lpwstr>1033-8.1.0.3036</vt:lpwstr>
  </property>
</Properties>
</file>