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23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40" autoAdjust="0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EF13327-9E5E-B242-AFDA-2C8A152CAB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97CC9C-B928-5448-99B5-EAFFD84D2A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552E0C58-4A21-E749-9840-58E51BB7028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CA6E334-89D2-2849-AACC-A73BCED7E2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7A3F665-C885-4240-AD9D-3B1950F996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9FC4DA4-BF84-034E-9F64-DC36452C1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5D377-7495-F64D-8480-4BB9C5B9072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6E60F6C-C0A3-004E-ABDA-83CA2812D1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D45DCF-B955-7A46-B87C-2F641B937890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E6FF04E-7343-3C41-9496-5FEB607E3E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F7C2EB9-26E9-F04A-82CC-6F8D5E4EA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8A05A0E-AD80-1E45-B78C-525AB9696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EE1D57-34BF-1B48-911C-66D0A6C3015D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8678630-97A6-A446-8565-3E6A296BAA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0019423-0D52-E046-BC19-C5690AFB2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5E5583D-4C81-FA4B-A820-0C922B2FA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B0B73A-25BB-AD4D-8DA9-C96C10A0E814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DC95701-7949-4F4A-9410-26CD55A732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BB65A3E-4DFA-D74A-9C12-3A5B03CB3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2DDB254-FE94-A144-8BFB-436E563F64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3425A5-0E6E-2C40-9AB7-8E5CEEBB2093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62F2217-D5D7-DA4F-BF50-67C92FFC5B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45E2E85-19EA-2248-8A28-D98F02455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87CB35D-7819-FB48-81E7-CC0318263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61A581-C2DD-C641-9E4F-CE639AD05CF3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6FB0749-2F25-954F-ADEE-AB2D596A93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B70EA96-FEA3-C846-8081-1452B6867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BC683A7-1937-0A4F-9809-21813883C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9DB9A3-94FB-324F-8E17-C2E375D188D6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2CA7D9B-C6BE-0B4F-82BF-9413565E61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2A682DD-02B6-E342-AA11-3F2EB947A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EF9FC82-D908-3F4A-8464-5A13488FA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C58CB1-8D68-4D48-88F5-FCCCD0A63649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EB5090E-0E73-4343-B4E4-A523DB8673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0B02CA5-803F-BE4A-9042-6B0BF6548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5FE7041-50C0-274E-8058-F7740C622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2E33C9-9EF8-DA45-97DB-3B9D2DE81C30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796AEE9-40AD-3A46-924D-16302CD67F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3DAE468-7E4C-1546-8E42-670849166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C9AF101-F7EF-C04D-BF85-98135594E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47B936-08BD-6A40-8DBE-7D29F0047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61E4E5D-4D87-0B46-8FC4-5220D0E05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7CFEE-E6B1-434C-9C42-62C4BE3CDC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934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D756AB6-B119-3441-A9CE-E09E3C874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CD4D273-6B27-CC43-8F04-55DE0199E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533F85E-6ECA-8B4F-9C2C-8DF7045B2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69AD-5A80-D341-AF1D-2ED8B85A1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2329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AB5C5C-D59A-CA45-AE5C-88F86B24C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988377C-DAC8-A346-8A61-4DD70B02F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260BB7A-BCBA-5340-BCB2-0168662AF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FF56-5B99-AD4D-9245-850BD80EB5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3337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A726835-5B52-BE4B-AFA1-AD5640BD1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F052258-80A4-4D4F-8F59-FD098AC0E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860AA3F-5CBC-6B46-B50E-C5CC98096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A20D-31D6-EF47-A111-C685C632E4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6289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68DD256-09CC-744E-B698-E34167CAB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C12DE84-10EB-364B-A6DE-B4DBC824C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3F771E3-3252-4348-91EA-B60A6ABDB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63C21-7ED3-6540-B65D-AD261933B6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23897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E957F58-F1B4-EE4C-976C-4C1CA16D4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8A7ECC8-BF28-CE49-999B-E06645ACC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D655B70-36BD-6F44-9FE4-DF84F40A7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05E3-BF21-B941-AA15-2F5FEFB42F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732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5AC935-BA69-814A-9E8B-394ADDFE3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70527BD-0C1B-D347-B30D-741E676C0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091F502-8909-D042-81EC-98D99765F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4D9C9-7D5D-324F-8100-DBB7ACAC4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62568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B25A107-BF60-294D-9527-548D5A8BA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C92BF72-91D6-8341-8C89-0A00E9241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EC538E5-7BFE-7749-A113-BF9BF767C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76FB1-810C-3E40-BDCD-B122CB033A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4408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151ED10-D63B-804E-88FD-845230934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E827C76-7A24-B441-8CC9-96F0DABC1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B3CD591-9C84-E143-B498-FEDEBC37B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5D394-7390-084F-B86D-E47276FF68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9887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C5F06A9-4426-6240-BE71-B44B8A7E8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6D98CC9-1434-2E49-871A-615CAD5C7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9BADEA1-D71F-D541-8728-886BDAF08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3E423-DE56-B847-90FA-612ADD232A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37400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FC9757C-DB0B-6A47-BA0C-C590E8E3D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D35AF69-7C27-8243-8BAF-3CB0816C3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8B2FEE3-771C-A14D-89BA-C9E733F51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2F4E-D3FE-304F-95DA-D23AC78624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70901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5611AF5-DC7A-834F-A9CF-C0F33F8FB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09A454F-6DE5-B243-B042-626F29FDD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DF218F6-0150-9442-944E-0451D456A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AF3E-F787-E341-BCC8-6115B992DA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98002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415900C-1800-8841-AA6D-39A569B15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195D591-4891-A941-A581-6D4C50982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8201D27-8EDC-6B42-AD81-58B7394EF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32E5-BC14-9348-9E2F-E0C3E22D3C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8656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A6DD54B-B682-744A-BAD5-FDEFD26530B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16739" name="Rectangle 3">
              <a:extLst>
                <a:ext uri="{FF2B5EF4-FFF2-40B4-BE49-F238E27FC236}">
                  <a16:creationId xmlns:a16="http://schemas.microsoft.com/office/drawing/2014/main" id="{594549C1-438A-EB46-95DE-3C43F1E70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6740" name="Rectangle 4">
              <a:extLst>
                <a:ext uri="{FF2B5EF4-FFF2-40B4-BE49-F238E27FC236}">
                  <a16:creationId xmlns:a16="http://schemas.microsoft.com/office/drawing/2014/main" id="{E45F98FF-5F63-E141-B428-6344E614C17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6741" name="Line 5">
              <a:extLst>
                <a:ext uri="{FF2B5EF4-FFF2-40B4-BE49-F238E27FC236}">
                  <a16:creationId xmlns:a16="http://schemas.microsoft.com/office/drawing/2014/main" id="{C1A4A15E-C9DD-2F48-B5DF-11C640534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CC1EB455-0332-374A-BF9C-E8E709F3B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4889B076-1E4C-E14E-8103-A1FC616FD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F664FF8B-EF13-D948-97AD-AC7E419A3C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5" name="Rectangle 9">
            <a:extLst>
              <a:ext uri="{FF2B5EF4-FFF2-40B4-BE49-F238E27FC236}">
                <a16:creationId xmlns:a16="http://schemas.microsoft.com/office/drawing/2014/main" id="{E9F6EF76-099F-A54B-9137-3EF67DECA7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6746" name="Rectangle 10">
            <a:extLst>
              <a:ext uri="{FF2B5EF4-FFF2-40B4-BE49-F238E27FC236}">
                <a16:creationId xmlns:a16="http://schemas.microsoft.com/office/drawing/2014/main" id="{9DF0DE58-5B16-7146-A7E8-B44161AB95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75ADFA6-6E68-2044-B4B8-89D81CDA159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6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67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67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3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>
            <a:extLst>
              <a:ext uri="{FF2B5EF4-FFF2-40B4-BE49-F238E27FC236}">
                <a16:creationId xmlns:a16="http://schemas.microsoft.com/office/drawing/2014/main" id="{EEE0BD3C-F3A2-2945-8919-CB9B75B09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8446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Facts and Consequences</a:t>
            </a:r>
          </a:p>
        </p:txBody>
      </p:sp>
      <p:sp>
        <p:nvSpPr>
          <p:cNvPr id="15363" name="WordArt 11">
            <a:extLst>
              <a:ext uri="{FF2B5EF4-FFF2-40B4-BE49-F238E27FC236}">
                <a16:creationId xmlns:a16="http://schemas.microsoft.com/office/drawing/2014/main" id="{696322F8-9B5D-6E42-B958-B60E640AEF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0188" y="642938"/>
            <a:ext cx="6715125" cy="1050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75"/>
              </a:avLst>
            </a:prstTxWarp>
          </a:bodyPr>
          <a:lstStyle/>
          <a:p>
            <a:pPr algn="ctr"/>
            <a:r>
              <a:rPr lang="en-GB" sz="3200" kern="10" spc="64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Alcohol, Young People and the Community </a:t>
            </a:r>
          </a:p>
        </p:txBody>
      </p:sp>
      <p:sp>
        <p:nvSpPr>
          <p:cNvPr id="15364" name="Rectangle 12" descr="DSC_0132">
            <a:extLst>
              <a:ext uri="{FF2B5EF4-FFF2-40B4-BE49-F238E27FC236}">
                <a16:creationId xmlns:a16="http://schemas.microsoft.com/office/drawing/2014/main" id="{B0C0F40F-5042-7342-A0C8-E23443F5BF0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484438" y="2528888"/>
            <a:ext cx="4572000" cy="306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13">
            <a:extLst>
              <a:ext uri="{FF2B5EF4-FFF2-40B4-BE49-F238E27FC236}">
                <a16:creationId xmlns:a16="http://schemas.microsoft.com/office/drawing/2014/main" id="{D98A4E9D-545D-CC41-BC12-3DD21DA5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6" name="Text Box 14">
            <a:extLst>
              <a:ext uri="{FF2B5EF4-FFF2-40B4-BE49-F238E27FC236}">
                <a16:creationId xmlns:a16="http://schemas.microsoft.com/office/drawing/2014/main" id="{59A78209-C155-A24F-B20C-F858D112B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89588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Activity1</a:t>
            </a:r>
            <a:endParaRPr lang="en-US" altLang="en-US"/>
          </a:p>
        </p:txBody>
      </p:sp>
      <p:sp>
        <p:nvSpPr>
          <p:cNvPr id="15367" name="Slide Number Placeholder 6">
            <a:extLst>
              <a:ext uri="{FF2B5EF4-FFF2-40B4-BE49-F238E27FC236}">
                <a16:creationId xmlns:a16="http://schemas.microsoft.com/office/drawing/2014/main" id="{21371053-597E-B142-81CE-277FA494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B8760D-F0D3-A449-AA1A-E7E760EF335F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A5C4464-E195-9C49-A809-AB36E7FF1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Where do they get it?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ABEA6E7-F747-AA4D-AFEB-9F1C0BC3A6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2700">
                <a:latin typeface="Comic Sans MS" panose="030F0902030302020204" pitchFamily="66" charset="0"/>
              </a:rPr>
              <a:t>10% of 12-15 yr-old drinkers say they buy their own alcohol.</a:t>
            </a:r>
          </a:p>
          <a:p>
            <a:pPr algn="just" eaLnBrk="1" hangingPunct="1">
              <a:buFont typeface="Wingdings" pitchFamily="2" charset="2"/>
              <a:buNone/>
            </a:pPr>
            <a:endParaRPr lang="en-GB" altLang="en-US" sz="2700">
              <a:latin typeface="Comic Sans MS" panose="030F0902030302020204" pitchFamily="66" charset="0"/>
            </a:endParaRPr>
          </a:p>
          <a:p>
            <a:pPr algn="just" eaLnBrk="1" hangingPunct="1"/>
            <a:r>
              <a:rPr lang="en-GB" altLang="en-US" sz="2700">
                <a:latin typeface="Comic Sans MS" panose="030F0902030302020204" pitchFamily="66" charset="0"/>
              </a:rPr>
              <a:t>63% of 16-17 yr-olds have bought their own booze in pubs, nightclubs and bars.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DEAEDAA-86B1-2941-89FA-94AF8CC75EF2}"/>
              </a:ext>
            </a:extLst>
          </p:cNvPr>
          <p:cNvSpPr>
            <a:spLocks noGrp="1" noChangeAspect="1" noChangeArrowheads="1"/>
          </p:cNvSpPr>
          <p:nvPr isPhoto="1">
            <p:ph sz="half" idx="2"/>
          </p:nvPr>
        </p:nvSpPr>
        <p:spPr>
          <a:blipFill dpi="0" rotWithShape="1">
            <a:blip r:embed="rId3" cstate="print"/>
            <a:srcRect/>
            <a:stretch>
              <a:fillRect r="-50805"/>
            </a:stretch>
          </a:blip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6391" name="Slide Number Placeholder 4">
            <a:extLst>
              <a:ext uri="{FF2B5EF4-FFF2-40B4-BE49-F238E27FC236}">
                <a16:creationId xmlns:a16="http://schemas.microsoft.com/office/drawing/2014/main" id="{AF6D5696-8783-BD47-AFF9-2B01026E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3A6C54-E06F-6C40-BF09-73BEDD064B6A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5C21482-578C-D24D-B002-DAB9CF53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solidFill>
                  <a:srgbClr val="FF0000"/>
                </a:solidFill>
                <a:latin typeface="Arial Black" panose="020B0604020202020204" pitchFamily="34" charset="0"/>
              </a:rPr>
              <a:t>What do young people drink?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4EBC540-DCD3-374C-BB74-B885A1494F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3200">
                <a:latin typeface="Comic Sans MS" panose="030F0902030302020204" pitchFamily="66" charset="0"/>
              </a:rPr>
              <a:t>Beer and lager are the most popular drinks among under 18s, with spirits, wine and alco-pops also popular.  </a:t>
            </a:r>
          </a:p>
        </p:txBody>
      </p:sp>
      <p:pic>
        <p:nvPicPr>
          <p:cNvPr id="8196" name="Picture 13" descr="teen drinking">
            <a:extLst>
              <a:ext uri="{FF2B5EF4-FFF2-40B4-BE49-F238E27FC236}">
                <a16:creationId xmlns:a16="http://schemas.microsoft.com/office/drawing/2014/main" id="{66872037-95C3-354C-9989-65726D690E3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2347913"/>
            <a:ext cx="4000500" cy="3000375"/>
          </a:xfrm>
          <a:noFill/>
        </p:spPr>
      </p:pic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552A599E-7439-6946-9D30-188C9E9B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FB7009-70EB-A443-ABD1-FFEF2E46D66D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2CF3A2C-1F84-B44E-8391-28929C918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Where do they do it?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D0DC856-904A-B345-8880-20B2A55EB4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54% of 11-12 year olds said they drank at home or at someone else's home.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>
              <a:latin typeface="Comic Sans MS" panose="030F0902030302020204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33% of 15 yr-olds drank alcohol in a pub or bar. 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>
              <a:latin typeface="Comic Sans MS" panose="030F0902030302020204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26% of 14-yr-olds said they drank at parties with friends</a:t>
            </a:r>
            <a:r>
              <a:rPr lang="en-GB" altLang="en-US" sz="270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AC6BA22-691B-1747-A958-567544F20C87}"/>
              </a:ext>
            </a:extLst>
          </p:cNvPr>
          <p:cNvSpPr>
            <a:spLocks noGrp="1" noChangeAspect="1" noChangeArrowheads="1"/>
          </p:cNvSpPr>
          <p:nvPr isPhoto="1">
            <p:ph sz="half" idx="2"/>
          </p:nvPr>
        </p:nvSpPr>
        <p:spPr>
          <a:blipFill dpi="0" rotWithShape="1">
            <a:blip r:embed="rId3" cstate="print"/>
            <a:srcRect/>
            <a:stretch>
              <a:fillRect r="-50805"/>
            </a:stretch>
          </a:blip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8439" name="Slide Number Placeholder 4">
            <a:extLst>
              <a:ext uri="{FF2B5EF4-FFF2-40B4-BE49-F238E27FC236}">
                <a16:creationId xmlns:a16="http://schemas.microsoft.com/office/drawing/2014/main" id="{8A0A1177-2663-1B40-B546-42D04F28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F17A2C-8972-B44B-889B-C7F582D0A641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EF09A77-C3C4-4045-A629-85BB4868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How much do they drink?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5EB6C42-62CB-6944-B323-621C5C925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071688"/>
            <a:ext cx="7696200" cy="45529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The average alcohol consumption over the past week of boys aged 11-13 has shot up from 3.6 units in 1992 to 8.6 units in 2006.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Girls in the same age group now drink an average of 7.9 units in a week, up from 3.1 in 1992.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400">
              <a:latin typeface="Comic Sans MS" panose="030F0902030302020204" pitchFamily="66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For boys aged 15 that figure rises to 13.1 units a week, and 10.5 units a week for girls.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B739A1C-6516-8949-82A6-1751FE6A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127D3C-858F-BD4B-9B33-B95AF2AC4DE1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09A7E6A-4E43-5D48-A944-CE696DAE7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Why Worry?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CEBCC86-5E61-F845-A5FD-15ABF96BC08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3924300"/>
            <a:ext cx="8153400" cy="2290763"/>
          </a:xfrm>
        </p:spPr>
        <p:txBody>
          <a:bodyPr/>
          <a:lstStyle/>
          <a:p>
            <a:pPr algn="just" eaLnBrk="1" hangingPunct="1"/>
            <a:r>
              <a:rPr lang="en-GB" altLang="en-US" sz="2400">
                <a:latin typeface="Comic Sans MS" panose="030F0902030302020204" pitchFamily="66" charset="0"/>
              </a:rPr>
              <a:t>A survey of underage binge drinkers aged between 14-17 asked the teenagers what problems their binge drinking had led to. Answers included unsafe sex, injury, anti-social behaviour, criminal damage, drug taking, involvement in dangerous driving and problems with the police. 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7BA87F36-3A01-DD4D-8BF5-EC613FDF1A2A}"/>
              </a:ext>
            </a:extLst>
          </p:cNvPr>
          <p:cNvSpPr>
            <a:spLocks noGrp="1" noChangeAspect="1" noChangeArrowheads="1"/>
          </p:cNvSpPr>
          <p:nvPr isPhoto="1">
            <p:ph sz="quarter" idx="1"/>
          </p:nvPr>
        </p:nvSpPr>
        <p:spPr>
          <a:blipFill dpi="0" rotWithShape="1">
            <a:blip r:embed="rId3" cstate="print"/>
            <a:srcRect/>
            <a:stretch>
              <a:fillRect b="-37822"/>
            </a:stretch>
          </a:blip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486919B7-025C-EF42-BD9A-01B6878A51BF}"/>
              </a:ext>
            </a:extLst>
          </p:cNvPr>
          <p:cNvSpPr>
            <a:spLocks noGrp="1" noChangeAspect="1" noChangeArrowheads="1"/>
          </p:cNvSpPr>
          <p:nvPr isPhoto="1">
            <p:ph sz="quarter" idx="2"/>
          </p:nvPr>
        </p:nvSpPr>
        <p:spPr>
          <a:xfrm>
            <a:off x="4643438" y="1846263"/>
            <a:ext cx="4000500" cy="1943100"/>
          </a:xfrm>
          <a:blipFill dpi="0" rotWithShape="1">
            <a:blip r:embed="rId4" cstate="print"/>
            <a:srcRect/>
            <a:stretch>
              <a:fillRect b="-37822"/>
            </a:stretch>
          </a:blip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0490" name="Slide Number Placeholder 5">
            <a:extLst>
              <a:ext uri="{FF2B5EF4-FFF2-40B4-BE49-F238E27FC236}">
                <a16:creationId xmlns:a16="http://schemas.microsoft.com/office/drawing/2014/main" id="{DFFF6343-3D6A-BB47-B42A-DC984405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C2EF6A-58D8-404D-A9C2-B1A56CE7E160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BE8D684-E37E-E043-AC85-F716D791C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latin typeface="Arial Black" panose="020B0604020202020204" pitchFamily="34" charset="0"/>
              </a:rPr>
              <a:t>Fact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5D8251A-B964-FB47-9906-D4BAC74DB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2214563"/>
            <a:ext cx="8153400" cy="35004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400">
                <a:latin typeface="Comic Sans MS" panose="030F0902030302020204" pitchFamily="66" charset="0"/>
              </a:rPr>
              <a:t>The ages of children admitted to hospital for alcohol-related problems are getting higher. The number of eight-year-old-boys who drink has doubled from 5 per cent in 1995 to 10 per cent in 2005. The number of 11-year-old girls who drink has increased from 15 per cent in 1995 to 25 per cent in 2005. Many experts believe country is in the grip of a hidden epidemic - one that, like alcoholics themselves, the country is in denial about.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FBA4EB3-57FE-8047-8FB1-AC330C44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F3574C-0165-7843-AF24-95B4CEA7E8C7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CBEFC44F-783B-BE45-9B97-72639FFAE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8575"/>
            <a:ext cx="8351838" cy="1600200"/>
          </a:xfrm>
        </p:spPr>
        <p:txBody>
          <a:bodyPr/>
          <a:lstStyle/>
          <a:p>
            <a:pPr eaLnBrk="1" hangingPunct="1"/>
            <a:r>
              <a:rPr lang="en-GB" altLang="en-US" sz="3000">
                <a:solidFill>
                  <a:srgbClr val="FF0000"/>
                </a:solidFill>
                <a:latin typeface="Arial Black" panose="020B0604020202020204" pitchFamily="34" charset="0"/>
              </a:rPr>
              <a:t>Task  - How does binge drinking affect other people in the community?</a:t>
            </a:r>
            <a:r>
              <a:rPr lang="en-GB" altLang="en-US" sz="3600">
                <a:solidFill>
                  <a:srgbClr val="FF0000"/>
                </a:solidFill>
              </a:rPr>
              <a:t> 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2531" name="Rectangle 9">
            <a:extLst>
              <a:ext uri="{FF2B5EF4-FFF2-40B4-BE49-F238E27FC236}">
                <a16:creationId xmlns:a16="http://schemas.microsoft.com/office/drawing/2014/main" id="{F11BF436-29D7-E14C-91F9-9F9E785714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2117725"/>
            <a:ext cx="4278312" cy="3616325"/>
          </a:xfrm>
        </p:spPr>
        <p:txBody>
          <a:bodyPr/>
          <a:lstStyle/>
          <a:p>
            <a:pPr algn="just" eaLnBrk="1" hangingPunct="1"/>
            <a:r>
              <a:rPr lang="en-GB" altLang="en-US" sz="2000">
                <a:latin typeface="Comic Sans MS" panose="030F0902030302020204" pitchFamily="66" charset="0"/>
              </a:rPr>
              <a:t>We don’t always think about the consequences binge-drinking has on others in the wider community.  </a:t>
            </a:r>
          </a:p>
          <a:p>
            <a:pPr algn="just" eaLnBrk="1" hangingPunct="1">
              <a:buFont typeface="Wingdings" pitchFamily="2" charset="2"/>
              <a:buNone/>
            </a:pPr>
            <a:endParaRPr lang="en-GB" altLang="en-US" sz="2000">
              <a:latin typeface="Comic Sans MS" panose="030F0902030302020204" pitchFamily="66" charset="0"/>
            </a:endParaRPr>
          </a:p>
          <a:p>
            <a:pPr algn="just" eaLnBrk="1" hangingPunct="1"/>
            <a:r>
              <a:rPr lang="en-GB" altLang="en-US" sz="2000">
                <a:latin typeface="Comic Sans MS" panose="030F0902030302020204" pitchFamily="66" charset="0"/>
              </a:rPr>
              <a:t>Your task is to design a poster that reflects how young peoples’ behaviour under the influence of alcohol affects your local community.</a:t>
            </a:r>
          </a:p>
        </p:txBody>
      </p:sp>
      <p:pic>
        <p:nvPicPr>
          <p:cNvPr id="14340" name="Picture 7" descr="Flattering: One of the graphic posters raising awareness of council services - in this case cleaning the streets after binge-drinkers">
            <a:extLst>
              <a:ext uri="{FF2B5EF4-FFF2-40B4-BE49-F238E27FC236}">
                <a16:creationId xmlns:a16="http://schemas.microsoft.com/office/drawing/2014/main" id="{BDD1BC1C-32F0-5147-93DF-1AACCB5D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57625" cy="42481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ADDC4ACC-C34C-564F-9BA7-899D5E55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2FE9AA-C4F2-804C-84AE-3D238E0094C6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385</TotalTime>
  <Words>403</Words>
  <Application>Microsoft Macintosh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Wingdings</vt:lpstr>
      <vt:lpstr>Verdana</vt:lpstr>
      <vt:lpstr>Arial Black</vt:lpstr>
      <vt:lpstr>Comic Sans MS</vt:lpstr>
      <vt:lpstr>Refined</vt:lpstr>
      <vt:lpstr>PowerPoint Presentation</vt:lpstr>
      <vt:lpstr>Where do they get it?</vt:lpstr>
      <vt:lpstr>What do young people drink?</vt:lpstr>
      <vt:lpstr>Where do they do it?</vt:lpstr>
      <vt:lpstr>How much do they drink?</vt:lpstr>
      <vt:lpstr>Why Worry?</vt:lpstr>
      <vt:lpstr>Fact</vt:lpstr>
      <vt:lpstr>Task  - How does binge drinking affect other people in the community?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Martyn Crockett</dc:creator>
  <cp:lastModifiedBy>Andy Holland</cp:lastModifiedBy>
  <cp:revision>42</cp:revision>
  <dcterms:created xsi:type="dcterms:W3CDTF">2008-06-25T19:05:21Z</dcterms:created>
  <dcterms:modified xsi:type="dcterms:W3CDTF">2022-03-02T23:53:44Z</dcterms:modified>
</cp:coreProperties>
</file>