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73" r:id="rId9"/>
    <p:sldId id="274" r:id="rId10"/>
    <p:sldId id="264" r:id="rId11"/>
    <p:sldId id="263" r:id="rId12"/>
    <p:sldId id="266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5" autoAdjust="0"/>
    <p:restoredTop sz="86386" autoAdjust="0"/>
  </p:normalViewPr>
  <p:slideViewPr>
    <p:cSldViewPr snapToGrid="0" snapToObjects="1">
      <p:cViewPr varScale="1">
        <p:scale>
          <a:sx n="119" d="100"/>
          <a:sy n="119" d="100"/>
        </p:scale>
        <p:origin x="2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34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67" y="288154"/>
            <a:ext cx="7757848" cy="1143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71567" y="1521670"/>
            <a:ext cx="7757848" cy="472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8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" y="1899739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1" y="4178602"/>
            <a:ext cx="1535130" cy="186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15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fld id="{110AE7D1-6754-474F-8D4A-A133102F4C7D}" type="datetimeFigureOut">
              <a:rPr lang="en-GB" noProof="0" smtClean="0"/>
              <a:pPr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r>
              <a:rPr lang="en-GB" noProof="0" dirty="0"/>
              <a:t>Slide </a:t>
            </a:r>
            <a:fld id="{4BA0BEB8-FF74-1A46-B145-BC8D37F9923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Comic Sans MS"/>
              </a:rPr>
              <a:t>Hawlfraint Heddlu Gwent 2019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Comic Sans MS"/>
              </a:rPr>
              <a:t>© Gwent Police Copyright 2019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55" r:id="rId6"/>
    <p:sldLayoutId id="2147483650" r:id="rId7"/>
    <p:sldLayoutId id="2147483652" r:id="rId8"/>
    <p:sldLayoutId id="2147483663" r:id="rId9"/>
    <p:sldLayoutId id="2147483653" r:id="rId10"/>
    <p:sldLayoutId id="2147483656" r:id="rId11"/>
    <p:sldLayoutId id="2147483667" r:id="rId12"/>
    <p:sldLayoutId id="2147483668" r:id="rId13"/>
    <p:sldLayoutId id="2147483669" r:id="rId14"/>
    <p:sldLayoutId id="2147483665" r:id="rId15"/>
    <p:sldLayoutId id="2147483666" r:id="rId16"/>
    <p:sldLayoutId id="2147483654" r:id="rId17"/>
    <p:sldLayoutId id="214748367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CTN26umVA" TargetMode="External"/><Relationship Id="rId2" Type="http://schemas.openxmlformats.org/officeDocument/2006/relationships/hyperlink" Target="https://schoolbeat.org/cy/youtube/stori-to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0749" r="2519" b="14063"/>
          <a:stretch/>
        </p:blipFill>
        <p:spPr>
          <a:xfrm>
            <a:off x="1724424" y="2086328"/>
            <a:ext cx="5695152" cy="3607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9157" y="4477734"/>
            <a:ext cx="5695152" cy="121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r>
              <a:rPr lang="cy-GB" dirty="0">
                <a:solidFill>
                  <a:schemeClr val="bg1"/>
                </a:solidFill>
              </a:rPr>
              <a:t>Sut wyt ti’n gwybod?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8146" y="748722"/>
            <a:ext cx="54477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Pwy ydw i?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D09985F-B1D4-B742-A3E9-1F572EE985E7}"/>
              </a:ext>
            </a:extLst>
          </p:cNvPr>
          <p:cNvSpPr txBox="1">
            <a:spLocks/>
          </p:cNvSpPr>
          <p:nvPr/>
        </p:nvSpPr>
        <p:spPr>
          <a:xfrm>
            <a:off x="311760" y="97235"/>
            <a:ext cx="1884685" cy="335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pPr algn="l">
              <a:defRPr b="0" i="0"/>
            </a:pPr>
            <a:r>
              <a:rPr lang="cy-GB" sz="1400" dirty="0"/>
              <a:t>Adnodd 4a.</a:t>
            </a:r>
          </a:p>
        </p:txBody>
      </p:sp>
    </p:spTree>
    <p:extLst>
      <p:ext uri="{BB962C8B-B14F-4D97-AF65-F5344CB8AC3E}">
        <p14:creationId xmlns:p14="http://schemas.microsoft.com/office/powerpoint/2010/main" val="18793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524" y="501141"/>
            <a:ext cx="78085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x-none" sz="280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Gallai </a:t>
            </a:r>
            <a:r>
              <a:rPr lang="cy-GB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chwarae triwant wneud person ifanc yn </a:t>
            </a:r>
          </a:p>
          <a:p>
            <a:pPr algn="ctr">
              <a:defRPr b="0" i="0"/>
            </a:pPr>
            <a:r>
              <a:rPr lang="cy-GB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fwy agored i </a:t>
            </a:r>
            <a:r>
              <a:rPr lang="x-none" sz="280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niwed oherwydd</a:t>
            </a:r>
            <a:r>
              <a:rPr lang="cy-GB" sz="28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89" y="2801528"/>
            <a:ext cx="1654912" cy="177164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768615" y="1544718"/>
            <a:ext cx="2695428" cy="1809260"/>
          </a:xfrm>
          <a:prstGeom prst="cloudCallout">
            <a:avLst>
              <a:gd name="adj1" fmla="val -84102"/>
              <a:gd name="adj2" fmla="val 29055"/>
            </a:avLst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Nid yw'n hawdd gwybod pwy sy'n oedolyn diogel y tu allan i'r ysgol.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6518" y="1455248"/>
            <a:ext cx="3509420" cy="2622629"/>
          </a:xfrm>
          <a:prstGeom prst="cloudCallout">
            <a:avLst>
              <a:gd name="adj1" fmla="val 54955"/>
              <a:gd name="adj2" fmla="val 24045"/>
            </a:avLst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Efallai bydd rhywun yn rhoi pwysau arnat ti i wneud rhywbeth nad wyt ti eisiau ei wneud, fel ysmygu, yfed, torri'r gyfraith neu bethau rhywiol.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578116" y="3983608"/>
            <a:ext cx="3189366" cy="2037370"/>
          </a:xfrm>
          <a:prstGeom prst="cloudCallout">
            <a:avLst>
              <a:gd name="adj1" fmla="val -57179"/>
              <a:gd name="adj2" fmla="val -4082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160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Efallai y cei di dy hun mewn sefyllfa beryglus oherwydd dy fod yn </a:t>
            </a:r>
            <a:r>
              <a:rPr lang="cy-GB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treulio amser </a:t>
            </a:r>
            <a:r>
              <a:rPr lang="x-none" sz="160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â'r bobl anghywir.</a:t>
            </a:r>
            <a:endParaRPr lang="x-none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911093" y="4076704"/>
            <a:ext cx="2848270" cy="2133602"/>
          </a:xfrm>
          <a:prstGeom prst="cloudCallout">
            <a:avLst>
              <a:gd name="adj1" fmla="val 56272"/>
              <a:gd name="adj2" fmla="val -31056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Bydd oedolion sydd eisiau  cymeryd mantais o blant yn ei chael hi’n hawsach.</a:t>
            </a:r>
          </a:p>
        </p:txBody>
      </p:sp>
    </p:spTree>
    <p:extLst>
      <p:ext uri="{BB962C8B-B14F-4D97-AF65-F5344CB8AC3E}">
        <p14:creationId xmlns:p14="http://schemas.microsoft.com/office/powerpoint/2010/main" val="10112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63" y="506289"/>
            <a:ext cx="8046189" cy="780803"/>
          </a:xfrm>
        </p:spPr>
        <p:txBody>
          <a:bodyPr>
            <a:normAutofit/>
          </a:bodyPr>
          <a:lstStyle/>
          <a:p>
            <a:r>
              <a:rPr lang="cy-GB" sz="3200" dirty="0"/>
              <a:t>Gadewch i ni roi’r cyfan at ei gilydd</a:t>
            </a:r>
          </a:p>
        </p:txBody>
      </p:sp>
      <p:sp>
        <p:nvSpPr>
          <p:cNvPr id="10" name="Text Box 1"/>
          <p:cNvSpPr>
            <a:spLocks noChangeArrowheads="1"/>
          </p:cNvSpPr>
          <p:nvPr/>
        </p:nvSpPr>
        <p:spPr bwMode="auto">
          <a:xfrm>
            <a:off x="921466" y="1345609"/>
            <a:ext cx="2832287" cy="19328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07950">
            <a:solidFill>
              <a:srgbClr val="2E74B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cy-GB" altLang="en-US" sz="1400" dirty="0">
                <a:latin typeface="Comic Sans MS" panose="030F0702030302020204" pitchFamily="66" charset="0"/>
              </a:rPr>
              <a:t>Beth yw meithrin perthynas amhriodol ar-lein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?</a:t>
            </a:r>
            <a:endParaRPr kumimoji="0" lang="cy-GB" altLang="en-US" sz="1400" b="0" i="0" u="none" strike="noStrike" cap="none" normalizeH="0" baseline="0" dirty="0">
              <a:ln>
                <a:noFill/>
              </a:ln>
              <a:solidFill>
                <a:srgbClr val="BFBFBF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41736" y="1345609"/>
            <a:ext cx="2147254" cy="2253981"/>
          </a:xfrm>
          <a:prstGeom prst="rect">
            <a:avLst/>
          </a:prstGeom>
          <a:solidFill>
            <a:srgbClr val="FFFFFF"/>
          </a:solidFill>
          <a:ln w="762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cy-GB" altLang="en-US" sz="1400" dirty="0">
                <a:latin typeface="Comic Sans MS" panose="030F0702030302020204" pitchFamily="66" charset="0"/>
              </a:rPr>
              <a:t>Ble gall meithrin perthynas amhriodol ar-lein ddigwydd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?</a:t>
            </a:r>
            <a:r>
              <a:rPr kumimoji="0" lang="cy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6406641" y="1258491"/>
            <a:ext cx="1896704" cy="48647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cy-GB" altLang="en-US" sz="1400" dirty="0">
                <a:latin typeface="Comic Sans MS" panose="030F0702030302020204" pitchFamily="66" charset="0"/>
              </a:rPr>
              <a:t>Sut gallwch chi gadw'n ddiogel ar-lein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22" y="4004925"/>
            <a:ext cx="2655736" cy="15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5"/>
          <p:cNvSpPr>
            <a:spLocks/>
          </p:cNvSpPr>
          <p:nvPr/>
        </p:nvSpPr>
        <p:spPr bwMode="auto">
          <a:xfrm>
            <a:off x="546964" y="3429000"/>
            <a:ext cx="3206790" cy="2680144"/>
          </a:xfrm>
          <a:custGeom>
            <a:avLst/>
            <a:gdLst>
              <a:gd name="T0" fmla="*/ 542204 w 43200"/>
              <a:gd name="T1" fmla="*/ 2274036 h 43200"/>
              <a:gd name="T2" fmla="*/ 249555 w 43200"/>
              <a:gd name="T3" fmla="*/ 2204799 h 43200"/>
              <a:gd name="T4" fmla="*/ 800425 w 43200"/>
              <a:gd name="T5" fmla="*/ 3031729 h 43200"/>
              <a:gd name="T6" fmla="*/ 672412 w 43200"/>
              <a:gd name="T7" fmla="*/ 3064828 h 43200"/>
              <a:gd name="T8" fmla="*/ 1903781 w 43200"/>
              <a:gd name="T9" fmla="*/ 3395808 h 43200"/>
              <a:gd name="T10" fmla="*/ 1826604 w 43200"/>
              <a:gd name="T11" fmla="*/ 3244652 h 43200"/>
              <a:gd name="T12" fmla="*/ 3330519 w 43200"/>
              <a:gd name="T13" fmla="*/ 3018872 h 43200"/>
              <a:gd name="T14" fmla="*/ 3299672 w 43200"/>
              <a:gd name="T15" fmla="*/ 3184710 h 43200"/>
              <a:gd name="T16" fmla="*/ 3943085 w 43200"/>
              <a:gd name="T17" fmla="*/ 1994049 h 43200"/>
              <a:gd name="T18" fmla="*/ 4318688 w 43200"/>
              <a:gd name="T19" fmla="*/ 2613964 h 43200"/>
              <a:gd name="T20" fmla="*/ 4829120 w 43200"/>
              <a:gd name="T21" fmla="*/ 1333825 h 43200"/>
              <a:gd name="T22" fmla="*/ 4661826 w 43200"/>
              <a:gd name="T23" fmla="*/ 1566294 h 43200"/>
              <a:gd name="T24" fmla="*/ 4427753 w 43200"/>
              <a:gd name="T25" fmla="*/ 471365 h 43200"/>
              <a:gd name="T26" fmla="*/ 4436533 w 43200"/>
              <a:gd name="T27" fmla="*/ 581171 h 43200"/>
              <a:gd name="T28" fmla="*/ 3359519 w 43200"/>
              <a:gd name="T29" fmla="*/ 343316 h 43200"/>
              <a:gd name="T30" fmla="*/ 3445245 w 43200"/>
              <a:gd name="T31" fmla="*/ 203279 h 43200"/>
              <a:gd name="T32" fmla="*/ 2558054 w 43200"/>
              <a:gd name="T33" fmla="*/ 410034 h 43200"/>
              <a:gd name="T34" fmla="*/ 2599531 w 43200"/>
              <a:gd name="T35" fmla="*/ 289282 h 43200"/>
              <a:gd name="T36" fmla="*/ 1617486 w 43200"/>
              <a:gd name="T37" fmla="*/ 451037 h 43200"/>
              <a:gd name="T38" fmla="*/ 1767681 w 43200"/>
              <a:gd name="T39" fmla="*/ 568140 h 43200"/>
              <a:gd name="T40" fmla="*/ 476812 w 43200"/>
              <a:gd name="T41" fmla="*/ 1371615 h 43200"/>
              <a:gd name="T42" fmla="*/ 450585 w 43200"/>
              <a:gd name="T43" fmla="*/ 124834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FF"/>
          </a:solidFill>
          <a:ln w="98425" algn="ctr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53355" y="3875920"/>
            <a:ext cx="2905496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cy-GB" altLang="en-US" sz="1200" dirty="0">
                <a:latin typeface="Comic Sans MS" panose="030F0702030302020204" pitchFamily="66" charset="0"/>
              </a:rPr>
              <a:t>Beth ddylech chi ei wneud os ydych yn credu bod rhywun yn ceisio meithrin perthynas amhriodol gyda chi</a:t>
            </a:r>
            <a:r>
              <a:rPr kumimoji="0" lang="cy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4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Rhybudd!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12" t="16811" r="8837" b="8513"/>
          <a:stretch/>
        </p:blipFill>
        <p:spPr>
          <a:xfrm>
            <a:off x="1146895" y="1431155"/>
            <a:ext cx="6850210" cy="4747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6393" y="3692289"/>
            <a:ext cx="3011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cy-GB" sz="2800" dirty="0">
                <a:latin typeface="Comic Sans MS" panose="030F0702030302020204" pitchFamily="66" charset="0"/>
                <a:cs typeface="Arial" panose="020B0604020202020204" pitchFamily="34" charset="0"/>
              </a:rPr>
              <a:t>Ewch ati i greu rhybudd a fyddai'n helpu pobl ifanc i gadw'n ddiogel</a:t>
            </a:r>
          </a:p>
        </p:txBody>
      </p:sp>
    </p:spTree>
    <p:extLst>
      <p:ext uri="{BB962C8B-B14F-4D97-AF65-F5344CB8AC3E}">
        <p14:creationId xmlns:p14="http://schemas.microsoft.com/office/powerpoint/2010/main" val="191369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90513"/>
            <a:ext cx="5146675" cy="733425"/>
          </a:xfrm>
        </p:spPr>
        <p:txBody>
          <a:bodyPr>
            <a:normAutofit/>
          </a:bodyPr>
          <a:lstStyle/>
          <a:p>
            <a:r>
              <a:rPr lang="cy-GB" sz="3200"/>
              <a:t>Think U Know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978525" y="677863"/>
            <a:ext cx="3165475" cy="3460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gan NCA CEOP</a:t>
            </a:r>
          </a:p>
        </p:txBody>
      </p:sp>
      <p:pic>
        <p:nvPicPr>
          <p:cNvPr id="1027" name="Picture 3" descr="C:\Users\Andy\Downloads\Screenshot_2019-01-07 Thinkuknow - 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" y="1346201"/>
            <a:ext cx="7021854" cy="47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7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90513"/>
            <a:ext cx="5146675" cy="733425"/>
          </a:xfrm>
        </p:spPr>
        <p:txBody>
          <a:bodyPr>
            <a:normAutofit/>
          </a:bodyPr>
          <a:lstStyle/>
          <a:p>
            <a:r>
              <a:rPr lang="cy-GB" sz="3200"/>
              <a:t>Think U Know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978525" y="677863"/>
            <a:ext cx="3165475" cy="3460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gan NCA CEOP</a:t>
            </a:r>
          </a:p>
        </p:txBody>
      </p:sp>
      <p:pic>
        <p:nvPicPr>
          <p:cNvPr id="7" name="Picture 2" descr="C:\Users\Andy\Downloads\Screenshot_2019-01-07 https www ceop police 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" y="1210729"/>
            <a:ext cx="7021854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0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/>
              <a:t>Heddiw</a:t>
            </a:r>
            <a:r>
              <a:rPr lang="en-GB" sz="3200" dirty="0"/>
              <a:t>,</a:t>
            </a:r>
            <a:r>
              <a:rPr lang="x-none" sz="3200"/>
              <a:t> dysgais</a:t>
            </a:r>
            <a:r>
              <a:rPr lang="cy-GB" sz="3200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94" y="1866899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053ADB1-822B-7243-898E-6EE8E4AA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63" y="506289"/>
            <a:ext cx="8046189" cy="1890618"/>
          </a:xfrm>
        </p:spPr>
        <p:txBody>
          <a:bodyPr>
            <a:normAutofit fontScale="90000"/>
          </a:bodyPr>
          <a:lstStyle/>
          <a:p>
            <a:r>
              <a:rPr lang="cy-GB" b="0" dirty="0"/>
              <a:t>Cofiwch, mae ffrind ar-lein nad ydych yn ei adnabod yn y byd go-iawn yn…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4092B4-9EEC-674E-8556-DFFE073BBAD0}"/>
              </a:ext>
            </a:extLst>
          </p:cNvPr>
          <p:cNvSpPr/>
          <p:nvPr/>
        </p:nvSpPr>
        <p:spPr>
          <a:xfrm>
            <a:off x="1038059" y="2976355"/>
            <a:ext cx="2378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en-GB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x-none" sz="9600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84FDE0-E1A7-F74F-8BD1-12E6FE26E524}"/>
              </a:ext>
            </a:extLst>
          </p:cNvPr>
          <p:cNvSpPr/>
          <p:nvPr/>
        </p:nvSpPr>
        <p:spPr>
          <a:xfrm>
            <a:off x="3505857" y="2923164"/>
            <a:ext cx="463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en-GB" sz="9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x-none" sz="9600" b="1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FB1952-9432-B24F-836F-A0BBCAB597CE}"/>
              </a:ext>
            </a:extLst>
          </p:cNvPr>
          <p:cNvSpPr/>
          <p:nvPr/>
        </p:nvSpPr>
        <p:spPr>
          <a:xfrm>
            <a:off x="5588298" y="2931498"/>
            <a:ext cx="5950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en-GB" sz="9600" b="1" cap="none" spc="0" dirty="0">
                <a:ln w="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x-none" sz="9600" b="1" cap="none" spc="0">
              <a:ln w="0">
                <a:solidFill>
                  <a:schemeClr val="tx1"/>
                </a:solidFill>
              </a:ln>
              <a:solidFill>
                <a:srgbClr val="CC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0AA2C7-F7A3-6846-9AF5-92F10815E865}"/>
              </a:ext>
            </a:extLst>
          </p:cNvPr>
          <p:cNvSpPr/>
          <p:nvPr/>
        </p:nvSpPr>
        <p:spPr>
          <a:xfrm>
            <a:off x="5974581" y="2890630"/>
            <a:ext cx="463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en-GB" sz="9600" b="1" cap="none" spc="0" dirty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x-none" sz="9600" b="1" cap="none" spc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68CCC-A115-6847-B24D-ED58B46C854F}"/>
              </a:ext>
            </a:extLst>
          </p:cNvPr>
          <p:cNvSpPr/>
          <p:nvPr/>
        </p:nvSpPr>
        <p:spPr>
          <a:xfrm>
            <a:off x="6677678" y="2890630"/>
            <a:ext cx="463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en-GB" sz="9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x-none" sz="9600" b="1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97EEA8-E954-3B4B-BA9D-47C4ED9F0E3B}"/>
              </a:ext>
            </a:extLst>
          </p:cNvPr>
          <p:cNvSpPr/>
          <p:nvPr/>
        </p:nvSpPr>
        <p:spPr>
          <a:xfrm>
            <a:off x="546963" y="3096317"/>
            <a:ext cx="13695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y-GB" sz="8000" b="1" spc="-5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  <a:r>
              <a:rPr lang="cy-GB" sz="7200" b="1" spc="-5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  <a:endParaRPr lang="cy-GB" sz="7900" b="1" spc="-500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779526-41F9-B847-8CEA-E8FA2234B30A}"/>
              </a:ext>
            </a:extLst>
          </p:cNvPr>
          <p:cNvSpPr/>
          <p:nvPr/>
        </p:nvSpPr>
        <p:spPr>
          <a:xfrm>
            <a:off x="4445445" y="3429000"/>
            <a:ext cx="103528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13800" b="1" spc="-500" baseline="30000" noProof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cy-GB" sz="11500" b="1" spc="-500" baseline="30000" noProof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909EDE-82EB-6847-9502-E887451AC24F}"/>
              </a:ext>
            </a:extLst>
          </p:cNvPr>
          <p:cNvSpPr/>
          <p:nvPr/>
        </p:nvSpPr>
        <p:spPr>
          <a:xfrm>
            <a:off x="2677753" y="2905394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96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endParaRPr lang="cy-GB" sz="9600" b="1" noProof="1">
              <a:ln w="13462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6DDAB-B7DC-7B4E-A3D1-14379ADA2E67}"/>
              </a:ext>
            </a:extLst>
          </p:cNvPr>
          <p:cNvSpPr/>
          <p:nvPr/>
        </p:nvSpPr>
        <p:spPr>
          <a:xfrm>
            <a:off x="5511846" y="2990767"/>
            <a:ext cx="731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9600" cap="none" spc="0" noProof="1">
                <a:ln w="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A961FA-FE0F-DA41-85ED-FC376BC0DE48}"/>
              </a:ext>
            </a:extLst>
          </p:cNvPr>
          <p:cNvSpPr/>
          <p:nvPr/>
        </p:nvSpPr>
        <p:spPr>
          <a:xfrm>
            <a:off x="6483548" y="2890630"/>
            <a:ext cx="768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9600" b="1" cap="none" spc="0" noProof="1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E2491E-FB1A-944A-8F31-E986E455F6A3}"/>
              </a:ext>
            </a:extLst>
          </p:cNvPr>
          <p:cNvSpPr/>
          <p:nvPr/>
        </p:nvSpPr>
        <p:spPr>
          <a:xfrm>
            <a:off x="7416452" y="2900452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9600" b="1" noProof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2C905-1200-064A-B0E8-B44808504919}"/>
              </a:ext>
            </a:extLst>
          </p:cNvPr>
          <p:cNvSpPr/>
          <p:nvPr/>
        </p:nvSpPr>
        <p:spPr>
          <a:xfrm>
            <a:off x="699451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2EDCBE-96D5-0E4D-912F-6BB86284928D}"/>
              </a:ext>
            </a:extLst>
          </p:cNvPr>
          <p:cNvSpPr/>
          <p:nvPr/>
        </p:nvSpPr>
        <p:spPr>
          <a:xfrm>
            <a:off x="1658055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7D4290-3E4B-B546-BAA2-DA5858C65458}"/>
              </a:ext>
            </a:extLst>
          </p:cNvPr>
          <p:cNvSpPr/>
          <p:nvPr/>
        </p:nvSpPr>
        <p:spPr>
          <a:xfrm>
            <a:off x="2616659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33170-6C9A-724F-B2E5-F3D5041780B9}"/>
              </a:ext>
            </a:extLst>
          </p:cNvPr>
          <p:cNvSpPr/>
          <p:nvPr/>
        </p:nvSpPr>
        <p:spPr>
          <a:xfrm>
            <a:off x="3575263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64FDAD-2AA5-3149-B871-A893C5714915}"/>
              </a:ext>
            </a:extLst>
          </p:cNvPr>
          <p:cNvSpPr/>
          <p:nvPr/>
        </p:nvSpPr>
        <p:spPr>
          <a:xfrm>
            <a:off x="4533867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42FAC7-48A4-1B42-B2BF-A7E8149372EE}"/>
              </a:ext>
            </a:extLst>
          </p:cNvPr>
          <p:cNvSpPr/>
          <p:nvPr/>
        </p:nvSpPr>
        <p:spPr>
          <a:xfrm>
            <a:off x="5492471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CE1BBB-B7C2-FB44-A85E-3F913159C6BE}"/>
              </a:ext>
            </a:extLst>
          </p:cNvPr>
          <p:cNvSpPr/>
          <p:nvPr/>
        </p:nvSpPr>
        <p:spPr>
          <a:xfrm>
            <a:off x="6451075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3DF23B-2DD6-F948-89C1-8A2A0C0ED103}"/>
              </a:ext>
            </a:extLst>
          </p:cNvPr>
          <p:cNvSpPr/>
          <p:nvPr/>
        </p:nvSpPr>
        <p:spPr>
          <a:xfrm>
            <a:off x="7409681" y="4384388"/>
            <a:ext cx="903227" cy="90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8FE8AD-BAB4-004C-AE11-3533A6B401C3}"/>
              </a:ext>
            </a:extLst>
          </p:cNvPr>
          <p:cNvSpPr/>
          <p:nvPr/>
        </p:nvSpPr>
        <p:spPr>
          <a:xfrm>
            <a:off x="1916540" y="3151615"/>
            <a:ext cx="3593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8000" b="1" spc="-600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14B06E-F58A-744D-AA17-3090115BF22E}"/>
              </a:ext>
            </a:extLst>
          </p:cNvPr>
          <p:cNvSpPr/>
          <p:nvPr/>
        </p:nvSpPr>
        <p:spPr>
          <a:xfrm>
            <a:off x="3825332" y="3151615"/>
            <a:ext cx="436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8000" b="1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33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A222-1FEB-8C40-9DB7-DBB60A75A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y-GB" dirty="0">
                <a:solidFill>
                  <a:schemeClr val="tx1"/>
                </a:solidFill>
              </a:rPr>
              <a:t>Stori Tom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1503E1-0AF2-5747-93D4-0F6CEFFD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noProof="1">
                <a:hlinkClick r:id="rId2"/>
              </a:rPr>
              <a:t>schoolbeat.org/cy/youtube/stori-tom</a:t>
            </a:r>
            <a:endParaRPr lang="en-US" sz="2800" noProof="1">
              <a:hlinkClick r:id="rId3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18" y="1711325"/>
            <a:ext cx="5325190" cy="3149600"/>
          </a:xfrm>
        </p:spPr>
      </p:pic>
    </p:spTree>
    <p:extLst>
      <p:ext uri="{BB962C8B-B14F-4D97-AF65-F5344CB8AC3E}">
        <p14:creationId xmlns:p14="http://schemas.microsoft.com/office/powerpoint/2010/main" val="367373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F7E-AFD6-2B48-85D3-4A5C7828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Arhosa a Meddylia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 b="0" i="0"/>
            </a:pPr>
            <a:r>
              <a:rPr lang="x-none" sz="3200"/>
              <a:t>Beth wnaeth Tom i roi ei hun mewn perygl?</a:t>
            </a:r>
          </a:p>
          <a:p>
            <a:pPr>
              <a:defRPr b="0" i="0"/>
            </a:pPr>
            <a:r>
              <a:rPr lang="x-none" sz="3200"/>
              <a:t>Pam </a:t>
            </a:r>
            <a:r>
              <a:rPr lang="en-GB" sz="3200" dirty="0"/>
              <a:t>r</a:t>
            </a:r>
            <a:r>
              <a:rPr lang="x-none" sz="3200"/>
              <a:t>oedd </a:t>
            </a:r>
            <a:r>
              <a:rPr lang="en-GB" sz="3200" dirty="0"/>
              <a:t>y</a:t>
            </a:r>
            <a:r>
              <a:rPr lang="x-none" sz="3200"/>
              <a:t>n teimlo na allai ddweud wrth neb?</a:t>
            </a:r>
          </a:p>
          <a:p>
            <a:pPr>
              <a:defRPr b="0" i="0"/>
            </a:pPr>
            <a:r>
              <a:rPr lang="x-none" sz="3200"/>
              <a:t>Beth allai fod wedi ei wneud yn wahanol?</a:t>
            </a:r>
          </a:p>
          <a:p>
            <a:pPr>
              <a:defRPr b="0" i="0"/>
            </a:pPr>
            <a:r>
              <a:rPr lang="x-none" sz="3200"/>
              <a:t>Sut </a:t>
            </a:r>
            <a:r>
              <a:rPr lang="en-GB" sz="3200" dirty="0"/>
              <a:t>g</a:t>
            </a:r>
            <a:r>
              <a:rPr lang="x-none" sz="3200"/>
              <a:t>all Tom leihau perygl iddo'i hun ar-lein ac yn y byd go iawn yn y dyfodol?</a:t>
            </a:r>
          </a:p>
        </p:txBody>
      </p:sp>
    </p:spTree>
    <p:extLst>
      <p:ext uri="{BB962C8B-B14F-4D97-AF65-F5344CB8AC3E}">
        <p14:creationId xmlns:p14="http://schemas.microsoft.com/office/powerpoint/2010/main" val="195875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/>
              <a:t>Mae beth ddigwyddodd i Tom </a:t>
            </a:r>
            <a:br>
              <a:rPr lang="cy-GB" sz="3200" dirty="0"/>
            </a:br>
            <a:r>
              <a:rPr lang="x-none" sz="3200"/>
              <a:t>yn cael ei alw'n…</a:t>
            </a:r>
            <a:endParaRPr lang="cy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44" y="1637762"/>
            <a:ext cx="2952556" cy="358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61">
            <a:off x="5617274" y="1955899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9906">
            <a:off x="3828348" y="3401316"/>
            <a:ext cx="2380297" cy="178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51832" y="5009908"/>
            <a:ext cx="2605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y-GB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…</a:t>
            </a:r>
            <a:r>
              <a:rPr lang="cy-GB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meithrin</a:t>
            </a:r>
            <a:endParaRPr lang="cy-GB" sz="44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B3F6E-0ACC-B547-A3FE-D22C2EA06D31}"/>
              </a:ext>
            </a:extLst>
          </p:cNvPr>
          <p:cNvSpPr/>
          <p:nvPr/>
        </p:nvSpPr>
        <p:spPr>
          <a:xfrm>
            <a:off x="3303010" y="5117578"/>
            <a:ext cx="2534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perthynas</a:t>
            </a:r>
            <a:endParaRPr lang="cy-GB" sz="44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1A545-FFC2-0745-BF48-A0C2BBFDCD81}"/>
              </a:ext>
            </a:extLst>
          </p:cNvPr>
          <p:cNvSpPr/>
          <p:nvPr/>
        </p:nvSpPr>
        <p:spPr>
          <a:xfrm>
            <a:off x="5778272" y="5225248"/>
            <a:ext cx="2610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amhriodol</a:t>
            </a:r>
            <a:endParaRPr lang="cy-GB" sz="44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Diffiniad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/>
              <a:t>Mae meithrin perthynas amhriodol (‘grooming’ yn Saesneg) yn digwydd pan mae oedolyn yn dod yn ffrindiau â phlentyn yn bwrpasol ac yn cael y plentyn i ymddiried ynddo er mwyn gallu achosi niwed rhywiol iddo.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dirty="0"/>
              <a:t>Mae pobl sy'n meithrin perthynas amhriodol yn gallu bod yn ifanc neu'n hen ac o unrhyw ryw.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20" y="478945"/>
            <a:ext cx="2389331" cy="125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7" y="478945"/>
            <a:ext cx="2208697" cy="124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34" y="4983521"/>
            <a:ext cx="2787925" cy="111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85" y="4802628"/>
            <a:ext cx="972047" cy="129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57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>
                <a:latin typeface="Comic Sans MS" panose="030F0702030302020204" pitchFamily="66" charset="0"/>
                <a:cs typeface="Arial" panose="020B0604020202020204" pitchFamily="34" charset="0"/>
              </a:rPr>
              <a:t>Beth yw niwed rhywiol</a:t>
            </a:r>
            <a:r>
              <a:rPr lang="cy-GB" sz="3200" dirty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cy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defRPr b="0" i="0"/>
            </a:pPr>
            <a:r>
              <a:rPr lang="cy-GB" sz="3200" dirty="0"/>
              <a:t>Dechrau sgyrsiau rhywiol</a:t>
            </a:r>
          </a:p>
          <a:p>
            <a:pPr>
              <a:defRPr b="0" i="0"/>
            </a:pPr>
            <a:r>
              <a:rPr lang="cy-GB" sz="3200" dirty="0"/>
              <a:t>Gofyn am luniau neu fideos noeth</a:t>
            </a:r>
          </a:p>
          <a:p>
            <a:pPr>
              <a:defRPr b="0" i="0"/>
            </a:pPr>
            <a:r>
              <a:rPr lang="cy-GB" sz="3200" dirty="0"/>
              <a:t>Gofyn i ti wneud rhywbeth rhywiol ar we-gamera</a:t>
            </a:r>
          </a:p>
          <a:p>
            <a:pPr>
              <a:defRPr b="0" i="0"/>
            </a:pPr>
            <a:r>
              <a:rPr lang="cy-GB" sz="3200" dirty="0"/>
              <a:t>Anfon lluniau neu fideos noeth atat ti</a:t>
            </a:r>
          </a:p>
          <a:p>
            <a:pPr>
              <a:defRPr b="0" i="0"/>
            </a:pPr>
            <a:r>
              <a:rPr lang="cy-GB" sz="3200" dirty="0"/>
              <a:t>Gofyn i gwrdd â thi</a:t>
            </a:r>
          </a:p>
          <a:p>
            <a:pPr marL="0" indent="0">
              <a:buNone/>
              <a:defRPr b="0" i="0"/>
            </a:pPr>
            <a:r>
              <a:rPr lang="cy-GB" sz="3200" dirty="0"/>
              <a:t>(O dan 18)</a:t>
            </a:r>
          </a:p>
        </p:txBody>
      </p:sp>
    </p:spTree>
    <p:extLst>
      <p:ext uri="{BB962C8B-B14F-4D97-AF65-F5344CB8AC3E}">
        <p14:creationId xmlns:p14="http://schemas.microsoft.com/office/powerpoint/2010/main" val="4856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3"/>
          <p:cNvSpPr>
            <a:spLocks noChangeArrowheads="1"/>
          </p:cNvSpPr>
          <p:nvPr/>
        </p:nvSpPr>
        <p:spPr>
          <a:xfrm>
            <a:off x="2720473" y="5869380"/>
            <a:ext cx="641350" cy="3889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8" name="Trapezoid 13"/>
          <p:cNvSpPr/>
          <p:nvPr/>
        </p:nvSpPr>
        <p:spPr>
          <a:xfrm>
            <a:off x="3219276" y="2180288"/>
            <a:ext cx="2501900" cy="725488"/>
          </a:xfrm>
          <a:custGeom>
            <a:avLst/>
            <a:gdLst>
              <a:gd name="T0" fmla="*/ 0 w 2501134"/>
              <a:gd name="T1" fmla="*/ 725170 h 725170"/>
              <a:gd name="T2" fmla="*/ 370482 w 2501134"/>
              <a:gd name="T3" fmla="*/ 0 h 725170"/>
              <a:gd name="T4" fmla="*/ 2130652 w 2501134"/>
              <a:gd name="T5" fmla="*/ 0 h 725170"/>
              <a:gd name="T6" fmla="*/ 2501134 w 2501134"/>
              <a:gd name="T7" fmla="*/ 725170 h 725170"/>
              <a:gd name="T8" fmla="*/ 0 w 2501134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01134" h="725170">
                <a:moveTo>
                  <a:pt x="0" y="725170"/>
                </a:moveTo>
                <a:lnTo>
                  <a:pt x="370482" y="0"/>
                </a:lnTo>
                <a:lnTo>
                  <a:pt x="2130652" y="0"/>
                </a:lnTo>
                <a:lnTo>
                  <a:pt x="2501134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535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1" name="Trapezoid 14"/>
          <p:cNvSpPr/>
          <p:nvPr/>
        </p:nvSpPr>
        <p:spPr>
          <a:xfrm>
            <a:off x="3606626" y="1431002"/>
            <a:ext cx="1714500" cy="725487"/>
          </a:xfrm>
          <a:custGeom>
            <a:avLst/>
            <a:gdLst>
              <a:gd name="T0" fmla="*/ 0 w 1755228"/>
              <a:gd name="T1" fmla="*/ 725170 h 725170"/>
              <a:gd name="T2" fmla="*/ 370482 w 1755228"/>
              <a:gd name="T3" fmla="*/ 0 h 725170"/>
              <a:gd name="T4" fmla="*/ 1384746 w 1755228"/>
              <a:gd name="T5" fmla="*/ 0 h 725170"/>
              <a:gd name="T6" fmla="*/ 1755228 w 1755228"/>
              <a:gd name="T7" fmla="*/ 725170 h 725170"/>
              <a:gd name="T8" fmla="*/ 0 w 1755228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5228" h="725170">
                <a:moveTo>
                  <a:pt x="0" y="725170"/>
                </a:moveTo>
                <a:lnTo>
                  <a:pt x="370482" y="0"/>
                </a:lnTo>
                <a:lnTo>
                  <a:pt x="1384746" y="0"/>
                </a:lnTo>
                <a:lnTo>
                  <a:pt x="1755228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2" name="Isosceles Triangle 15"/>
          <p:cNvSpPr>
            <a:spLocks noChangeArrowheads="1"/>
          </p:cNvSpPr>
          <p:nvPr/>
        </p:nvSpPr>
        <p:spPr>
          <a:xfrm>
            <a:off x="3947939" y="388014"/>
            <a:ext cx="1038225" cy="1092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2852564" y="2920050"/>
            <a:ext cx="3236912" cy="725487"/>
          </a:xfrm>
          <a:custGeom>
            <a:avLst/>
            <a:gdLst>
              <a:gd name="T0" fmla="*/ 0 w 3236573"/>
              <a:gd name="T1" fmla="*/ 725170 h 725170"/>
              <a:gd name="T2" fmla="*/ 370482 w 3236573"/>
              <a:gd name="T3" fmla="*/ 0 h 725170"/>
              <a:gd name="T4" fmla="*/ 2866091 w 3236573"/>
              <a:gd name="T5" fmla="*/ 0 h 725170"/>
              <a:gd name="T6" fmla="*/ 3236573 w 3236573"/>
              <a:gd name="T7" fmla="*/ 725170 h 725170"/>
              <a:gd name="T8" fmla="*/ 0 w 3236573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6573" h="725170">
                <a:moveTo>
                  <a:pt x="0" y="725170"/>
                </a:moveTo>
                <a:lnTo>
                  <a:pt x="370482" y="0"/>
                </a:lnTo>
                <a:lnTo>
                  <a:pt x="2866091" y="0"/>
                </a:lnTo>
                <a:lnTo>
                  <a:pt x="3236573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79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5" name="Trapezoid 11"/>
          <p:cNvSpPr/>
          <p:nvPr/>
        </p:nvSpPr>
        <p:spPr>
          <a:xfrm>
            <a:off x="2527126" y="3669362"/>
            <a:ext cx="3910013" cy="725488"/>
          </a:xfrm>
          <a:custGeom>
            <a:avLst/>
            <a:gdLst>
              <a:gd name="T0" fmla="*/ 0 w 3962093"/>
              <a:gd name="T1" fmla="*/ 725170 h 725170"/>
              <a:gd name="T2" fmla="*/ 370482 w 3962093"/>
              <a:gd name="T3" fmla="*/ 0 h 725170"/>
              <a:gd name="T4" fmla="*/ 3591611 w 3962093"/>
              <a:gd name="T5" fmla="*/ 0 h 725170"/>
              <a:gd name="T6" fmla="*/ 3962093 w 3962093"/>
              <a:gd name="T7" fmla="*/ 725170 h 725170"/>
              <a:gd name="T8" fmla="*/ 0 w 3962093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62093" h="725170">
                <a:moveTo>
                  <a:pt x="0" y="725170"/>
                </a:moveTo>
                <a:lnTo>
                  <a:pt x="370482" y="0"/>
                </a:lnTo>
                <a:lnTo>
                  <a:pt x="3591611" y="0"/>
                </a:lnTo>
                <a:lnTo>
                  <a:pt x="3962093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93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6" name="Trapezoid 9"/>
          <p:cNvSpPr/>
          <p:nvPr/>
        </p:nvSpPr>
        <p:spPr>
          <a:xfrm>
            <a:off x="1777826" y="5161612"/>
            <a:ext cx="5413375" cy="565963"/>
          </a:xfrm>
          <a:custGeom>
            <a:avLst/>
            <a:gdLst>
              <a:gd name="T0" fmla="*/ 0 w 5412828"/>
              <a:gd name="T1" fmla="*/ 725170 h 725170"/>
              <a:gd name="T2" fmla="*/ 370482 w 5412828"/>
              <a:gd name="T3" fmla="*/ 0 h 725170"/>
              <a:gd name="T4" fmla="*/ 5042346 w 5412828"/>
              <a:gd name="T5" fmla="*/ 0 h 725170"/>
              <a:gd name="T6" fmla="*/ 5412828 w 5412828"/>
              <a:gd name="T7" fmla="*/ 725170 h 725170"/>
              <a:gd name="T8" fmla="*/ 0 w 5412828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2828" h="725170">
                <a:moveTo>
                  <a:pt x="0" y="725170"/>
                </a:moveTo>
                <a:lnTo>
                  <a:pt x="370482" y="0"/>
                </a:lnTo>
                <a:lnTo>
                  <a:pt x="5042346" y="0"/>
                </a:lnTo>
                <a:lnTo>
                  <a:pt x="5412828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E1E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7" name="Trapezoid 10"/>
          <p:cNvSpPr/>
          <p:nvPr/>
        </p:nvSpPr>
        <p:spPr>
          <a:xfrm>
            <a:off x="2147714" y="4415487"/>
            <a:ext cx="4665662" cy="725488"/>
          </a:xfrm>
          <a:custGeom>
            <a:avLst/>
            <a:gdLst>
              <a:gd name="T0" fmla="*/ 0 w 4666593"/>
              <a:gd name="T1" fmla="*/ 725170 h 725170"/>
              <a:gd name="T2" fmla="*/ 370482 w 4666593"/>
              <a:gd name="T3" fmla="*/ 0 h 725170"/>
              <a:gd name="T4" fmla="*/ 4296111 w 4666593"/>
              <a:gd name="T5" fmla="*/ 0 h 725170"/>
              <a:gd name="T6" fmla="*/ 4666593 w 4666593"/>
              <a:gd name="T7" fmla="*/ 725170 h 725170"/>
              <a:gd name="T8" fmla="*/ 0 w 4666593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66593" h="725170">
                <a:moveTo>
                  <a:pt x="0" y="725170"/>
                </a:moveTo>
                <a:lnTo>
                  <a:pt x="370482" y="0"/>
                </a:lnTo>
                <a:lnTo>
                  <a:pt x="4296111" y="0"/>
                </a:lnTo>
                <a:lnTo>
                  <a:pt x="4666593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B9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>
          <a:xfrm>
            <a:off x="5495423" y="5867276"/>
            <a:ext cx="641350" cy="3889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cxnSp>
        <p:nvCxnSpPr>
          <p:cNvPr id="19" name="Straight Connector 18"/>
          <p:cNvCxnSpPr>
            <a:stCxn id="8" idx="2"/>
          </p:cNvCxnSpPr>
          <p:nvPr/>
        </p:nvCxnSpPr>
        <p:spPr>
          <a:xfrm>
            <a:off x="5350581" y="2180288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93806" y="2913135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89476" y="3640542"/>
            <a:ext cx="801689" cy="4995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 flipH="1">
            <a:off x="9012394" y="6263611"/>
            <a:ext cx="606811" cy="312170"/>
          </a:xfrm>
        </p:spPr>
        <p:txBody>
          <a:bodyPr/>
          <a:lstStyle/>
          <a:p>
            <a:pPr>
              <a:defRPr b="0" i="0"/>
            </a:pPr>
            <a:fld id="{B6A062C2-9E42-4104-91B4-6FBD92EF0DBF}" type="slidenum">
              <a:rPr lang="en-US" smtClean="0"/>
              <a:t>8</a:t>
            </a:fld>
            <a:endParaRPr lang="en-US"/>
          </a:p>
        </p:txBody>
      </p:sp>
      <p:sp>
        <p:nvSpPr>
          <p:cNvPr id="18" name="Content Placeholder 17"/>
          <p:cNvSpPr txBox="1">
            <a:spLocks noGrp="1"/>
          </p:cNvSpPr>
          <p:nvPr>
            <p:ph idx="4294967295"/>
          </p:nvPr>
        </p:nvSpPr>
        <p:spPr>
          <a:xfrm>
            <a:off x="6846713" y="3128603"/>
            <a:ext cx="1928319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  <a:defRPr b="0" i="0"/>
            </a:pPr>
            <a:r>
              <a:rPr lang="cy-GB" sz="1200" dirty="0"/>
              <a:t>Mae'r triongl rhybuddio hwn yn dangos camau meithrin perthynas amhriodol. Ydych chi'n gallu adnabod sut y digwyddodd y pethau hyn i Tom yn y ffilm? Ysgrifennwch eich syniadau yn y llefydd gwag ar yr ochr chwith.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434603" y="4391182"/>
            <a:ext cx="456562" cy="3668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13376" y="5129355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73493" y="5855656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84548" y="2144869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97198" y="2905776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30486" y="3645537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05048" y="4379562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5636" y="5140975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9126" y="5855656"/>
            <a:ext cx="888700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22"/>
          <p:cNvSpPr txBox="1">
            <a:spLocks noChangeArrowheads="1"/>
          </p:cNvSpPr>
          <p:nvPr/>
        </p:nvSpPr>
        <p:spPr>
          <a:xfrm>
            <a:off x="3752526" y="1750036"/>
            <a:ext cx="136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Cadw</a:t>
            </a:r>
            <a:r>
              <a:rPr kumimoji="0" lang="x-non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rheolaeth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>
          <a:xfrm>
            <a:off x="2398538" y="2459096"/>
            <a:ext cx="41306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Rhywioli'r berthynas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>
          <a:xfrm>
            <a:off x="3251820" y="3152513"/>
            <a:ext cx="22701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Ynysu'r person ifanc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>
          <a:xfrm>
            <a:off x="2936700" y="3855737"/>
            <a:ext cx="2900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Datblygu cyfeillgarwch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>
          <a:xfrm>
            <a:off x="2816050" y="4604264"/>
            <a:ext cx="314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cy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Cael y person ifanc i</a:t>
            </a:r>
            <a:r>
              <a:rPr kumimoji="0" lang="cy-GB" alt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ymddiried ynddo</a:t>
            </a:r>
            <a:endParaRPr kumimoji="0" lang="cy-GB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>
          <a:xfrm>
            <a:off x="2527126" y="5355523"/>
            <a:ext cx="3971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Dod yn ffrind i'r person ifanc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4537" y="477043"/>
            <a:ext cx="1943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46" descr="Image result for park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99051" y="473488"/>
            <a:ext cx="204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8"/>
          <p:cNvSpPr txBox="1">
            <a:spLocks noChangeArrowheads="1"/>
          </p:cNvSpPr>
          <p:nvPr/>
        </p:nvSpPr>
        <p:spPr>
          <a:xfrm>
            <a:off x="6929283" y="766687"/>
            <a:ext cx="10715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Y byd go iawn</a:t>
            </a:r>
          </a:p>
        </p:txBody>
      </p:sp>
      <p:sp>
        <p:nvSpPr>
          <p:cNvPr id="45" name="Left Arrow 44"/>
          <p:cNvSpPr/>
          <p:nvPr/>
        </p:nvSpPr>
        <p:spPr>
          <a:xfrm>
            <a:off x="1937049" y="4837192"/>
            <a:ext cx="4947362" cy="286465"/>
          </a:xfrm>
          <a:prstGeom prst="leftArrow">
            <a:avLst/>
          </a:prstGeom>
          <a:solidFill>
            <a:srgbClr val="7030A0"/>
          </a:solidFill>
          <a:ln w="9525" cap="flat" algn="ctr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>
          <a:xfrm>
            <a:off x="2435052" y="5686692"/>
            <a:ext cx="4002087" cy="5307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cy-GB" altLang="en-US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/>
                <a:cs typeface="Abadi MT Condensed Light"/>
              </a:rPr>
              <a:t>Camau meithrin perthynas amhriodol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cy-GB" altLang="en-US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/>
                <a:cs typeface="Abadi MT Condensed Light"/>
              </a:rPr>
              <a:t>Chamfanteisio'n Rhywiol ar Blant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9099" y="786483"/>
            <a:ext cx="8994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1400">
                <a:latin typeface="Comic Sans MS" panose="030F0702030302020204" pitchFamily="66" charset="0"/>
              </a:rPr>
              <a:t>Y byd ar-lein</a:t>
            </a:r>
          </a:p>
        </p:txBody>
      </p:sp>
    </p:spTree>
    <p:extLst>
      <p:ext uri="{BB962C8B-B14F-4D97-AF65-F5344CB8AC3E}">
        <p14:creationId xmlns:p14="http://schemas.microsoft.com/office/powerpoint/2010/main" val="24488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3"/>
          <p:cNvSpPr>
            <a:spLocks noChangeArrowheads="1"/>
          </p:cNvSpPr>
          <p:nvPr/>
        </p:nvSpPr>
        <p:spPr>
          <a:xfrm>
            <a:off x="2720473" y="5869380"/>
            <a:ext cx="641350" cy="3889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8" name="Trapezoid 13"/>
          <p:cNvSpPr/>
          <p:nvPr/>
        </p:nvSpPr>
        <p:spPr>
          <a:xfrm>
            <a:off x="3219276" y="2180288"/>
            <a:ext cx="2501900" cy="725488"/>
          </a:xfrm>
          <a:custGeom>
            <a:avLst/>
            <a:gdLst>
              <a:gd name="T0" fmla="*/ 0 w 2501134"/>
              <a:gd name="T1" fmla="*/ 725170 h 725170"/>
              <a:gd name="T2" fmla="*/ 370482 w 2501134"/>
              <a:gd name="T3" fmla="*/ 0 h 725170"/>
              <a:gd name="T4" fmla="*/ 2130652 w 2501134"/>
              <a:gd name="T5" fmla="*/ 0 h 725170"/>
              <a:gd name="T6" fmla="*/ 2501134 w 2501134"/>
              <a:gd name="T7" fmla="*/ 725170 h 725170"/>
              <a:gd name="T8" fmla="*/ 0 w 2501134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01134" h="725170">
                <a:moveTo>
                  <a:pt x="0" y="725170"/>
                </a:moveTo>
                <a:lnTo>
                  <a:pt x="370482" y="0"/>
                </a:lnTo>
                <a:lnTo>
                  <a:pt x="2130652" y="0"/>
                </a:lnTo>
                <a:lnTo>
                  <a:pt x="2501134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535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1" name="Trapezoid 14"/>
          <p:cNvSpPr/>
          <p:nvPr/>
        </p:nvSpPr>
        <p:spPr>
          <a:xfrm>
            <a:off x="3606626" y="1431002"/>
            <a:ext cx="1714500" cy="725487"/>
          </a:xfrm>
          <a:custGeom>
            <a:avLst/>
            <a:gdLst>
              <a:gd name="T0" fmla="*/ 0 w 1755228"/>
              <a:gd name="T1" fmla="*/ 725170 h 725170"/>
              <a:gd name="T2" fmla="*/ 370482 w 1755228"/>
              <a:gd name="T3" fmla="*/ 0 h 725170"/>
              <a:gd name="T4" fmla="*/ 1384746 w 1755228"/>
              <a:gd name="T5" fmla="*/ 0 h 725170"/>
              <a:gd name="T6" fmla="*/ 1755228 w 1755228"/>
              <a:gd name="T7" fmla="*/ 725170 h 725170"/>
              <a:gd name="T8" fmla="*/ 0 w 1755228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5228" h="725170">
                <a:moveTo>
                  <a:pt x="0" y="725170"/>
                </a:moveTo>
                <a:lnTo>
                  <a:pt x="370482" y="0"/>
                </a:lnTo>
                <a:lnTo>
                  <a:pt x="1384746" y="0"/>
                </a:lnTo>
                <a:lnTo>
                  <a:pt x="1755228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2" name="Isosceles Triangle 15"/>
          <p:cNvSpPr>
            <a:spLocks noChangeArrowheads="1"/>
          </p:cNvSpPr>
          <p:nvPr/>
        </p:nvSpPr>
        <p:spPr>
          <a:xfrm>
            <a:off x="3947939" y="388014"/>
            <a:ext cx="1038225" cy="1092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2852564" y="2920050"/>
            <a:ext cx="3236912" cy="725487"/>
          </a:xfrm>
          <a:custGeom>
            <a:avLst/>
            <a:gdLst>
              <a:gd name="T0" fmla="*/ 0 w 3236573"/>
              <a:gd name="T1" fmla="*/ 725170 h 725170"/>
              <a:gd name="T2" fmla="*/ 370482 w 3236573"/>
              <a:gd name="T3" fmla="*/ 0 h 725170"/>
              <a:gd name="T4" fmla="*/ 2866091 w 3236573"/>
              <a:gd name="T5" fmla="*/ 0 h 725170"/>
              <a:gd name="T6" fmla="*/ 3236573 w 3236573"/>
              <a:gd name="T7" fmla="*/ 725170 h 725170"/>
              <a:gd name="T8" fmla="*/ 0 w 3236573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6573" h="725170">
                <a:moveTo>
                  <a:pt x="0" y="725170"/>
                </a:moveTo>
                <a:lnTo>
                  <a:pt x="370482" y="0"/>
                </a:lnTo>
                <a:lnTo>
                  <a:pt x="2866091" y="0"/>
                </a:lnTo>
                <a:lnTo>
                  <a:pt x="3236573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79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5" name="Trapezoid 11"/>
          <p:cNvSpPr/>
          <p:nvPr/>
        </p:nvSpPr>
        <p:spPr>
          <a:xfrm>
            <a:off x="2527126" y="3669362"/>
            <a:ext cx="3910013" cy="725488"/>
          </a:xfrm>
          <a:custGeom>
            <a:avLst/>
            <a:gdLst>
              <a:gd name="T0" fmla="*/ 0 w 3962093"/>
              <a:gd name="T1" fmla="*/ 725170 h 725170"/>
              <a:gd name="T2" fmla="*/ 370482 w 3962093"/>
              <a:gd name="T3" fmla="*/ 0 h 725170"/>
              <a:gd name="T4" fmla="*/ 3591611 w 3962093"/>
              <a:gd name="T5" fmla="*/ 0 h 725170"/>
              <a:gd name="T6" fmla="*/ 3962093 w 3962093"/>
              <a:gd name="T7" fmla="*/ 725170 h 725170"/>
              <a:gd name="T8" fmla="*/ 0 w 3962093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62093" h="725170">
                <a:moveTo>
                  <a:pt x="0" y="725170"/>
                </a:moveTo>
                <a:lnTo>
                  <a:pt x="370482" y="0"/>
                </a:lnTo>
                <a:lnTo>
                  <a:pt x="3591611" y="0"/>
                </a:lnTo>
                <a:lnTo>
                  <a:pt x="3962093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93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6" name="Trapezoid 9"/>
          <p:cNvSpPr/>
          <p:nvPr/>
        </p:nvSpPr>
        <p:spPr>
          <a:xfrm>
            <a:off x="1777826" y="5161612"/>
            <a:ext cx="5413375" cy="565963"/>
          </a:xfrm>
          <a:custGeom>
            <a:avLst/>
            <a:gdLst>
              <a:gd name="T0" fmla="*/ 0 w 5412828"/>
              <a:gd name="T1" fmla="*/ 725170 h 725170"/>
              <a:gd name="T2" fmla="*/ 370482 w 5412828"/>
              <a:gd name="T3" fmla="*/ 0 h 725170"/>
              <a:gd name="T4" fmla="*/ 5042346 w 5412828"/>
              <a:gd name="T5" fmla="*/ 0 h 725170"/>
              <a:gd name="T6" fmla="*/ 5412828 w 5412828"/>
              <a:gd name="T7" fmla="*/ 725170 h 725170"/>
              <a:gd name="T8" fmla="*/ 0 w 5412828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2828" h="725170">
                <a:moveTo>
                  <a:pt x="0" y="725170"/>
                </a:moveTo>
                <a:lnTo>
                  <a:pt x="370482" y="0"/>
                </a:lnTo>
                <a:lnTo>
                  <a:pt x="5042346" y="0"/>
                </a:lnTo>
                <a:lnTo>
                  <a:pt x="5412828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E1E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17" name="Trapezoid 10"/>
          <p:cNvSpPr/>
          <p:nvPr/>
        </p:nvSpPr>
        <p:spPr>
          <a:xfrm>
            <a:off x="2147714" y="4415487"/>
            <a:ext cx="4665662" cy="725488"/>
          </a:xfrm>
          <a:custGeom>
            <a:avLst/>
            <a:gdLst>
              <a:gd name="T0" fmla="*/ 0 w 4666593"/>
              <a:gd name="T1" fmla="*/ 725170 h 725170"/>
              <a:gd name="T2" fmla="*/ 370482 w 4666593"/>
              <a:gd name="T3" fmla="*/ 0 h 725170"/>
              <a:gd name="T4" fmla="*/ 4296111 w 4666593"/>
              <a:gd name="T5" fmla="*/ 0 h 725170"/>
              <a:gd name="T6" fmla="*/ 4666593 w 4666593"/>
              <a:gd name="T7" fmla="*/ 725170 h 725170"/>
              <a:gd name="T8" fmla="*/ 0 w 4666593"/>
              <a:gd name="T9" fmla="*/ 72517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66593" h="725170">
                <a:moveTo>
                  <a:pt x="0" y="725170"/>
                </a:moveTo>
                <a:lnTo>
                  <a:pt x="370482" y="0"/>
                </a:lnTo>
                <a:lnTo>
                  <a:pt x="4296111" y="0"/>
                </a:lnTo>
                <a:lnTo>
                  <a:pt x="4666593" y="725170"/>
                </a:lnTo>
                <a:lnTo>
                  <a:pt x="0" y="725170"/>
                </a:lnTo>
                <a:close/>
              </a:path>
            </a:pathLst>
          </a:custGeom>
          <a:solidFill>
            <a:srgbClr val="FFB9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>
          <a:xfrm>
            <a:off x="5495423" y="5867276"/>
            <a:ext cx="641350" cy="3889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cxnSp>
        <p:nvCxnSpPr>
          <p:cNvPr id="19" name="Straight Connector 18"/>
          <p:cNvCxnSpPr>
            <a:stCxn id="8" idx="2"/>
          </p:cNvCxnSpPr>
          <p:nvPr/>
        </p:nvCxnSpPr>
        <p:spPr>
          <a:xfrm>
            <a:off x="5350581" y="2180288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93806" y="2913135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89476" y="3640542"/>
            <a:ext cx="801689" cy="4995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 flipH="1">
            <a:off x="9012394" y="6263611"/>
            <a:ext cx="606811" cy="312170"/>
          </a:xfrm>
        </p:spPr>
        <p:txBody>
          <a:bodyPr/>
          <a:lstStyle/>
          <a:p>
            <a:pPr>
              <a:defRPr b="0" i="0"/>
            </a:pPr>
            <a:fld id="{B6A062C2-9E42-4104-91B4-6FBD92EF0DBF}" type="slidenum">
              <a:rPr lang="en-US" smtClean="0"/>
              <a:t>9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434603" y="4391182"/>
            <a:ext cx="456562" cy="3668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13376" y="5129355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73493" y="5855656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84548" y="2144869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97198" y="2905776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30486" y="3645537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05048" y="4379562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5636" y="5140975"/>
            <a:ext cx="1222078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9126" y="5855656"/>
            <a:ext cx="888700" cy="0"/>
          </a:xfrm>
          <a:prstGeom prst="line">
            <a:avLst/>
          </a:prstGeom>
          <a:ln w="25400" cap="flat" algn="ctr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22"/>
          <p:cNvSpPr txBox="1">
            <a:spLocks noChangeArrowheads="1"/>
          </p:cNvSpPr>
          <p:nvPr/>
        </p:nvSpPr>
        <p:spPr>
          <a:xfrm>
            <a:off x="3752526" y="1750036"/>
            <a:ext cx="136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Cadw</a:t>
            </a:r>
            <a:r>
              <a:rPr kumimoji="0" lang="x-non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rheolaeth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>
          <a:xfrm>
            <a:off x="2398538" y="2459096"/>
            <a:ext cx="41306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Rhywioli'r berthynas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>
          <a:xfrm>
            <a:off x="3251820" y="3152513"/>
            <a:ext cx="22701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Ynysu'r person ifanc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>
          <a:xfrm>
            <a:off x="2936700" y="3855737"/>
            <a:ext cx="2900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Datblygu cyfeillgarwch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>
          <a:xfrm>
            <a:off x="2816050" y="4604264"/>
            <a:ext cx="314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cy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Cael y person ifanc i</a:t>
            </a:r>
            <a:r>
              <a:rPr kumimoji="0" lang="cy-GB" alt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ymddiried ynddo</a:t>
            </a:r>
            <a:endParaRPr kumimoji="0" lang="cy-GB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>
          <a:xfrm>
            <a:off x="2527126" y="5355523"/>
            <a:ext cx="3971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Dod yn ffrind i'r person ifanc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4537" y="477043"/>
            <a:ext cx="1943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46" descr="Image result for park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99051" y="473488"/>
            <a:ext cx="204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8"/>
          <p:cNvSpPr txBox="1">
            <a:spLocks noChangeArrowheads="1"/>
          </p:cNvSpPr>
          <p:nvPr/>
        </p:nvSpPr>
        <p:spPr>
          <a:xfrm>
            <a:off x="6929283" y="766687"/>
            <a:ext cx="10715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x-none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Y byd go iawn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>
          <a:xfrm>
            <a:off x="2435052" y="5686692"/>
            <a:ext cx="4002087" cy="5307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cy-GB" altLang="en-US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/>
                <a:cs typeface="Abadi MT Condensed Light"/>
              </a:rPr>
              <a:t>Camau meithrin perthynas amhriodol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 b="0" i="0"/>
            </a:pPr>
            <a:r>
              <a:rPr kumimoji="0" lang="cy-GB" altLang="en-US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omic Sans MS"/>
                <a:cs typeface="Abadi MT Condensed Light"/>
              </a:rPr>
              <a:t>Chamfanteisio'n Rhywiol ar Blant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9099" y="786483"/>
            <a:ext cx="8994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1400">
                <a:latin typeface="Comic Sans MS" panose="030F0702030302020204" pitchFamily="66" charset="0"/>
              </a:rPr>
              <a:t>Y byd ar-lein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72DF4F-8DBA-8F4E-9F7F-237C4E08919B}"/>
              </a:ext>
            </a:extLst>
          </p:cNvPr>
          <p:cNvSpPr txBox="1"/>
          <p:nvPr/>
        </p:nvSpPr>
        <p:spPr>
          <a:xfrm>
            <a:off x="6461497" y="2257686"/>
            <a:ext cx="2044700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cy-GB" sz="1400" dirty="0">
                <a:latin typeface="Comic Sans MS" panose="030F0902030302020204" pitchFamily="66" charset="0"/>
              </a:rPr>
              <a:t>Edrychwch ar y triongl rhybuddio eto. Sut gallai camau meithrin perthynas amhriodol ddigwydd mewn bywyd go iawn? Ysgrifennwch eich syniadau yn y lle gwag ar yr ochr dde</a:t>
            </a:r>
            <a:r>
              <a:rPr lang="x-none" sz="140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874CE109-7E08-DD4E-82EB-1203FC6D99C3}"/>
              </a:ext>
            </a:extLst>
          </p:cNvPr>
          <p:cNvSpPr/>
          <p:nvPr/>
        </p:nvSpPr>
        <p:spPr>
          <a:xfrm>
            <a:off x="5917828" y="3190025"/>
            <a:ext cx="536928" cy="286465"/>
          </a:xfrm>
          <a:prstGeom prst="leftArrow">
            <a:avLst/>
          </a:prstGeom>
          <a:solidFill>
            <a:srgbClr val="7030A0"/>
          </a:solidFill>
          <a:ln w="9525" cap="flat" algn="ctr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/>
          </a:p>
        </p:txBody>
      </p:sp>
      <p:sp>
        <p:nvSpPr>
          <p:cNvPr id="46" name="Left Arrow 45">
            <a:extLst>
              <a:ext uri="{FF2B5EF4-FFF2-40B4-BE49-F238E27FC236}">
                <a16:creationId xmlns:a16="http://schemas.microsoft.com/office/drawing/2014/main" id="{A93EF3FF-B898-9E4F-ACC4-0AEEEC7B6BED}"/>
              </a:ext>
            </a:extLst>
          </p:cNvPr>
          <p:cNvSpPr/>
          <p:nvPr/>
        </p:nvSpPr>
        <p:spPr>
          <a:xfrm rot="17834645">
            <a:off x="6248163" y="4452284"/>
            <a:ext cx="641828" cy="261914"/>
          </a:xfrm>
          <a:prstGeom prst="leftArrow">
            <a:avLst/>
          </a:prstGeom>
          <a:solidFill>
            <a:srgbClr val="7030A0"/>
          </a:solidFill>
          <a:ln w="9525" cap="flat" algn="ctr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368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SafetyBlue-AMH5" id="{29AAB9EE-A61E-2246-BD49-D03959A5E49C}" vid="{ECFCB863-CA61-2B4E-9399-7C8E2FC98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38</TotalTime>
  <Words>528</Words>
  <Application>Microsoft Macintosh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Comic Sans MS</vt:lpstr>
      <vt:lpstr>PowerPoint-2015-Safety</vt:lpstr>
      <vt:lpstr>PowerPoint Presentation</vt:lpstr>
      <vt:lpstr>Cofiwch, mae ffrind ar-lein nad ydych yn ei adnabod yn y byd go-iawn yn…</vt:lpstr>
      <vt:lpstr>PowerPoint Presentation</vt:lpstr>
      <vt:lpstr>Arhosa a Meddylia</vt:lpstr>
      <vt:lpstr>Mae beth ddigwyddodd i Tom  yn cael ei alw'n…</vt:lpstr>
      <vt:lpstr>Diffiniad</vt:lpstr>
      <vt:lpstr>Beth yw niwed rhywiol?</vt:lpstr>
      <vt:lpstr>PowerPoint Presentation</vt:lpstr>
      <vt:lpstr>PowerPoint Presentation</vt:lpstr>
      <vt:lpstr>PowerPoint Presentation</vt:lpstr>
      <vt:lpstr>Gadewch i ni roi’r cyfan at ei gilydd</vt:lpstr>
      <vt:lpstr>Rhybudd!</vt:lpstr>
      <vt:lpstr>Think U Know</vt:lpstr>
      <vt:lpstr>Think U Know</vt:lpstr>
      <vt:lpstr>Heddiw, dysgais…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2019-07-08T13:54:44Z</dcterms:created>
  <dcterms:modified xsi:type="dcterms:W3CDTF">2019-07-08T14:33:02Z</dcterms:modified>
</cp:coreProperties>
</file>