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3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C"/>
    <a:srgbClr val="FF004B"/>
    <a:srgbClr val="E8F6FD"/>
    <a:srgbClr val="ACD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0" autoAdjust="0"/>
    <p:restoredTop sz="86386" autoAdjust="0"/>
  </p:normalViewPr>
  <p:slideViewPr>
    <p:cSldViewPr snapToGrid="0" snapToObjects="1">
      <p:cViewPr varScale="1">
        <p:scale>
          <a:sx n="112" d="100"/>
          <a:sy n="112" d="100"/>
        </p:scale>
        <p:origin x="200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D8031-35CD-C140-BEA7-B0281B2978D7}" type="datetimeFigureOut">
              <a:rPr lang="en-US" smtClean="0"/>
              <a:t>7/8/19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C802A-4528-AE40-B407-B3D09B86A3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166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52F4F-A629-BE44-91F1-81722875E4F0}" type="datetimeFigureOut">
              <a:rPr lang="en-US" smtClean="0"/>
              <a:t>7/8/19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7E489-703B-FC4A-A3AE-91BA4382C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57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wmf"/><Relationship Id="rId5" Type="http://schemas.openxmlformats.org/officeDocument/2006/relationships/image" Target="../media/image4.png"/><Relationship Id="rId10" Type="http://schemas.openxmlformats.org/officeDocument/2006/relationships/image" Target="../media/image9.w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wmf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Downloads\images\Screen-Hills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r="26943"/>
          <a:stretch/>
        </p:blipFill>
        <p:spPr bwMode="auto">
          <a:xfrm>
            <a:off x="1" y="4623758"/>
            <a:ext cx="9144000" cy="22342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9781" y="189780"/>
            <a:ext cx="8764438" cy="222523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cy-GB" noProof="0" dirty="0"/>
              <a:t>» Cymraeg / Teitl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9781" y="2415015"/>
            <a:ext cx="8764438" cy="2225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» English /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5548" y="5931067"/>
            <a:ext cx="7743560" cy="312170"/>
          </a:xfrm>
        </p:spPr>
        <p:txBody>
          <a:bodyPr/>
          <a:lstStyle>
            <a:lvl1pPr algn="ctr">
              <a:defRPr/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10" name="Picture 2" descr="Z:\Google Drive\Logos\Latest-Logo-for-SchoolBeat-cymru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48" y="6137720"/>
            <a:ext cx="5397890" cy="7090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Z:\Google Drive\Logos\All-Wales-Schools-Liaison-Core-Programme-Logo-2015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090" y="4665398"/>
            <a:ext cx="1152129" cy="13996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Z:\Google Drive\Logos\Welsh_Government_Logo_Black-RENDERED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06" y="4886326"/>
            <a:ext cx="1165774" cy="1165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Z:\Downloads\images\Crest_DPP_300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642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Z:\Downloads\images\Crest_GWP_300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504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Z:\Downloads\images\Crest_NWP_300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366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Z:\Downloads\images\Crest_SWP_300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228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7185686" y="6263610"/>
            <a:ext cx="1244472" cy="312170"/>
          </a:xfrm>
        </p:spPr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 dirty="0"/>
          </a:p>
        </p:txBody>
      </p:sp>
      <p:pic>
        <p:nvPicPr>
          <p:cNvPr id="34" name="Picture 3" descr="Z:\code\schoolbeat\website\public\DotCymru\images\Cloud7.eps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56" y="2060631"/>
            <a:ext cx="1907016" cy="9077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Z:\code\schoolbeat\website\public\DotCymru\images\Cloud1.eps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439" y="142482"/>
            <a:ext cx="963140" cy="5380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825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olumns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631040" y="506291"/>
            <a:ext cx="3958230" cy="55504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46964" y="506291"/>
            <a:ext cx="3962112" cy="5550478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6964" y="506291"/>
            <a:ext cx="3962112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31040" y="506291"/>
            <a:ext cx="3958230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847" y="1684627"/>
            <a:ext cx="3962112" cy="437214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Cymraeg / Colofn 1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34923" y="1684627"/>
            <a:ext cx="3958230" cy="4372142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» English / Column 2</a:t>
            </a:r>
          </a:p>
        </p:txBody>
      </p:sp>
    </p:spTree>
    <p:extLst>
      <p:ext uri="{BB962C8B-B14F-4D97-AF65-F5344CB8AC3E}">
        <p14:creationId xmlns:p14="http://schemas.microsoft.com/office/powerpoint/2010/main" val="357446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546437" y="2444728"/>
            <a:ext cx="8042960" cy="37322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46438" y="506290"/>
            <a:ext cx="8042960" cy="9368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546438" y="1488915"/>
            <a:ext cx="8042959" cy="910014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y-GB" noProof="0" dirty="0"/>
              <a:t>» Testun</a:t>
            </a:r>
          </a:p>
        </p:txBody>
      </p:sp>
    </p:spTree>
    <p:extLst>
      <p:ext uri="{BB962C8B-B14F-4D97-AF65-F5344CB8AC3E}">
        <p14:creationId xmlns:p14="http://schemas.microsoft.com/office/powerpoint/2010/main" val="2018937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626E836-9D17-404C-9120-F7183A977F1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6437" y="515877"/>
            <a:ext cx="3962639" cy="91862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CD0EC58-EAC4-5040-9917-9EB290DB3E8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34922" y="515877"/>
            <a:ext cx="3954347" cy="91862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3D30D2E-9CFA-CA44-8AD5-80D112AF24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6964" y="1480302"/>
            <a:ext cx="3966299" cy="918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y-GB" noProof="0" dirty="0"/>
              <a:t>» Testun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4E143C7-A5C8-A246-BC53-B1C4F1B3F8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1398" y="1480302"/>
            <a:ext cx="3958000" cy="918627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» Text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D7FD5C7E-3841-1247-8695-81F14BE9728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320" y="2444728"/>
            <a:ext cx="3962639" cy="362818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Cynnwys 1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39350373-8BA4-C148-9F1B-BB6B93BF155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34922" y="2444727"/>
            <a:ext cx="3954347" cy="3628183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» Content 2</a:t>
            </a:r>
          </a:p>
        </p:txBody>
      </p:sp>
    </p:spTree>
    <p:extLst>
      <p:ext uri="{BB962C8B-B14F-4D97-AF65-F5344CB8AC3E}">
        <p14:creationId xmlns:p14="http://schemas.microsoft.com/office/powerpoint/2010/main" val="1439066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EC4B0D-2BD5-B640-81A1-AAA6D1DF6E7A}"/>
              </a:ext>
            </a:extLst>
          </p:cNvPr>
          <p:cNvSpPr/>
          <p:nvPr userDrawn="1"/>
        </p:nvSpPr>
        <p:spPr>
          <a:xfrm>
            <a:off x="4631040" y="506291"/>
            <a:ext cx="3958230" cy="55504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3F2D8F-979C-DA4D-BAF9-CE1AF976B9B3}"/>
              </a:ext>
            </a:extLst>
          </p:cNvPr>
          <p:cNvSpPr/>
          <p:nvPr userDrawn="1"/>
        </p:nvSpPr>
        <p:spPr>
          <a:xfrm>
            <a:off x="546964" y="506291"/>
            <a:ext cx="3962112" cy="5550478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6437" y="515877"/>
            <a:ext cx="3962639" cy="91862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34922" y="515877"/>
            <a:ext cx="3954347" cy="91862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46964" y="1480302"/>
            <a:ext cx="3966299" cy="918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y-GB" noProof="0" dirty="0"/>
              <a:t>» Testun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631398" y="1480302"/>
            <a:ext cx="3958000" cy="918627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» Text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320" y="2444728"/>
            <a:ext cx="3962639" cy="362818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Cynnwys 1</a:t>
            </a:r>
          </a:p>
        </p:txBody>
      </p:sp>
      <p:sp>
        <p:nvSpPr>
          <p:cNvPr id="2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34922" y="2444727"/>
            <a:ext cx="3954347" cy="3628183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» Content 2</a:t>
            </a:r>
          </a:p>
        </p:txBody>
      </p:sp>
    </p:spTree>
    <p:extLst>
      <p:ext uri="{BB962C8B-B14F-4D97-AF65-F5344CB8AC3E}">
        <p14:creationId xmlns:p14="http://schemas.microsoft.com/office/powerpoint/2010/main" val="2698100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AE0D7BD-82AB-6446-AEC3-E4CF282528D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6964" y="506291"/>
            <a:ext cx="3962112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A537E28-D66B-5546-A919-5A35CA1685C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31040" y="506291"/>
            <a:ext cx="3958230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2841481-6A28-1547-879F-C95A66E835C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846" y="1684627"/>
            <a:ext cx="8042305" cy="437214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Cynnwys</a:t>
            </a:r>
          </a:p>
        </p:txBody>
      </p:sp>
    </p:spTree>
    <p:extLst>
      <p:ext uri="{BB962C8B-B14F-4D97-AF65-F5344CB8AC3E}">
        <p14:creationId xmlns:p14="http://schemas.microsoft.com/office/powerpoint/2010/main" val="2066699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71F9830-CB04-514E-866D-7498D4D51BC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6276" y="506289"/>
            <a:ext cx="8047560" cy="110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cy-GB" sz="4400" b="1" noProof="0" dirty="0" smtClean="0">
                <a:solidFill>
                  <a:schemeClr val="tx2"/>
                </a:solidFill>
              </a:defRPr>
            </a:lvl1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cy-GB" noProof="0" dirty="0"/>
              <a:t>»Teitl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A8344C0-439E-EA48-978B-75F12D10FB6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50186" y="4963584"/>
            <a:ext cx="8043580" cy="110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GB" sz="4400" b="1" baseline="0" noProof="0" dirty="0" smtClean="0"/>
            </a:lvl1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en-GB" noProof="0" dirty="0"/>
              <a:t>»Title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63EE9ED-028C-9149-85BA-3781657EC2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6964" y="1710887"/>
            <a:ext cx="8046188" cy="31508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94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aption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6276" y="506289"/>
            <a:ext cx="8047560" cy="1109326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50186" y="4963584"/>
            <a:ext cx="8043580" cy="11093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546964" y="1710887"/>
            <a:ext cx="8046188" cy="31508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896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47C55A6-BA57-C342-AD07-ECF55D261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963" y="506289"/>
            <a:ext cx="8046189" cy="110932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cy-GB" noProof="0" dirty="0"/>
              <a:t>»Teitl</a:t>
            </a:r>
          </a:p>
        </p:txBody>
      </p:sp>
    </p:spTree>
    <p:extLst>
      <p:ext uri="{BB962C8B-B14F-4D97-AF65-F5344CB8AC3E}">
        <p14:creationId xmlns:p14="http://schemas.microsoft.com/office/powerpoint/2010/main" val="105245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- Po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Z:\Downloads\images\Screen-Hills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r="26943"/>
          <a:stretch/>
        </p:blipFill>
        <p:spPr bwMode="auto">
          <a:xfrm>
            <a:off x="1" y="4623758"/>
            <a:ext cx="9144000" cy="22342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Z:\Google Drive\Logos\Latest-Logo-for-SchoolBeat-cymru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48" y="6137720"/>
            <a:ext cx="5397890" cy="7090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Z:\Google Drive\Logos\All-Wales-Schools-Liaison-Core-Programme-Logo-2015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090" y="4665398"/>
            <a:ext cx="1152129" cy="13996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Z:\Google Drive\Logos\Welsh_Government_Logo_Black-RENDERED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06" y="4886326"/>
            <a:ext cx="1165774" cy="1165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wnloads\images\Crest_DPP_300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642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Downloads\images\Crest_GWP_300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504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Z:\Downloads\images\Crest_NWP_300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366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:\Downloads\images\Crest_SWP_300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228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Z:\Google Drive\Logos\Battenburg-t-47.pn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278"/>
            <a:ext cx="9144000" cy="5836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9781" y="888520"/>
            <a:ext cx="8764438" cy="181116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cy-GB" noProof="0" dirty="0"/>
              <a:t>» Cymraeg / Teitl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9781" y="2699685"/>
            <a:ext cx="8764438" cy="18122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» English /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85686" y="6263610"/>
            <a:ext cx="1244472" cy="312170"/>
          </a:xfrm>
        </p:spPr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5548" y="5931067"/>
            <a:ext cx="7743560" cy="312170"/>
          </a:xfrm>
        </p:spPr>
        <p:txBody>
          <a:bodyPr/>
          <a:lstStyle>
            <a:lvl1pPr algn="ctr">
              <a:defRPr/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16" name="Picture 3" descr="Z:\code\schoolbeat\website\public\DotCymru\images\Cloud7.eps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01" y="1899739"/>
            <a:ext cx="1907016" cy="9077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915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- AWSLC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Downloads\images\Screen-Hills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r="26943"/>
          <a:stretch/>
        </p:blipFill>
        <p:spPr bwMode="auto">
          <a:xfrm>
            <a:off x="1" y="4623758"/>
            <a:ext cx="9144000" cy="22342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Z:\Google Drive\Logos\All-Wales-Schools-Liaison-Core-Programme-Logo-2015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431" y="4178602"/>
            <a:ext cx="1535130" cy="1864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9781" y="189780"/>
            <a:ext cx="8764438" cy="222523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cy-GB" noProof="0" dirty="0"/>
              <a:t>» Cymraeg / Teitl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9781" y="2415015"/>
            <a:ext cx="8764438" cy="2225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» English /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5548" y="5931067"/>
            <a:ext cx="7743560" cy="312170"/>
          </a:xfrm>
        </p:spPr>
        <p:txBody>
          <a:bodyPr/>
          <a:lstStyle>
            <a:lvl1pPr algn="ctr">
              <a:defRPr/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10" name="Picture 2" descr="Z:\Google Drive\Logos\Latest-Logo-for-SchoolBeat-cymru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48" y="6137720"/>
            <a:ext cx="5397890" cy="7090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7185686" y="6263610"/>
            <a:ext cx="1244472" cy="312170"/>
          </a:xfrm>
        </p:spPr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 dirty="0"/>
          </a:p>
        </p:txBody>
      </p:sp>
      <p:pic>
        <p:nvPicPr>
          <p:cNvPr id="15" name="Picture 3" descr="Z:\code\schoolbeat\website\public\DotCymru\images\Cloud7.eps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56" y="2060631"/>
            <a:ext cx="1907016" cy="9077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Z:\code\schoolbeat\website\public\DotCymru\images\Cloud1.eps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439" y="142482"/>
            <a:ext cx="963140" cy="5380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781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00950" y="6263610"/>
            <a:ext cx="3849971" cy="312170"/>
          </a:xfrm>
        </p:spPr>
        <p:txBody>
          <a:bodyPr/>
          <a:lstStyle>
            <a:lvl1pPr algn="r">
              <a:defRPr/>
            </a:lvl1pPr>
          </a:lstStyle>
          <a:p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6963" y="482974"/>
            <a:ext cx="8046189" cy="2808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cy-GB" noProof="0" dirty="0"/>
              <a:t>» Cymraeg / Pennawd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6963" y="3298945"/>
            <a:ext cx="8046189" cy="280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» English / Heading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00950" y="6263610"/>
            <a:ext cx="1244472" cy="312170"/>
          </a:xfrm>
        </p:spPr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68091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US" smtClean="0"/>
              <a:t>7/8/19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2" descr="Z:\Downloads\images\Screen-Hills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0" b="17606"/>
          <a:stretch/>
        </p:blipFill>
        <p:spPr bwMode="auto">
          <a:xfrm>
            <a:off x="0" y="5508088"/>
            <a:ext cx="9144000" cy="1349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313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35460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31CA8A-5D9C-484E-A587-47B1442FC9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963" y="506289"/>
            <a:ext cx="8046189" cy="110932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cy-GB" noProof="0" dirty="0"/>
              <a:t>»Teitl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7CF1E9E-ED8D-1143-932A-E9F843EAF73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846" y="1684627"/>
            <a:ext cx="8042305" cy="437214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Cynnwys</a:t>
            </a:r>
          </a:p>
        </p:txBody>
      </p:sp>
    </p:spTree>
    <p:extLst>
      <p:ext uri="{BB962C8B-B14F-4D97-AF65-F5344CB8AC3E}">
        <p14:creationId xmlns:p14="http://schemas.microsoft.com/office/powerpoint/2010/main" val="3968141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olum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6963" y="506289"/>
            <a:ext cx="8046189" cy="110932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cy-GB" noProof="0" dirty="0"/>
              <a:t>»Teitl</a:t>
            </a:r>
            <a:r>
              <a:rPr lang="en-GB" noProof="0" dirty="0"/>
              <a:t> - »Title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02974E2-BECE-944F-82E7-F35A427DAC5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847" y="1684627"/>
            <a:ext cx="3962112" cy="437214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Cymraeg / Colofn 1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0F6C39D8-B829-8345-B787-9FB52ACD894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34923" y="1684627"/>
            <a:ext cx="3958230" cy="4372142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» English / Column 2</a:t>
            </a:r>
          </a:p>
        </p:txBody>
      </p:sp>
    </p:spTree>
    <p:extLst>
      <p:ext uri="{BB962C8B-B14F-4D97-AF65-F5344CB8AC3E}">
        <p14:creationId xmlns:p14="http://schemas.microsoft.com/office/powerpoint/2010/main" val="3036845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E0F0629-727C-CA4A-A9D2-9D91860719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6964" y="506291"/>
            <a:ext cx="3962112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401838C-7851-7148-9489-E440F663BDA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31040" y="506291"/>
            <a:ext cx="3958230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6BFE964-5424-9E4C-BCAB-CB89193016A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847" y="1684627"/>
            <a:ext cx="3962112" cy="437214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Cymraeg / Colofn 1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1AE2F3D2-91A1-2142-8B12-56F21A2B4F2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34923" y="1684627"/>
            <a:ext cx="3958230" cy="4372142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» English / Column 2</a:t>
            </a:r>
          </a:p>
        </p:txBody>
      </p:sp>
    </p:spTree>
    <p:extLst>
      <p:ext uri="{BB962C8B-B14F-4D97-AF65-F5344CB8AC3E}">
        <p14:creationId xmlns:p14="http://schemas.microsoft.com/office/powerpoint/2010/main" val="1841906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CDDF6"/>
            </a:gs>
            <a:gs pos="100000">
              <a:srgbClr val="E8F6FD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96000" y="375425"/>
            <a:ext cx="8352000" cy="5818487"/>
          </a:xfrm>
          <a:prstGeom prst="rect">
            <a:avLst/>
          </a:prstGeom>
          <a:solidFill>
            <a:schemeClr val="bg1"/>
          </a:solidFill>
          <a:ln w="3175" cmpd="sng">
            <a:noFill/>
          </a:ln>
          <a:effectLst>
            <a:innerShdw blurRad="63500" dist="38100" dir="13500000">
              <a:prstClr val="black">
                <a:alpha val="35000"/>
              </a:prstClr>
            </a:inn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47" y="1684624"/>
            <a:ext cx="8042304" cy="4372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6963" y="506287"/>
            <a:ext cx="8046188" cy="1108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pic>
        <p:nvPicPr>
          <p:cNvPr id="1026" name="Picture 2" descr="Z:\Downloads\images\Screen-Hills.png"/>
          <p:cNvPicPr>
            <a:picLocks noChangeAspect="1" noChangeArrowheads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0" b="17606"/>
          <a:stretch/>
        </p:blipFill>
        <p:spPr bwMode="auto">
          <a:xfrm>
            <a:off x="0" y="5508088"/>
            <a:ext cx="9144000" cy="1349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88812" y="6263609"/>
            <a:ext cx="3962112" cy="31217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>
                <a:solidFill>
                  <a:schemeClr val="tx1"/>
                </a:solidFill>
                <a:latin typeface="Comic Sans MS"/>
              </a:defRPr>
            </a:lvl1pPr>
          </a:lstStyle>
          <a:p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88812" y="6263610"/>
            <a:ext cx="1244472" cy="31217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1"/>
                </a:solidFill>
                <a:latin typeface="Comic Sans MS"/>
              </a:defRPr>
            </a:lvl1pPr>
          </a:lstStyle>
          <a:p>
            <a:fld id="{110AE7D1-6754-474F-8D4A-A133102F4C7D}" type="datetimeFigureOut">
              <a:rPr lang="en-GB" noProof="0" smtClean="0"/>
              <a:pPr/>
              <a:t>08/07/2019</a:t>
            </a:fld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flipH="1">
            <a:off x="8450921" y="6263611"/>
            <a:ext cx="606811" cy="31217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1"/>
                </a:solidFill>
                <a:latin typeface="Comic Sans MS"/>
              </a:defRPr>
            </a:lvl1pPr>
          </a:lstStyle>
          <a:p>
            <a:r>
              <a:rPr lang="en-GB" noProof="0" dirty="0"/>
              <a:t>Slide </a:t>
            </a:r>
            <a:fld id="{4BA0BEB8-FF74-1A46-B145-BC8D37F9923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9" name="TextBox 8"/>
          <p:cNvSpPr txBox="1"/>
          <p:nvPr/>
        </p:nvSpPr>
        <p:spPr>
          <a:xfrm>
            <a:off x="7253392" y="6478460"/>
            <a:ext cx="1890608" cy="37954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r>
              <a:rPr lang="cy-GB" sz="700" b="0" baseline="0" noProof="1">
                <a:solidFill>
                  <a:schemeClr val="tx1"/>
                </a:solidFill>
                <a:latin typeface="Comic Sans MS"/>
              </a:rPr>
              <a:t>Hawlfraint Heddlu Gwent 2019</a:t>
            </a:r>
          </a:p>
          <a:p>
            <a:pPr lvl="0" algn="r"/>
            <a:r>
              <a:rPr lang="en-GB" sz="700" b="0" baseline="0" noProof="1">
                <a:solidFill>
                  <a:schemeClr val="tx1"/>
                </a:solidFill>
                <a:latin typeface="Comic Sans MS"/>
              </a:rPr>
              <a:t>© Gwent Police Copyright 2019</a:t>
            </a:r>
          </a:p>
        </p:txBody>
      </p:sp>
      <p:pic>
        <p:nvPicPr>
          <p:cNvPr id="11" name="Picture 2" descr="Z:\Google Drive\Logos\Latest-Logo-for-SchoolBeat-cymru.png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84" y="6330931"/>
            <a:ext cx="3054588" cy="401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77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70" r:id="rId3"/>
    <p:sldLayoutId id="2147483661" r:id="rId4"/>
    <p:sldLayoutId id="2147483660" r:id="rId5"/>
    <p:sldLayoutId id="2147483655" r:id="rId6"/>
    <p:sldLayoutId id="2147483650" r:id="rId7"/>
    <p:sldLayoutId id="2147483652" r:id="rId8"/>
    <p:sldLayoutId id="2147483663" r:id="rId9"/>
    <p:sldLayoutId id="2147483653" r:id="rId10"/>
    <p:sldLayoutId id="2147483656" r:id="rId11"/>
    <p:sldLayoutId id="2147483667" r:id="rId12"/>
    <p:sldLayoutId id="2147483668" r:id="rId13"/>
    <p:sldLayoutId id="2147483669" r:id="rId14"/>
    <p:sldLayoutId id="2147483665" r:id="rId15"/>
    <p:sldLayoutId id="2147483666" r:id="rId16"/>
    <p:sldLayoutId id="214748365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omic Sans MS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omic Sans MS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omic Sans MS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omic Sans MS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omic Sans MS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omic Sans M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E020D649-73B5-414B-99C1-62027C3CCE0D}"/>
              </a:ext>
            </a:extLst>
          </p:cNvPr>
          <p:cNvSpPr txBox="1">
            <a:spLocks/>
          </p:cNvSpPr>
          <p:nvPr/>
        </p:nvSpPr>
        <p:spPr>
          <a:xfrm>
            <a:off x="311760" y="97235"/>
            <a:ext cx="1884685" cy="3356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omic Sans MS"/>
                <a:ea typeface="+mj-ea"/>
                <a:cs typeface="+mj-cs"/>
              </a:defRPr>
            </a:lvl1pPr>
          </a:lstStyle>
          <a:p>
            <a:pPr algn="l">
              <a:defRPr b="0" i="0"/>
            </a:pPr>
            <a:r>
              <a:rPr lang="cy-GB" sz="1400" dirty="0"/>
              <a:t>Adnodd 5a.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CFD235E-92D3-BB47-9178-9AB7FCC25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963" y="506288"/>
            <a:ext cx="8046189" cy="1962592"/>
          </a:xfrm>
        </p:spPr>
        <p:txBody>
          <a:bodyPr>
            <a:normAutofit/>
          </a:bodyPr>
          <a:lstStyle/>
          <a:p>
            <a:r>
              <a:rPr lang="cy-GB" dirty="0">
                <a:latin typeface="Comic Sans MS" panose="030F0702030302020204" pitchFamily="66" charset="0"/>
              </a:rPr>
              <a:t>Y </a:t>
            </a:r>
            <a:r>
              <a:rPr lang="x-none"/>
              <a:t>gyfraith a</a:t>
            </a:r>
            <a:r>
              <a:rPr lang="cy-GB" dirty="0"/>
              <a:t>’</a:t>
            </a:r>
            <a:r>
              <a:rPr lang="x-none"/>
              <a:t>r drosedd o feithrin perthynas amhriodol</a:t>
            </a:r>
            <a:endParaRPr lang="cy-GB" dirty="0"/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BC2CA65A-4776-8B4A-B340-BBC8D7F44F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425" y="2542270"/>
            <a:ext cx="5391150" cy="3288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7522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47A2A-0A53-584A-A9D3-3B88EDA6A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/>
              <a:t>Molly</a:t>
            </a:r>
          </a:p>
        </p:txBody>
      </p:sp>
      <p:pic>
        <p:nvPicPr>
          <p:cNvPr id="4" name="Content Placeholder 3" descr="Image result for  teen using lap top in bed">
            <a:extLst>
              <a:ext uri="{FF2B5EF4-FFF2-40B4-BE49-F238E27FC236}">
                <a16:creationId xmlns:a16="http://schemas.microsoft.com/office/drawing/2014/main" id="{26206696-E246-A445-AF80-FB58DF0A25E8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578" y="1760220"/>
            <a:ext cx="6136958" cy="4091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476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69B19-DE92-3441-997E-A8E15BE40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/>
              <a:t>A.J.</a:t>
            </a:r>
          </a:p>
        </p:txBody>
      </p:sp>
      <p:pic>
        <p:nvPicPr>
          <p:cNvPr id="4" name="Content Placeholder 3" descr="Image result for  black boy teen using phone">
            <a:extLst>
              <a:ext uri="{FF2B5EF4-FFF2-40B4-BE49-F238E27FC236}">
                <a16:creationId xmlns:a16="http://schemas.microsoft.com/office/drawing/2014/main" id="{B3AC4F53-8496-6A4A-9FA0-C2BE11E7F104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65325"/>
            <a:ext cx="3810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2330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94FF8-30E6-9E45-B193-E2D15EBA2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>
                <a:latin typeface="Comic Sans MS" panose="030F0702030302020204" pitchFamily="66" charset="0"/>
              </a:rPr>
              <a:t>Raisa</a:t>
            </a:r>
            <a:endParaRPr lang="cy-GB"/>
          </a:p>
        </p:txBody>
      </p:sp>
      <p:pic>
        <p:nvPicPr>
          <p:cNvPr id="4" name="Content Placeholder 3" descr="Image result for Girl On iPad">
            <a:extLst>
              <a:ext uri="{FF2B5EF4-FFF2-40B4-BE49-F238E27FC236}">
                <a16:creationId xmlns:a16="http://schemas.microsoft.com/office/drawing/2014/main" id="{2E185D4D-DF9C-2F43-837B-B170F952B241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79" y="1821355"/>
            <a:ext cx="5702355" cy="380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9697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8BDE32-650A-764C-AE56-F50BD6924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319" y="3658466"/>
            <a:ext cx="3661832" cy="24402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6E5E79-B1D1-5945-984A-3F1EAFBC1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>
                <a:latin typeface="Comic Sans MS" panose="030F0702030302020204" pitchFamily="66" charset="0"/>
              </a:rPr>
              <a:t>Nodiadau gludiog</a:t>
            </a:r>
            <a:endParaRPr lang="cy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EB8B5-163C-BD47-875B-5620B57A6FA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y-GB" sz="2800" dirty="0">
                <a:latin typeface="Comic Sans MS" panose="030F0702030302020204" pitchFamily="66" charset="0"/>
              </a:rPr>
              <a:t>Pa gyngor fyddech chi’n ei roi i’r rhai sydd wedi cael eu canfod i fod mewn perygl o niwed, i leihau’r perygl iddynt ac er mwyn iddynt fod yn fwy diogel ar-lein.</a:t>
            </a:r>
          </a:p>
          <a:p>
            <a:r>
              <a:rPr lang="cy-GB" sz="2800" dirty="0">
                <a:latin typeface="Comic Sans MS" panose="030F0702030302020204" pitchFamily="66" charset="0"/>
              </a:rPr>
              <a:t>Ysgrifennwch eich awgrymiadau ar nodiadau gludiog.</a:t>
            </a:r>
          </a:p>
        </p:txBody>
      </p:sp>
    </p:spTree>
    <p:extLst>
      <p:ext uri="{BB962C8B-B14F-4D97-AF65-F5344CB8AC3E}">
        <p14:creationId xmlns:p14="http://schemas.microsoft.com/office/powerpoint/2010/main" val="3238759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809750" y="472283"/>
            <a:ext cx="5524500" cy="551655"/>
          </a:xfrm>
        </p:spPr>
        <p:txBody>
          <a:bodyPr>
            <a:normAutofit fontScale="90000"/>
          </a:bodyPr>
          <a:lstStyle/>
          <a:p>
            <a:pPr algn="l"/>
            <a:r>
              <a:rPr lang="cy-GB" sz="3200" dirty="0"/>
              <a:t>Cofiwch…</a:t>
            </a:r>
          </a:p>
        </p:txBody>
      </p:sp>
      <p:pic>
        <p:nvPicPr>
          <p:cNvPr id="5" name="Content Placeholder 3" descr="Thinkuknow - home - Google Chrome">
            <a:extLst>
              <a:ext uri="{FF2B5EF4-FFF2-40B4-BE49-F238E27FC236}">
                <a16:creationId xmlns:a16="http://schemas.microsoft.com/office/drawing/2014/main" id="{FD24C8B9-2A63-D846-9760-E5FB266DFD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7" t="17293" r="15544" b="17038"/>
          <a:stretch/>
        </p:blipFill>
        <p:spPr>
          <a:xfrm>
            <a:off x="1809750" y="1009651"/>
            <a:ext cx="5524500" cy="517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01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y\Downloads\Screenshot_2019-01-07 https www ceop police u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73" y="1210729"/>
            <a:ext cx="7021854" cy="491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844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67307-6DE3-9E44-9B6A-54A748E4A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y-GB" sz="2800" b="0" dirty="0">
                <a:latin typeface="Comic Sans MS" panose="030F0702030302020204" pitchFamily="66" charset="0"/>
              </a:rPr>
              <a:t>Ysgrifennwch un peth rydych yn mynd i’w wneud yn wahanol o ganlyniad i’r wers heddiw.</a:t>
            </a:r>
            <a:endParaRPr lang="cy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834D1F-8E86-324C-882E-841EB20B7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25" y="1793632"/>
            <a:ext cx="4068149" cy="407831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B0CBCF6-D591-FE44-94D7-76EE6F9E969B}"/>
              </a:ext>
            </a:extLst>
          </p:cNvPr>
          <p:cNvSpPr/>
          <p:nvPr/>
        </p:nvSpPr>
        <p:spPr>
          <a:xfrm rot="21244287">
            <a:off x="4218377" y="3821244"/>
            <a:ext cx="70724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y-GB" sz="88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26002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18E23-B0F8-484C-ACFD-F881E7C93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Diffiniad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68970-05D3-8E4E-88AF-BBC30BD336B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 b="0" i="0"/>
            </a:pPr>
            <a:r>
              <a:rPr lang="cy-GB" sz="2800" dirty="0"/>
              <a:t>Mae meithrin perthynas amhriodol yn digwydd pan mae oedolyn yn dod yn ffrindiau â phlentyn yn fwriadol ac yn cael y plentyn i ymddiried ynddo er mwyn cymryd mantais ohono a / neu achosi niwed rhywiol iddo.</a:t>
            </a:r>
            <a:endParaRPr lang="cy-GB" sz="2000" dirty="0"/>
          </a:p>
          <a:p>
            <a:pPr marL="0" indent="0">
              <a:buNone/>
              <a:defRPr b="0" i="0"/>
            </a:pPr>
            <a:r>
              <a:rPr lang="cy-GB" sz="2800" dirty="0"/>
              <a:t>Mae pobl sy’n meithrin perthynas amhriodol yn gallu bod yn ifanc neu’n hen ac o unrhyw ryw.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6D8213-51B5-034B-BF0F-8C0B613388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029" y="425605"/>
            <a:ext cx="2490931" cy="1307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D07548-790C-A641-B7B0-E22FC58D22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74" y="425605"/>
            <a:ext cx="2303524" cy="1295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426F6A-5F92-BB46-8757-6EC5435479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050" y="4831827"/>
            <a:ext cx="3187700" cy="1275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D4001F-C7EB-9740-9040-E3C6C5424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73" y="4746697"/>
            <a:ext cx="1034313" cy="1379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1738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7B62C-47E4-4446-92D4-A44C57B84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>
                <a:latin typeface="Comic Sans MS" panose="030F0702030302020204" pitchFamily="66" charset="0"/>
                <a:cs typeface="Arial" panose="020B0604020202020204" pitchFamily="34" charset="0"/>
              </a:rPr>
              <a:t>Beth yw niwed rhywiol ar-lein</a:t>
            </a:r>
            <a:r>
              <a:rPr lang="cy-GB" dirty="0">
                <a:latin typeface="Comic Sans MS" panose="030F0702030302020204" pitchFamily="66" charset="0"/>
                <a:cs typeface="Arial" panose="020B0604020202020204" pitchFamily="34" charset="0"/>
              </a:rPr>
              <a:t>?</a:t>
            </a:r>
            <a:endParaRPr lang="cy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CBA5C-8E4F-A144-ACB2-4C1236B0E3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y-GB" sz="3200" dirty="0">
                <a:latin typeface="Comic Sans MS" panose="030F0702030302020204" pitchFamily="66" charset="0"/>
              </a:rPr>
              <a:t>Dechrau sgyrsiau rhywiol</a:t>
            </a:r>
          </a:p>
          <a:p>
            <a:r>
              <a:rPr lang="cy-GB" sz="3200" dirty="0">
                <a:latin typeface="Comic Sans MS" panose="030F0702030302020204" pitchFamily="66" charset="0"/>
              </a:rPr>
              <a:t>Gofyn am luniau neu fideos noeth</a:t>
            </a:r>
          </a:p>
          <a:p>
            <a:r>
              <a:rPr lang="cy-GB" sz="3200" dirty="0">
                <a:latin typeface="Comic Sans MS" panose="030F0702030302020204" pitchFamily="66" charset="0"/>
              </a:rPr>
              <a:t>Gofyn i ti wneud rhywbeth rhywiol ar we-gamera</a:t>
            </a:r>
          </a:p>
          <a:p>
            <a:r>
              <a:rPr lang="cy-GB" sz="3200" dirty="0">
                <a:latin typeface="Comic Sans MS" panose="030F0702030302020204" pitchFamily="66" charset="0"/>
              </a:rPr>
              <a:t>Anfon lluniau neu fideos noeth atat ti</a:t>
            </a:r>
          </a:p>
          <a:p>
            <a:r>
              <a:rPr lang="cy-GB" sz="3200" dirty="0">
                <a:latin typeface="Comic Sans MS" panose="030F0702030302020204" pitchFamily="66" charset="0"/>
              </a:rPr>
              <a:t>Gofyn i gwrdd â thi.</a:t>
            </a:r>
          </a:p>
          <a:p>
            <a:pPr marL="0" indent="0">
              <a:buNone/>
            </a:pPr>
            <a:r>
              <a:rPr lang="cy-GB" sz="3200" dirty="0">
                <a:latin typeface="Comic Sans MS" panose="030F0702030302020204" pitchFamily="66" charset="0"/>
              </a:rPr>
              <a:t>(O dan 18)</a:t>
            </a:r>
          </a:p>
        </p:txBody>
      </p:sp>
    </p:spTree>
    <p:extLst>
      <p:ext uri="{BB962C8B-B14F-4D97-AF65-F5344CB8AC3E}">
        <p14:creationId xmlns:p14="http://schemas.microsoft.com/office/powerpoint/2010/main" val="3306156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F4F0F-8720-BB42-8BE5-CF52ABA23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>
                <a:latin typeface="Comic Sans MS" panose="030F0702030302020204" pitchFamily="66" charset="0"/>
              </a:rPr>
              <a:t>Meithrin perthynas amhriodol 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x-none">
                <a:latin typeface="Comic Sans MS" panose="030F0702030302020204" pitchFamily="66" charset="0"/>
              </a:rPr>
              <a:t>a</a:t>
            </a:r>
            <a:r>
              <a:rPr lang="cy-GB" dirty="0">
                <a:latin typeface="Comic Sans MS" panose="030F0702030302020204" pitchFamily="66" charset="0"/>
              </a:rPr>
              <a:t>’</a:t>
            </a:r>
            <a:r>
              <a:rPr lang="x-none">
                <a:latin typeface="Comic Sans MS" panose="030F0702030302020204" pitchFamily="66" charset="0"/>
              </a:rPr>
              <a:t>r gyfraith</a:t>
            </a:r>
            <a:endParaRPr lang="cy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FCC83-2BB3-6946-B818-4958D6F7A4B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defRPr b="0" i="0"/>
            </a:pPr>
            <a:r>
              <a:rPr lang="x-none" b="1"/>
              <a:t>Meithrin perthynas amhriodol </a:t>
            </a:r>
            <a:r>
              <a:rPr lang="x-none"/>
              <a:t>- Y drosedd dan adran 15 </a:t>
            </a:r>
            <a:r>
              <a:rPr lang="x-none" i="1"/>
              <a:t>Deddf Troseddau Rhywiol 2003</a:t>
            </a:r>
            <a:r>
              <a:rPr lang="x-none"/>
              <a:t>, yw cwrdd â phlentyn gyda'r bwriad o gael cysylltiad rhywiol gydag ef neu hi. </a:t>
            </a:r>
          </a:p>
          <a:p>
            <a:pPr>
              <a:defRPr b="0" i="0"/>
            </a:pPr>
            <a:r>
              <a:rPr lang="x-none" b="1"/>
              <a:t>Daeth trosedd newydd, </a:t>
            </a:r>
            <a:r>
              <a:rPr lang="en-GB" b="1" dirty="0"/>
              <a:t>Cy</a:t>
            </a:r>
            <a:r>
              <a:rPr lang="x-none" b="1"/>
              <a:t>fathrebu </a:t>
            </a:r>
            <a:r>
              <a:rPr lang="en-GB" b="1" dirty="0"/>
              <a:t>R</a:t>
            </a:r>
            <a:r>
              <a:rPr lang="x-none" b="1"/>
              <a:t>hywiol gyda </a:t>
            </a:r>
            <a:r>
              <a:rPr lang="en-GB" b="1" dirty="0"/>
              <a:t>P</a:t>
            </a:r>
            <a:r>
              <a:rPr lang="x-none" b="1"/>
              <a:t>hlentyn, i rym ar 3 Ebrill 2017, ac mae</a:t>
            </a:r>
            <a:r>
              <a:rPr lang="cy-GB" b="1" dirty="0"/>
              <a:t>’</a:t>
            </a:r>
            <a:r>
              <a:rPr lang="x-none" b="1"/>
              <a:t>n cynnwys cyfathrebu ar-lein ac all-lein, gan gynnwys trwy</a:t>
            </a:r>
            <a:r>
              <a:rPr lang="cy-GB" b="1" dirty="0"/>
              <a:t>’</a:t>
            </a:r>
            <a:r>
              <a:rPr lang="x-none" b="1"/>
              <a:t>r cyfryngau cymdeithasol, e-bost a llythyrau. </a:t>
            </a:r>
            <a:endParaRPr lang="en-GB" b="1" dirty="0"/>
          </a:p>
          <a:p>
            <a:pPr>
              <a:defRPr b="0" i="0"/>
            </a:pPr>
            <a:r>
              <a:rPr lang="x-none"/>
              <a:t>Mae oedolion sy</a:t>
            </a:r>
            <a:r>
              <a:rPr lang="cy-GB" dirty="0"/>
              <a:t>’</a:t>
            </a:r>
            <a:r>
              <a:rPr lang="x-none"/>
              <a:t>n meithrin perthynas amhriodol yn wynebu hyd at ddwy flynedd yn y carchar a chael eu rhoi yn awtomatig ar y </a:t>
            </a:r>
            <a:r>
              <a:rPr lang="en-GB" dirty="0"/>
              <a:t>G</a:t>
            </a:r>
            <a:r>
              <a:rPr lang="x-none"/>
              <a:t>ofrestr </a:t>
            </a:r>
            <a:r>
              <a:rPr lang="en-GB" dirty="0"/>
              <a:t>T</a:t>
            </a:r>
            <a:r>
              <a:rPr lang="x-none"/>
              <a:t>roseddwyr </a:t>
            </a:r>
            <a:r>
              <a:rPr lang="en-GB" dirty="0"/>
              <a:t>R</a:t>
            </a:r>
            <a:r>
              <a:rPr lang="x-none"/>
              <a:t>hywiol.</a:t>
            </a:r>
          </a:p>
        </p:txBody>
      </p:sp>
    </p:spTree>
    <p:extLst>
      <p:ext uri="{BB962C8B-B14F-4D97-AF65-F5344CB8AC3E}">
        <p14:creationId xmlns:p14="http://schemas.microsoft.com/office/powerpoint/2010/main" val="1059705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0D83F5-73C4-6547-B3A0-CC1ADBF38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286" y="1615615"/>
            <a:ext cx="3330866" cy="44411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A3A778-DD7E-854C-B9D3-16A17D8A7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>
                <a:latin typeface="Comic Sans MS" panose="030F0702030302020204" pitchFamily="66" charset="0"/>
              </a:rPr>
              <a:t>Cardiau Senario</a:t>
            </a:r>
            <a:endParaRPr lang="cy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C2683-D77D-FC4E-A59A-0BB12EFCA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47" y="1684627"/>
            <a:ext cx="4958414" cy="4372142"/>
          </a:xfrm>
        </p:spPr>
        <p:txBody>
          <a:bodyPr/>
          <a:lstStyle/>
          <a:p>
            <a:pPr marL="0" indent="0">
              <a:buNone/>
            </a:pPr>
            <a:r>
              <a:rPr lang="cy-GB" dirty="0"/>
              <a:t>Mae adnabod perygl yn sgìl bwysig i’ch helpu chi i gadw’n ddiogel ar-lein</a:t>
            </a:r>
            <a:r>
              <a:rPr lang="cy-GB" dirty="0">
                <a:latin typeface="Comic Sans MS" panose="030F0702030302020204" pitchFamily="66" charset="0"/>
              </a:rPr>
              <a:t>. </a:t>
            </a:r>
          </a:p>
          <a:p>
            <a:pPr marL="0" indent="0">
              <a:buNone/>
            </a:pPr>
            <a:endParaRPr lang="cy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cy-GB" dirty="0"/>
              <a:t>Cwblhewch</a:t>
            </a:r>
            <a:r>
              <a:rPr lang="cy-GB" dirty="0">
                <a:latin typeface="Comic Sans MS" panose="030F0702030302020204" pitchFamily="66" charset="0"/>
              </a:rPr>
              <a:t> Adnodd 5b. </a:t>
            </a:r>
            <a:br>
              <a:rPr lang="cy-GB" dirty="0">
                <a:latin typeface="Comic Sans MS" panose="030F0702030302020204" pitchFamily="66" charset="0"/>
              </a:rPr>
            </a:br>
            <a:r>
              <a:rPr lang="cy-GB" dirty="0">
                <a:latin typeface="Comic Sans MS" panose="030F0702030302020204" pitchFamily="66" charset="0"/>
              </a:rPr>
              <a:t>Senarios </a:t>
            </a:r>
            <a:r>
              <a:rPr lang="cy-GB" dirty="0"/>
              <a:t>Pwy sydd mewn perygl</a:t>
            </a:r>
            <a:r>
              <a:rPr lang="cy-GB" dirty="0">
                <a:latin typeface="Comic Sans MS" panose="030F0702030302020204" pitchFamily="66" charset="0"/>
              </a:rPr>
              <a:t>?</a:t>
            </a:r>
          </a:p>
          <a:p>
            <a:pPr marL="0" indent="0">
              <a:buNone/>
            </a:pPr>
            <a:endParaRPr lang="cy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x-none"/>
              <a:t>Nodwch pwy sydd fwyaf mewn perygl o niwed</a:t>
            </a:r>
            <a:r>
              <a:rPr lang="cy-GB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1F4C01-186F-1049-90DC-8804F4B7DBF9}"/>
              </a:ext>
            </a:extLst>
          </p:cNvPr>
          <p:cNvSpPr txBox="1"/>
          <p:nvPr/>
        </p:nvSpPr>
        <p:spPr>
          <a:xfrm rot="233574">
            <a:off x="6787699" y="4757655"/>
            <a:ext cx="688258" cy="830997"/>
          </a:xfrm>
          <a:prstGeom prst="rect">
            <a:avLst/>
          </a:prstGeom>
          <a:solidFill>
            <a:srgbClr val="FF00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bg1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19246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7AE90-DA0B-504D-BAAA-9DB224503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/>
              <a:t>Janie</a:t>
            </a:r>
          </a:p>
        </p:txBody>
      </p:sp>
      <p:pic>
        <p:nvPicPr>
          <p:cNvPr id="5" name="Content Placeholder 5" descr="Image result for girl using ipad">
            <a:extLst>
              <a:ext uri="{FF2B5EF4-FFF2-40B4-BE49-F238E27FC236}">
                <a16:creationId xmlns:a16="http://schemas.microsoft.com/office/drawing/2014/main" id="{2EF0C043-54E6-1D45-B6E1-66DDE6F5B2E9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9890" y="1615615"/>
            <a:ext cx="8023262" cy="4520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617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8DA8E-2F41-D247-B895-98BAE17DA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/>
              <a:t>Mike</a:t>
            </a:r>
          </a:p>
        </p:txBody>
      </p:sp>
      <p:pic>
        <p:nvPicPr>
          <p:cNvPr id="4" name="Content Placeholder 3" descr="Image result for teen boy gaming">
            <a:extLst>
              <a:ext uri="{FF2B5EF4-FFF2-40B4-BE49-F238E27FC236}">
                <a16:creationId xmlns:a16="http://schemas.microsoft.com/office/drawing/2014/main" id="{5C2F11F9-E93E-8A43-95A9-53ADA373E596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587" y="1615615"/>
            <a:ext cx="5156467" cy="4396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966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FCC1C-0F2F-4D4E-91CC-365A3B432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>
                <a:latin typeface="Comic Sans MS" panose="030F0702030302020204" pitchFamily="66" charset="0"/>
              </a:rPr>
              <a:t>Rhian a Fatima</a:t>
            </a:r>
            <a:endParaRPr lang="cy-GB" dirty="0"/>
          </a:p>
        </p:txBody>
      </p:sp>
      <p:pic>
        <p:nvPicPr>
          <p:cNvPr id="4" name="Content Placeholder 3" descr="Image result for black teen taking pic on phone">
            <a:extLst>
              <a:ext uri="{FF2B5EF4-FFF2-40B4-BE49-F238E27FC236}">
                <a16:creationId xmlns:a16="http://schemas.microsoft.com/office/drawing/2014/main" id="{A33CB990-5940-724F-ABEC-3F20A0D1EAC0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43" y="1428750"/>
            <a:ext cx="6988915" cy="4644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4179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AEBC6-8AB8-AC44-96E9-7617D13F1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/>
              <a:t>Owain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B18A05E-EAB3-2A47-A842-46FF8DD665AF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" y="1440180"/>
            <a:ext cx="6824662" cy="4606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5164187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2015-Safety">
  <a:themeElements>
    <a:clrScheme name="SB2019">
      <a:dk1>
        <a:sysClr val="windowText" lastClr="000000"/>
      </a:dk1>
      <a:lt1>
        <a:sysClr val="window" lastClr="FFFFFF"/>
      </a:lt1>
      <a:dk2>
        <a:srgbClr val="0A4399"/>
      </a:dk2>
      <a:lt2>
        <a:srgbClr val="E8F6FD"/>
      </a:lt2>
      <a:accent1>
        <a:srgbClr val="009900"/>
      </a:accent1>
      <a:accent2>
        <a:srgbClr val="FFFF00"/>
      </a:accent2>
      <a:accent3>
        <a:srgbClr val="E36C09"/>
      </a:accent3>
      <a:accent4>
        <a:srgbClr val="C00000"/>
      </a:accent4>
      <a:accent5>
        <a:srgbClr val="7030A0"/>
      </a:accent5>
      <a:accent6>
        <a:srgbClr val="777777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choolBeat-PowerPoint-SafetyBlue-AMH5" id="{29AAB9EE-A61E-2246-BD49-D03959A5E49C}" vid="{ECFCB863-CA61-2B4E-9399-7C8E2FC98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PowerPoint-2015-Safety</Template>
  <TotalTime>25</TotalTime>
  <Words>279</Words>
  <Application>Microsoft Macintosh PowerPoint</Application>
  <PresentationFormat>On-screen Show (4:3)</PresentationFormat>
  <Paragraphs>36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Comic Sans MS</vt:lpstr>
      <vt:lpstr>PowerPoint-2015-Safety</vt:lpstr>
      <vt:lpstr>Y gyfraith a’r drosedd o feithrin perthynas amhriodol</vt:lpstr>
      <vt:lpstr>Diffiniad</vt:lpstr>
      <vt:lpstr>Beth yw niwed rhywiol ar-lein?</vt:lpstr>
      <vt:lpstr>Meithrin perthynas amhriodol  a’r gyfraith</vt:lpstr>
      <vt:lpstr>Cardiau Senario</vt:lpstr>
      <vt:lpstr>Janie</vt:lpstr>
      <vt:lpstr>Mike</vt:lpstr>
      <vt:lpstr>Rhian a Fatima</vt:lpstr>
      <vt:lpstr>Owain</vt:lpstr>
      <vt:lpstr>Molly</vt:lpstr>
      <vt:lpstr>A.J.</vt:lpstr>
      <vt:lpstr>Raisa</vt:lpstr>
      <vt:lpstr>Nodiadau gludiog</vt:lpstr>
      <vt:lpstr>Cofiwch…</vt:lpstr>
      <vt:lpstr>PowerPoint Presentation</vt:lpstr>
      <vt:lpstr>Ysgrifennwch un peth rydych yn mynd i’w wneud yn wahanol o ganlyniad i’r wers heddiw.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Law and the Offence of Grooming</dc:title>
  <dc:creator>Microsoft Office User</dc:creator>
  <cp:lastModifiedBy>Microsoft Office User</cp:lastModifiedBy>
  <cp:revision>4</cp:revision>
  <dcterms:created xsi:type="dcterms:W3CDTF">2019-07-08T14:34:23Z</dcterms:created>
  <dcterms:modified xsi:type="dcterms:W3CDTF">2019-07-08T14:59:40Z</dcterms:modified>
</cp:coreProperties>
</file>