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4" r:id="rId3"/>
    <p:sldId id="272" r:id="rId4"/>
    <p:sldId id="270" r:id="rId5"/>
    <p:sldId id="282" r:id="rId6"/>
    <p:sldId id="271" r:id="rId7"/>
    <p:sldId id="281" r:id="rId8"/>
    <p:sldId id="278" r:id="rId9"/>
    <p:sldId id="280" r:id="rId10"/>
    <p:sldId id="275" r:id="rId11"/>
    <p:sldId id="276" r:id="rId12"/>
    <p:sldId id="284" r:id="rId13"/>
    <p:sldId id="285" r:id="rId14"/>
    <p:sldId id="277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7" autoAdjust="0"/>
    <p:restoredTop sz="86386" autoAdjust="0"/>
  </p:normalViewPr>
  <p:slideViewPr>
    <p:cSldViewPr snapToGrid="0" snapToObjects="1">
      <p:cViewPr varScale="1">
        <p:scale>
          <a:sx n="135" d="100"/>
          <a:sy n="135" d="100"/>
        </p:scale>
        <p:origin x="7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wmf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34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67" y="288154"/>
            <a:ext cx="7757848" cy="11430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71567" y="1521670"/>
            <a:ext cx="7757848" cy="472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9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6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" y="1899739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31" y="4178602"/>
            <a:ext cx="1535130" cy="186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15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fld id="{110AE7D1-6754-474F-8D4A-A133102F4C7D}" type="datetimeFigureOut">
              <a:rPr lang="en-GB" noProof="0" smtClean="0"/>
              <a:pPr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r>
              <a:rPr lang="en-GB" noProof="0" dirty="0"/>
              <a:t>Slide </a:t>
            </a:r>
            <a:fld id="{4BA0BEB8-FF74-1A46-B145-BC8D37F9923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Comic Sans MS"/>
              </a:rPr>
              <a:t>Hawlfraint Heddlu Gwent 2019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Comic Sans MS"/>
              </a:rPr>
              <a:t>© Gwent Police Copyright 2019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55" r:id="rId6"/>
    <p:sldLayoutId id="2147483650" r:id="rId7"/>
    <p:sldLayoutId id="2147483652" r:id="rId8"/>
    <p:sldLayoutId id="2147483663" r:id="rId9"/>
    <p:sldLayoutId id="2147483653" r:id="rId10"/>
    <p:sldLayoutId id="2147483656" r:id="rId11"/>
    <p:sldLayoutId id="2147483667" r:id="rId12"/>
    <p:sldLayoutId id="2147483668" r:id="rId13"/>
    <p:sldLayoutId id="2147483669" r:id="rId14"/>
    <p:sldLayoutId id="2147483665" r:id="rId15"/>
    <p:sldLayoutId id="2147483666" r:id="rId16"/>
    <p:sldLayoutId id="2147483654" r:id="rId17"/>
    <p:sldLayoutId id="214748367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CTN26umVA" TargetMode="External"/><Relationship Id="rId2" Type="http://schemas.openxmlformats.org/officeDocument/2006/relationships/hyperlink" Target="https://schoolbeat.org/youtube/clares-story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1"/>
              <a:t>Jellibean and Surferboi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1829617"/>
            <a:ext cx="5981700" cy="3800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1462" y="3056707"/>
            <a:ext cx="1341120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751462" y="3071444"/>
            <a:ext cx="1140822" cy="2394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Jellibean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51462" y="3365862"/>
            <a:ext cx="862148" cy="1132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>
                <a:solidFill>
                  <a:schemeClr val="tx1"/>
                </a:solidFill>
              </a:rPr>
              <a:t>Hi..nice</a:t>
            </a:r>
            <a:r>
              <a:rPr lang="en-GB" sz="900" dirty="0">
                <a:solidFill>
                  <a:schemeClr val="tx1"/>
                </a:solidFill>
              </a:rPr>
              <a:t> pic!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79ABE38E-1CC6-304D-9999-5A4C00B754B3}"/>
              </a:ext>
            </a:extLst>
          </p:cNvPr>
          <p:cNvSpPr txBox="1">
            <a:spLocks/>
          </p:cNvSpPr>
          <p:nvPr/>
        </p:nvSpPr>
        <p:spPr>
          <a:xfrm>
            <a:off x="311760" y="97235"/>
            <a:ext cx="1884685" cy="3356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pPr algn="l">
              <a:defRPr b="0" i="0"/>
            </a:pPr>
            <a:r>
              <a:rPr lang="en-GB" sz="1400" dirty="0"/>
              <a:t>Resource 2a.</a:t>
            </a:r>
          </a:p>
        </p:txBody>
      </p:sp>
    </p:spTree>
    <p:extLst>
      <p:ext uri="{BB962C8B-B14F-4D97-AF65-F5344CB8AC3E}">
        <p14:creationId xmlns:p14="http://schemas.microsoft.com/office/powerpoint/2010/main" val="236015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1"/>
              <a:t>In reality who is Surferboi?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66900" y="2346325"/>
            <a:ext cx="5410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9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Clare thought she knew…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 b="0" i="0"/>
            </a:pPr>
            <a:r>
              <a:rPr lang="en-US" sz="3200" noProof="1">
                <a:hlinkClick r:id="rId2"/>
              </a:rPr>
              <a:t>schoolbeat.org/youtube/clares-story</a:t>
            </a:r>
            <a:endParaRPr lang="en-US" sz="3200" noProof="1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6519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Grooming is the way in which an adult deliberately befriends a young person and gains their trust so that they can sexually harm them.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Groomers can be young or old and any sex.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20" y="478945"/>
            <a:ext cx="2389331" cy="125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3" y="478945"/>
            <a:ext cx="2208697" cy="124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35" y="4597500"/>
            <a:ext cx="2787925" cy="111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96" y="4476625"/>
            <a:ext cx="972047" cy="129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29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Strategies to stay safe online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69D9-E275-004E-A1BB-FD9B2813C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46" y="5323597"/>
            <a:ext cx="8042305" cy="73317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</a:rPr>
              <a:t>Rank according to what you think is the most important strategy to reduce online risks and make Internet use safer for young people.</a:t>
            </a:r>
          </a:p>
        </p:txBody>
      </p:sp>
      <p:sp>
        <p:nvSpPr>
          <p:cNvPr id="6" name="Diamond 5"/>
          <p:cNvSpPr/>
          <p:nvPr/>
        </p:nvSpPr>
        <p:spPr>
          <a:xfrm>
            <a:off x="5177254" y="2759759"/>
            <a:ext cx="1000125" cy="10668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itchFamily="66" charset="0"/>
              </a:rPr>
              <a:t>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99426" y="2148327"/>
            <a:ext cx="1000125" cy="2289665"/>
            <a:chOff x="3996111" y="2143564"/>
            <a:chExt cx="1000125" cy="2289665"/>
          </a:xfrm>
        </p:grpSpPr>
        <p:sp>
          <p:nvSpPr>
            <p:cNvPr id="5" name="Diamond 4"/>
            <p:cNvSpPr/>
            <p:nvPr/>
          </p:nvSpPr>
          <p:spPr>
            <a:xfrm>
              <a:off x="3996111" y="2143564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7" name="Diamond 6"/>
            <p:cNvSpPr/>
            <p:nvPr/>
          </p:nvSpPr>
          <p:spPr>
            <a:xfrm>
              <a:off x="3996111" y="3366429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8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21598" y="1534403"/>
            <a:ext cx="1000125" cy="3517512"/>
            <a:chOff x="3418283" y="1534403"/>
            <a:chExt cx="1000125" cy="3517512"/>
          </a:xfrm>
        </p:grpSpPr>
        <p:sp>
          <p:nvSpPr>
            <p:cNvPr id="4" name="Diamond 3"/>
            <p:cNvSpPr/>
            <p:nvPr/>
          </p:nvSpPr>
          <p:spPr>
            <a:xfrm>
              <a:off x="3418283" y="1534403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8" name="Diamond 7"/>
            <p:cNvSpPr/>
            <p:nvPr/>
          </p:nvSpPr>
          <p:spPr>
            <a:xfrm>
              <a:off x="3418283" y="3985115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9</a:t>
              </a:r>
            </a:p>
          </p:txBody>
        </p:sp>
        <p:sp>
          <p:nvSpPr>
            <p:cNvPr id="9" name="Diamond 8"/>
            <p:cNvSpPr/>
            <p:nvPr/>
          </p:nvSpPr>
          <p:spPr>
            <a:xfrm>
              <a:off x="3418283" y="2752725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" name="Diamond 10"/>
          <p:cNvSpPr/>
          <p:nvPr/>
        </p:nvSpPr>
        <p:spPr>
          <a:xfrm>
            <a:off x="2894078" y="2759759"/>
            <a:ext cx="1000125" cy="10668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itchFamily="66" charset="0"/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57838" y="2143564"/>
            <a:ext cx="1000125" cy="2299190"/>
            <a:chOff x="2854523" y="2143564"/>
            <a:chExt cx="1000125" cy="2299190"/>
          </a:xfrm>
        </p:grpSpPr>
        <p:sp>
          <p:nvSpPr>
            <p:cNvPr id="10" name="Diamond 9"/>
            <p:cNvSpPr/>
            <p:nvPr/>
          </p:nvSpPr>
          <p:spPr>
            <a:xfrm>
              <a:off x="2854523" y="3375954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7</a:t>
              </a:r>
            </a:p>
          </p:txBody>
        </p:sp>
        <p:sp>
          <p:nvSpPr>
            <p:cNvPr id="12" name="Diamond 11"/>
            <p:cNvSpPr/>
            <p:nvPr/>
          </p:nvSpPr>
          <p:spPr>
            <a:xfrm>
              <a:off x="2854523" y="2143564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7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pic>
        <p:nvPicPr>
          <p:cNvPr id="4" name="Content Placeholder 3" descr="Child Exploitation &amp; Online Protection Centre - internet safety - CEOP - Google Chrome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38961" y="1684338"/>
            <a:ext cx="5666079" cy="4371975"/>
          </a:xfrm>
        </p:spPr>
      </p:pic>
    </p:spTree>
    <p:extLst>
      <p:ext uri="{BB962C8B-B14F-4D97-AF65-F5344CB8AC3E}">
        <p14:creationId xmlns:p14="http://schemas.microsoft.com/office/powerpoint/2010/main" val="383889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Finish the sentence….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If someone you are talking with makes you feel uncomfortable you should…</a:t>
            </a:r>
          </a:p>
          <a:p>
            <a:pPr lvl="0"/>
            <a:r>
              <a:rPr lang="en-GB" dirty="0"/>
              <a:t>If someone sends you an inappropriate picture or message you should…</a:t>
            </a:r>
          </a:p>
          <a:p>
            <a:pPr lvl="0"/>
            <a:r>
              <a:rPr lang="en-GB" dirty="0"/>
              <a:t>If someone you </a:t>
            </a:r>
            <a:r>
              <a:rPr lang="en-GB" i="1" dirty="0"/>
              <a:t>only</a:t>
            </a:r>
            <a:r>
              <a:rPr lang="en-GB" dirty="0"/>
              <a:t> know online asks you to meet up you should….</a:t>
            </a:r>
          </a:p>
          <a:p>
            <a:pPr lvl="0"/>
            <a:r>
              <a:rPr lang="en-GB" dirty="0"/>
              <a:t>If someone says something inappropriate when you are gaming you should…</a:t>
            </a:r>
          </a:p>
          <a:p>
            <a:pPr lvl="0"/>
            <a:r>
              <a:rPr lang="en-GB" dirty="0"/>
              <a:t>If someone claims to be a friend of a friend and wants you to accept their friendship request you should…</a:t>
            </a:r>
          </a:p>
          <a:p>
            <a:pPr lvl="0"/>
            <a:r>
              <a:rPr lang="en-GB" dirty="0"/>
              <a:t>If someone you only know online wants to Skype call with you, you should…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86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63" y="298895"/>
            <a:ext cx="8046189" cy="709769"/>
          </a:xfrm>
        </p:spPr>
        <p:txBody>
          <a:bodyPr>
            <a:normAutofit/>
          </a:bodyPr>
          <a:lstStyle/>
          <a:p>
            <a:r>
              <a:rPr lang="en-GB" sz="3200" dirty="0"/>
              <a:t>Group work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4294967295"/>
          </p:nvPr>
        </p:nvSpPr>
        <p:spPr>
          <a:xfrm>
            <a:off x="680184" y="3935413"/>
            <a:ext cx="3695700" cy="2152650"/>
          </a:xfrm>
          <a:prstGeom prst="roundRect">
            <a:avLst/>
          </a:prstGeom>
          <a:solidFill>
            <a:srgbClr val="FF5050"/>
          </a:solidFill>
          <a:ln w="12700" cap="flat" cmpd="sng" algn="ctr">
            <a:solidFill>
              <a:srgbClr val="FF5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Compliments</a:t>
            </a:r>
            <a:endParaRPr lang="en-GB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Praise and compliments on target’s appearance, ability, skills, personality and possessions.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780197" y="874198"/>
            <a:ext cx="3495675" cy="2264289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cap="flat" cmpd="sng" algn="ctr">
            <a:solidFill>
              <a:srgbClr val="41719C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Personal Information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personal details, e.g. area location, school attended, home address, age, real name, telephone numbers, pictures, GPS position.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>
            <a:off x="4853085" y="845446"/>
            <a:ext cx="3546422" cy="2264289"/>
          </a:xfrm>
          <a:prstGeom prst="roundRect">
            <a:avLst/>
          </a:prstGeom>
          <a:solidFill>
            <a:srgbClr val="F42ADC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Small Talk</a:t>
            </a:r>
            <a:endParaRPr lang="en-GB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of small-talk or banter to build a social bond.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4793236" y="3943350"/>
            <a:ext cx="3600291" cy="2151426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  <a:endParaRPr lang="en-GB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about feelings whilst probing for information about the personal relationships of the targeted person with the significant people in their lives, i.e. family, boyfriend/girlfriend/friends.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2897842" y="1984156"/>
            <a:ext cx="3435085" cy="226428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800"/>
              </a:spcAft>
              <a:buFont typeface="Arial"/>
              <a:buNone/>
            </a:pP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GB" sz="2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information about interests, likes, dislikes, hobbies. Offline and online behaviour. Sexual and non-sexual behaviour. In the past, present, future or planned behaviours/activities </a:t>
            </a:r>
            <a:endParaRPr lang="en-GB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2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879475" y="893763"/>
            <a:ext cx="7385050" cy="50704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cap="flat" cmpd="sng" algn="ctr">
            <a:solidFill>
              <a:srgbClr val="41719C"/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Personal Information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personal details, e.g. area location, school attended, home address, age, real name, telephone numbers, pictures, GPS position.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6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63600" y="1068388"/>
            <a:ext cx="7416800" cy="4721225"/>
          </a:xfrm>
          <a:prstGeom prst="roundRect">
            <a:avLst/>
          </a:prstGeom>
          <a:solidFill>
            <a:srgbClr val="F42ADC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Small Talk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of small-talk or banter to build a social bond.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5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62013" y="1068388"/>
            <a:ext cx="7419975" cy="4721225"/>
          </a:xfrm>
          <a:prstGeom prst="roundRect">
            <a:avLst/>
          </a:prstGeom>
          <a:solidFill>
            <a:srgbClr val="FF5050"/>
          </a:solidFill>
          <a:ln w="12700" cap="flat" cmpd="sng" algn="ctr">
            <a:solidFill>
              <a:srgbClr val="FF5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Compliments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Praise and compliments on target’s appearance, ability, skills, personality and possessions.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7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/>
        </p:nvSpPr>
        <p:spPr>
          <a:xfrm>
            <a:off x="908418" y="1120487"/>
            <a:ext cx="7327164" cy="4617027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about feelings whilst probing for information about the personal relationships of the targeted person with the significant people in their lives, i.e. family, boyfriend/girlfriend/friends.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9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41375" y="1276350"/>
            <a:ext cx="7461250" cy="43053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information about interests, likes, dislikes, hobbies. Offline and online behaviour. Sexual and non-sexual behaviour. In the past, present, future or planned behaviours/activities. 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9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1"/>
              <a:t>Jellibean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38325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83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1"/>
              <a:t>Jellibean &amp; Surferboi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5" y="1838325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051">
            <a:off x="3824445" y="1845808"/>
            <a:ext cx="4318001" cy="323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81557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SafetyBlue-AMH5" id="{29AAB9EE-A61E-2246-BD49-D03959A5E49C}" vid="{ECFCB863-CA61-2B4E-9399-7C8E2FC98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{7E908868-123A-BE4F-813E-481DD388B966}tf16401378</Template>
  <TotalTime>7</TotalTime>
  <Words>439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Calibri</vt:lpstr>
      <vt:lpstr>Comic Sans MS</vt:lpstr>
      <vt:lpstr>PowerPoint-2015-Safety</vt:lpstr>
      <vt:lpstr>Jellibean and Surferboi</vt:lpstr>
      <vt:lpstr>Group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Jellibean</vt:lpstr>
      <vt:lpstr>Jellibean &amp; Surferboi</vt:lpstr>
      <vt:lpstr>In reality who is Surferboi?</vt:lpstr>
      <vt:lpstr>Clare thought she knew…</vt:lpstr>
      <vt:lpstr>Definition</vt:lpstr>
      <vt:lpstr>Strategies to stay safe online </vt:lpstr>
      <vt:lpstr>Reporting</vt:lpstr>
      <vt:lpstr>Finish the sentence….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Jellibean and Surferboi</dc:title>
  <dc:creator>Microsoft Office User</dc:creator>
  <cp:lastModifiedBy>Microsoft Office User</cp:lastModifiedBy>
  <cp:revision>1</cp:revision>
  <dcterms:created xsi:type="dcterms:W3CDTF">2019-07-08T13:45:12Z</dcterms:created>
  <dcterms:modified xsi:type="dcterms:W3CDTF">2019-07-08T13:52:26Z</dcterms:modified>
</cp:coreProperties>
</file>