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0" autoAdjust="0"/>
    <p:restoredTop sz="86386" autoAdjust="0"/>
  </p:normalViewPr>
  <p:slideViewPr>
    <p:cSldViewPr snapToGrid="0" snapToObjects="1">
      <p:cViewPr varScale="1">
        <p:scale>
          <a:sx n="112" d="100"/>
          <a:sy n="112" d="100"/>
        </p:scale>
        <p:origin x="20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34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" y="1899739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1" y="4178602"/>
            <a:ext cx="1535130" cy="186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15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fld id="{110AE7D1-6754-474F-8D4A-A133102F4C7D}" type="datetimeFigureOut">
              <a:rPr lang="en-GB" noProof="0" smtClean="0"/>
              <a:pPr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r>
              <a:rPr lang="en-GB" noProof="0" dirty="0"/>
              <a:t>Slide </a:t>
            </a:r>
            <a:fld id="{4BA0BEB8-FF74-1A46-B145-BC8D37F9923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Comic Sans MS"/>
              </a:rPr>
              <a:t>Hawlfraint Heddlu Gwent 2019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Comic Sans MS"/>
              </a:rPr>
              <a:t>© Gwent Police Copyright 2019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55" r:id="rId6"/>
    <p:sldLayoutId id="2147483650" r:id="rId7"/>
    <p:sldLayoutId id="2147483652" r:id="rId8"/>
    <p:sldLayoutId id="2147483663" r:id="rId9"/>
    <p:sldLayoutId id="2147483653" r:id="rId10"/>
    <p:sldLayoutId id="2147483656" r:id="rId11"/>
    <p:sldLayoutId id="2147483667" r:id="rId12"/>
    <p:sldLayoutId id="2147483668" r:id="rId13"/>
    <p:sldLayoutId id="2147483669" r:id="rId14"/>
    <p:sldLayoutId id="2147483665" r:id="rId15"/>
    <p:sldLayoutId id="2147483666" r:id="rId16"/>
    <p:sldLayoutId id="21474836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020D649-73B5-414B-99C1-62027C3CCE0D}"/>
              </a:ext>
            </a:extLst>
          </p:cNvPr>
          <p:cNvSpPr txBox="1">
            <a:spLocks/>
          </p:cNvSpPr>
          <p:nvPr/>
        </p:nvSpPr>
        <p:spPr>
          <a:xfrm>
            <a:off x="311760" y="97235"/>
            <a:ext cx="1884685" cy="335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 algn="l">
              <a:defRPr b="0" i="0"/>
            </a:pPr>
            <a:r>
              <a:rPr lang="en-GB" sz="1400" dirty="0"/>
              <a:t>Resource 5a.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FD235E-92D3-BB47-9178-9AB7FCC2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Law and the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Offence of Grooming</a:t>
            </a:r>
            <a:endParaRPr lang="en-GB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C2CA65A-4776-8B4A-B340-BBC8D7F44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296795"/>
            <a:ext cx="5391150" cy="328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5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7A2A-0A53-584A-A9D3-3B88EDA6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Molly</a:t>
            </a:r>
          </a:p>
        </p:txBody>
      </p:sp>
      <p:pic>
        <p:nvPicPr>
          <p:cNvPr id="4" name="Content Placeholder 3" descr="Image result for  teen using lap top in bed">
            <a:extLst>
              <a:ext uri="{FF2B5EF4-FFF2-40B4-BE49-F238E27FC236}">
                <a16:creationId xmlns:a16="http://schemas.microsoft.com/office/drawing/2014/main" id="{26206696-E246-A445-AF80-FB58DF0A25E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8" y="1760220"/>
            <a:ext cx="6136958" cy="409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7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9B19-DE92-3441-997E-A8E15BE4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A.J.</a:t>
            </a:r>
          </a:p>
        </p:txBody>
      </p:sp>
      <p:pic>
        <p:nvPicPr>
          <p:cNvPr id="4" name="Content Placeholder 3" descr="Image result for  black boy teen using phone">
            <a:extLst>
              <a:ext uri="{FF2B5EF4-FFF2-40B4-BE49-F238E27FC236}">
                <a16:creationId xmlns:a16="http://schemas.microsoft.com/office/drawing/2014/main" id="{B3AC4F53-8496-6A4A-9FA0-C2BE11E7F10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65325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3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4FF8-30E6-9E45-B193-E2D15EBA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Raisa</a:t>
            </a:r>
            <a:endParaRPr lang="en-GB" dirty="0"/>
          </a:p>
        </p:txBody>
      </p:sp>
      <p:pic>
        <p:nvPicPr>
          <p:cNvPr id="4" name="Content Placeholder 3" descr="Image result for Girl On iPad">
            <a:extLst>
              <a:ext uri="{FF2B5EF4-FFF2-40B4-BE49-F238E27FC236}">
                <a16:creationId xmlns:a16="http://schemas.microsoft.com/office/drawing/2014/main" id="{2E185D4D-DF9C-2F43-837B-B170F952B24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79" y="1821355"/>
            <a:ext cx="5702355" cy="380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69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5E79-B1D1-5945-984A-3F1EAFB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Post-it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B8B5-163C-BD47-875B-5620B57A6F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advice would you give those identified as being at risk of harm, to reduce their risk and be safer online?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Write your suggestions on Post-it notes.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BDE32-650A-764C-AE56-F50BD692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19" y="3658466"/>
            <a:ext cx="3661832" cy="24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09750" y="472283"/>
            <a:ext cx="5524500" cy="551655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Remember…</a:t>
            </a:r>
          </a:p>
        </p:txBody>
      </p:sp>
      <p:pic>
        <p:nvPicPr>
          <p:cNvPr id="5" name="Content Placeholder 3" descr="Thinkuknow - home - Google Chrome">
            <a:extLst>
              <a:ext uri="{FF2B5EF4-FFF2-40B4-BE49-F238E27FC236}">
                <a16:creationId xmlns:a16="http://schemas.microsoft.com/office/drawing/2014/main" id="{FD24C8B9-2A63-D846-9760-E5FB266D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17293" r="15544" b="17038"/>
          <a:stretch/>
        </p:blipFill>
        <p:spPr>
          <a:xfrm>
            <a:off x="1809750" y="1009651"/>
            <a:ext cx="5524500" cy="51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y\Downloads\Screenshot_2019-01-07 https www ceop police 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73" y="1210729"/>
            <a:ext cx="702185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4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7307-6DE3-9E44-9B6A-54A748E4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0" dirty="0">
                <a:latin typeface="Comic Sans MS" panose="030F0702030302020204" pitchFamily="66" charset="0"/>
              </a:rPr>
              <a:t>Write down one thing you are going </a:t>
            </a:r>
            <a:br>
              <a:rPr lang="en-GB" sz="2800" b="0" dirty="0">
                <a:latin typeface="Comic Sans MS" panose="030F0702030302020204" pitchFamily="66" charset="0"/>
              </a:rPr>
            </a:br>
            <a:r>
              <a:rPr lang="en-GB" sz="2800" b="0" dirty="0">
                <a:latin typeface="Comic Sans MS" panose="030F0702030302020204" pitchFamily="66" charset="0"/>
              </a:rPr>
              <a:t>to do differently as a result of today’s lesson.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4D1F-8E86-324C-882E-841EB20B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5" y="1793632"/>
            <a:ext cx="4068149" cy="4078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0CBCF6-D591-FE44-94D7-76EE6F9E969B}"/>
              </a:ext>
            </a:extLst>
          </p:cNvPr>
          <p:cNvSpPr/>
          <p:nvPr/>
        </p:nvSpPr>
        <p:spPr>
          <a:xfrm rot="21244287">
            <a:off x="4218377" y="3821244"/>
            <a:ext cx="7072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0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8E23-B0F8-484C-ACFD-F881E7C9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8970-05D3-8E4E-88AF-BBC30BD336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Grooming is the way in which an adult deliberately befriends a young person and gains their trust so that they can take advantage of them and or sexually harm them.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Groomers can be young or old and any sex.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D8213-51B5-034B-BF0F-8C0B61338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29" y="425605"/>
            <a:ext cx="2490931" cy="130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07548-790C-A641-B7B0-E22FC58D2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425605"/>
            <a:ext cx="2303524" cy="129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26F6A-5F92-BB46-8757-6EC543547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4424073"/>
            <a:ext cx="374650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4001F-C7EB-9740-9040-E3C6C5424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73" y="4400721"/>
            <a:ext cx="1215627" cy="162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73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B62C-47E4-4446-92D4-A44C57B8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What is online sexual harm?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BA5C-8E4F-A144-ACB2-4C1236B0E3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Starting sexual conversations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Asking for naked pictures or videos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Asking for you to do something sexual on a webcam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Sending you naked pictures or videos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Asking to meet you in person.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(Under 18)</a:t>
            </a:r>
          </a:p>
        </p:txBody>
      </p:sp>
    </p:spTree>
    <p:extLst>
      <p:ext uri="{BB962C8B-B14F-4D97-AF65-F5344CB8AC3E}">
        <p14:creationId xmlns:p14="http://schemas.microsoft.com/office/powerpoint/2010/main" val="330615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4F0F-8720-BB42-8BE5-CF52ABA2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Grooming and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CC83-2BB3-6946-B818-4958D6F7A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latin typeface="Comic Sans MS" panose="030F0702030302020204" pitchFamily="66" charset="0"/>
              </a:rPr>
              <a:t>Grooming </a:t>
            </a:r>
            <a:r>
              <a:rPr lang="en-GB" dirty="0">
                <a:latin typeface="Comic Sans MS" panose="030F0702030302020204" pitchFamily="66" charset="0"/>
              </a:rPr>
              <a:t>- The offence under section 15, </a:t>
            </a:r>
            <a:r>
              <a:rPr lang="en-GB" i="1" dirty="0">
                <a:latin typeface="Comic Sans MS" panose="030F0702030302020204" pitchFamily="66" charset="0"/>
              </a:rPr>
              <a:t>Sexual Offences Act 2003</a:t>
            </a:r>
            <a:r>
              <a:rPr lang="en-GB" dirty="0">
                <a:latin typeface="Comic Sans MS" panose="030F0702030302020204" pitchFamily="66" charset="0"/>
              </a:rPr>
              <a:t> is that of meeting a child with the intent to have sexual contact with him or her. </a:t>
            </a:r>
          </a:p>
          <a:p>
            <a:pPr>
              <a:defRPr/>
            </a:pPr>
            <a:r>
              <a:rPr lang="en-GB" b="1" dirty="0">
                <a:latin typeface="Comic Sans MS" panose="030F0702030302020204" pitchFamily="66" charset="0"/>
              </a:rPr>
              <a:t>A new offence, Sexual Communication with a Child, came into effect on 3 April 2017, and covers both online and offline communication; including through social media, e-mail, and letters.  </a:t>
            </a: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Adult groomers face up to two years in prison and being automatically placed on the Sex Offender Register</a:t>
            </a:r>
            <a:r>
              <a:rPr lang="en-GB" b="1" dirty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0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D83F5-73C4-6547-B3A0-CC1ADBF3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86" y="1615615"/>
            <a:ext cx="3330866" cy="444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3A778-DD7E-854C-B9D3-16A17D8A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2683-D77D-FC4E-A59A-0BB12EFCA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7" y="1684627"/>
            <a:ext cx="4958414" cy="43721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Recognising risk is an important skill to help keeping you safe online.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Resource 5b.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Who’s at risk? Scenarios.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Identify who is most at risk of harm.</a:t>
            </a:r>
          </a:p>
        </p:txBody>
      </p:sp>
    </p:spTree>
    <p:extLst>
      <p:ext uri="{BB962C8B-B14F-4D97-AF65-F5344CB8AC3E}">
        <p14:creationId xmlns:p14="http://schemas.microsoft.com/office/powerpoint/2010/main" val="1192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AE90-DA0B-504D-BAAA-9DB22450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Janie</a:t>
            </a:r>
          </a:p>
        </p:txBody>
      </p:sp>
      <p:pic>
        <p:nvPicPr>
          <p:cNvPr id="5" name="Content Placeholder 5" descr="Image result for girl using ipad">
            <a:extLst>
              <a:ext uri="{FF2B5EF4-FFF2-40B4-BE49-F238E27FC236}">
                <a16:creationId xmlns:a16="http://schemas.microsoft.com/office/drawing/2014/main" id="{2EF0C043-54E6-1D45-B6E1-66DDE6F5B2E9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890" y="1615615"/>
            <a:ext cx="8023262" cy="452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17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DA8E-2F41-D247-B895-98BAE17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Mike</a:t>
            </a:r>
          </a:p>
        </p:txBody>
      </p:sp>
      <p:pic>
        <p:nvPicPr>
          <p:cNvPr id="4" name="Content Placeholder 3" descr="Image result for teen boy gaming">
            <a:extLst>
              <a:ext uri="{FF2B5EF4-FFF2-40B4-BE49-F238E27FC236}">
                <a16:creationId xmlns:a16="http://schemas.microsoft.com/office/drawing/2014/main" id="{5C2F11F9-E93E-8A43-95A9-53ADA373E59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87" y="1615615"/>
            <a:ext cx="5156467" cy="439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CC1C-0F2F-4D4E-91CC-365A3B43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Rhian and Fatima</a:t>
            </a:r>
            <a:endParaRPr lang="en-GB" dirty="0"/>
          </a:p>
        </p:txBody>
      </p:sp>
      <p:pic>
        <p:nvPicPr>
          <p:cNvPr id="4" name="Content Placeholder 3" descr="Image result for black teen taking pic on phone">
            <a:extLst>
              <a:ext uri="{FF2B5EF4-FFF2-40B4-BE49-F238E27FC236}">
                <a16:creationId xmlns:a16="http://schemas.microsoft.com/office/drawing/2014/main" id="{A33CB990-5940-724F-ABEC-3F20A0D1EAC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3" y="1428750"/>
            <a:ext cx="6988915" cy="464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17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EBC6-8AB8-AC44-96E9-7617D13F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18A05E-EAB3-2A47-A842-46FF8DD665A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440180"/>
            <a:ext cx="6824662" cy="46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1641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SafetyBlue-AMH5" id="{29AAB9EE-A61E-2246-BD49-D03959A5E49C}" vid="{ECFCB863-CA61-2B4E-9399-7C8E2FC98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16</TotalTime>
  <Words>234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PowerPoint-2015-Safety</vt:lpstr>
      <vt:lpstr>The Law and the Offence of Grooming</vt:lpstr>
      <vt:lpstr>Definition</vt:lpstr>
      <vt:lpstr>What is online sexual harm?</vt:lpstr>
      <vt:lpstr>Grooming and the Law</vt:lpstr>
      <vt:lpstr>Scenario cards</vt:lpstr>
      <vt:lpstr>Janie</vt:lpstr>
      <vt:lpstr>Mike</vt:lpstr>
      <vt:lpstr>Rhian and Fatima</vt:lpstr>
      <vt:lpstr>Owain</vt:lpstr>
      <vt:lpstr>Molly</vt:lpstr>
      <vt:lpstr>A.J.</vt:lpstr>
      <vt:lpstr>Raisa</vt:lpstr>
      <vt:lpstr>Post-it notes</vt:lpstr>
      <vt:lpstr>Remember…</vt:lpstr>
      <vt:lpstr>PowerPoint Presentation</vt:lpstr>
      <vt:lpstr>Write down one thing you are going  to do differently as a result of today’s lesson.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and the Offence of Grooming</dc:title>
  <dc:creator>Microsoft Office User</dc:creator>
  <cp:lastModifiedBy>Microsoft Office User</cp:lastModifiedBy>
  <cp:revision>2</cp:revision>
  <dcterms:created xsi:type="dcterms:W3CDTF">2019-07-08T14:34:23Z</dcterms:created>
  <dcterms:modified xsi:type="dcterms:W3CDTF">2019-07-08T14:50:51Z</dcterms:modified>
</cp:coreProperties>
</file>