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2BADE-AF49-4CEE-BE43-95E7DC946AE7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6C2F2-9C79-476C-9620-55529A38C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1072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281194"/>
            <a:ext cx="7737005" cy="919450"/>
          </a:xfrm>
        </p:spPr>
        <p:txBody>
          <a:bodyPr>
            <a:normAutofit/>
          </a:bodyPr>
          <a:lstStyle/>
          <a:p>
            <a:r>
              <a:rPr lang="cy-GB" dirty="0"/>
              <a:t>Sefyllfaoedd </a:t>
            </a:r>
            <a:r>
              <a:rPr lang="cy-GB" dirty="0" smtClean="0"/>
              <a:t>Anodd </a:t>
            </a:r>
            <a:endParaRPr lang="cy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318" y="1216556"/>
            <a:ext cx="7676620" cy="5096780"/>
          </a:xfrm>
        </p:spPr>
        <p:txBody>
          <a:bodyPr>
            <a:noAutofit/>
          </a:bodyPr>
          <a:lstStyle/>
          <a:p>
            <a:pPr marL="514350" lvl="0" indent="-514350" algn="l">
              <a:spcBef>
                <a:spcPts val="1200"/>
              </a:spcBef>
              <a:buFont typeface="+mj-lt"/>
              <a:buAutoNum type="arabicPeriod"/>
            </a:pP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S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ymud </a:t>
            </a: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ysgol yng nghanol y flwyddyn academaidd </a:t>
            </a:r>
            <a:endParaRPr lang="en-GB" sz="2800" dirty="0">
              <a:solidFill>
                <a:schemeClr val="tx1"/>
              </a:solidFill>
            </a:endParaRPr>
          </a:p>
          <a:p>
            <a:pPr marL="514350" lvl="0" indent="-514350" algn="l">
              <a:spcBef>
                <a:spcPts val="1200"/>
              </a:spcBef>
              <a:buFont typeface="+mj-lt"/>
              <a:buAutoNum type="arabicPeriod"/>
            </a:pP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G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wneud </a:t>
            </a: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ffrindiau 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newydd</a:t>
            </a:r>
            <a:endParaRPr lang="en-GB" sz="2800" dirty="0">
              <a:solidFill>
                <a:schemeClr val="tx1"/>
              </a:solidFill>
            </a:endParaRPr>
          </a:p>
          <a:p>
            <a:pPr marL="514350" lvl="0" indent="-514350" algn="l">
              <a:spcBef>
                <a:spcPts val="1200"/>
              </a:spcBef>
              <a:buFont typeface="+mj-lt"/>
              <a:buAutoNum type="arabicPeriod"/>
            </a:pP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G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ormod </a:t>
            </a: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o waith 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cartref</a:t>
            </a:r>
            <a:endParaRPr lang="en-GB" sz="2800" dirty="0">
              <a:solidFill>
                <a:schemeClr val="tx1"/>
              </a:solidFill>
            </a:endParaRPr>
          </a:p>
          <a:p>
            <a:pPr marL="514350" lvl="0" indent="-514350" algn="l">
              <a:spcBef>
                <a:spcPts val="1200"/>
              </a:spcBef>
              <a:buFont typeface="+mj-lt"/>
              <a:buAutoNum type="arabicPeriod"/>
            </a:pP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P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wysau </a:t>
            </a: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i wneud yn dda mewn 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arholiadau</a:t>
            </a:r>
            <a:endParaRPr lang="en-GB" sz="2800" dirty="0">
              <a:solidFill>
                <a:schemeClr val="tx1"/>
              </a:solidFill>
            </a:endParaRPr>
          </a:p>
          <a:p>
            <a:pPr marL="514350" lvl="0" indent="-514350" algn="l">
              <a:spcBef>
                <a:spcPts val="1200"/>
              </a:spcBef>
              <a:buFont typeface="+mj-lt"/>
              <a:buAutoNum type="arabicPeriod"/>
            </a:pP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E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ich </a:t>
            </a: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corff yn 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newid</a:t>
            </a:r>
            <a:endParaRPr lang="en-GB" sz="2800" dirty="0">
              <a:solidFill>
                <a:schemeClr val="tx1"/>
              </a:solidFill>
            </a:endParaRPr>
          </a:p>
          <a:p>
            <a:pPr marL="514350" lvl="0" indent="-514350" algn="l">
              <a:spcBef>
                <a:spcPts val="1200"/>
              </a:spcBef>
              <a:buFont typeface="+mj-lt"/>
              <a:buAutoNum type="arabicPeriod"/>
            </a:pP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G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orfod </a:t>
            </a: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cymryd mwy o gyfrifoldeb 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adref</a:t>
            </a:r>
            <a:endParaRPr lang="en-GB" sz="2800" dirty="0">
              <a:solidFill>
                <a:schemeClr val="tx1"/>
              </a:solidFill>
            </a:endParaRPr>
          </a:p>
          <a:p>
            <a:pPr marL="514350" lvl="0" indent="-514350" algn="l">
              <a:spcBef>
                <a:spcPts val="1200"/>
              </a:spcBef>
              <a:buFont typeface="+mj-lt"/>
              <a:buAutoNum type="arabicPeriod"/>
            </a:pP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P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roblemau </a:t>
            </a: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ariannol </a:t>
            </a:r>
            <a:endParaRPr lang="en-GB" sz="2800" dirty="0">
              <a:solidFill>
                <a:schemeClr val="tx1"/>
              </a:solidFill>
            </a:endParaRPr>
          </a:p>
          <a:p>
            <a:pPr marL="514350" lvl="0" indent="-514350" algn="l">
              <a:spcBef>
                <a:spcPts val="1200"/>
              </a:spcBef>
              <a:buFont typeface="+mj-lt"/>
              <a:buAutoNum type="arabicPeriod"/>
            </a:pP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A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elod </a:t>
            </a:r>
            <a:r>
              <a:rPr lang="cy-GB" sz="2800" dirty="0">
                <a:solidFill>
                  <a:srgbClr val="000000"/>
                </a:solidFill>
                <a:ea typeface="MS Mincho"/>
                <a:cs typeface="Arial"/>
              </a:rPr>
              <a:t>o’ch teulu yn </a:t>
            </a:r>
            <a:r>
              <a:rPr lang="cy-GB" sz="2800" dirty="0" smtClean="0">
                <a:solidFill>
                  <a:srgbClr val="000000"/>
                </a:solidFill>
                <a:ea typeface="MS Mincho"/>
                <a:cs typeface="Arial"/>
              </a:rPr>
              <a:t>sâl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GB" sz="2800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1200"/>
              </a:spcBef>
              <a:buFont typeface="+mj-lt"/>
              <a:buAutoNum type="arabicPeriod"/>
            </a:pPr>
            <a:endParaRPr lang="cy-GB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574" y="1927925"/>
            <a:ext cx="1985948" cy="1320071"/>
          </a:xfrm>
          <a:prstGeom prst="rect">
            <a:avLst/>
          </a:prstGeom>
          <a:ln w="508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031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 3110 3(b)_Stressful_situ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 3110 3(b)_Stressful_situations</Template>
  <TotalTime>14</TotalTime>
  <Words>41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 3110 3(b)_Stressful_situations</vt:lpstr>
      <vt:lpstr>Sefyllfaoedd Anodd </vt:lpstr>
    </vt:vector>
  </TitlesOfParts>
  <Company>HP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3b. Sefyllfaoedd Anodd</dc:title>
  <dc:creator>All-Wales School Liaison Core Programme</dc:creator>
  <cp:lastModifiedBy>Holland Andrew</cp:lastModifiedBy>
  <cp:revision>3</cp:revision>
  <dcterms:created xsi:type="dcterms:W3CDTF">2016-02-25T18:24:13Z</dcterms:created>
  <dcterms:modified xsi:type="dcterms:W3CDTF">2016-04-06T14:16:25Z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