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22"/>
  </p:notesMasterIdLst>
  <p:sldIdLst>
    <p:sldId id="277" r:id="rId2"/>
    <p:sldId id="257" r:id="rId3"/>
    <p:sldId id="259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17" autoAdjust="0"/>
    <p:restoredTop sz="94674"/>
  </p:normalViewPr>
  <p:slideViewPr>
    <p:cSldViewPr>
      <p:cViewPr varScale="1">
        <p:scale>
          <a:sx n="119" d="100"/>
          <a:sy n="119" d="100"/>
        </p:scale>
        <p:origin x="88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1BFB5FC-4E4B-9E4E-A176-D6DC61C7F1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28EF4F-9E18-8E48-9DF5-B3FBB5DF712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7397303-4E1D-9B45-8511-92CAB38AD89D}" type="datetimeFigureOut">
              <a:rPr lang="en-GB"/>
              <a:pPr>
                <a:defRPr/>
              </a:pPr>
              <a:t>03/03/2022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02C049D-1665-C345-8DC7-76A468C155C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2BF16D8-27E5-CF43-9F0F-CB9AC27390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0031FF-11A5-EF49-B389-2EA2155AB2C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E605FF-4256-A044-A3BA-3331247A05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C16AD9-7C74-2548-A23F-BD3C2D901BA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4BC971A1-DA8C-F645-8DA1-D6FAC52B0D8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DF259079-7909-AB4D-93F3-141C21331F1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02E747A7-1BAB-534F-B91E-66387D6359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6502E34-821B-EE48-8264-C999359B7AA7}" type="slidenum">
              <a:rPr lang="en-GB" altLang="en-US"/>
              <a:pPr eaLnBrk="1" hangingPunct="1"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0F83576F-4ED6-5E4F-BC89-D6D94C1B342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A7D80CA4-7A7C-BE4A-A47A-40755BEDF25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CDC520B9-713E-0A47-AA45-FB820CE35A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021FC3C-8631-3C4B-9460-C7D6F5EDF500}" type="slidenum">
              <a:rPr lang="en-GB" altLang="en-US"/>
              <a:pPr eaLnBrk="1" hangingPunct="1"/>
              <a:t>10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2B57C8F3-85C8-EC43-8C93-4BACE865D4C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0B88E6F6-F528-4646-ABFB-0A5F3C60742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203867B2-E9E4-9046-9244-325B331803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32FC743-39CF-1C4B-8889-F6B4BC6C71F7}" type="slidenum">
              <a:rPr lang="en-GB" altLang="en-US"/>
              <a:pPr eaLnBrk="1" hangingPunct="1"/>
              <a:t>11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12886AD3-CC36-6E45-BB32-A5A735B5AB0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5AA9CF63-8470-CF4E-B295-8C86FF9F2F0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228E2F3C-C1BA-E647-B60B-2D26C53D91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00B5DE8-D2CC-0D4C-B701-73344E9C6B07}" type="slidenum">
              <a:rPr lang="en-GB" altLang="en-US"/>
              <a:pPr eaLnBrk="1" hangingPunct="1"/>
              <a:t>12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9FE745AC-A30F-5147-9939-5827FBB251B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E1110859-CB14-294C-B74C-ED3DAB821DC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25EC5CC4-6A53-8D40-8D61-CC58158C26C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4ADAEC1-40F7-9848-84EB-1AFF57026E18}" type="slidenum">
              <a:rPr lang="en-GB" altLang="en-US"/>
              <a:pPr eaLnBrk="1" hangingPunct="1"/>
              <a:t>13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132F3C4B-3D9E-0041-8203-138459F6297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12D43F11-B81E-A54D-B938-90FF39BD132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B0E668F4-0870-DF4F-9AB6-9D1BB2C43E6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E7D77B7-C907-A240-829C-1C2D1AD41882}" type="slidenum">
              <a:rPr lang="en-GB" altLang="en-US"/>
              <a:pPr eaLnBrk="1" hangingPunct="1"/>
              <a:t>14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4315E98A-8BB5-E747-97E5-B5B7513498A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051C6662-0B0B-5A4F-AB2E-FDED63AB7D8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0E8A2B1E-C8FA-B144-8F5C-8C996013B7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AD0172E-3016-D542-9EE4-C4D26839C9B4}" type="slidenum">
              <a:rPr lang="en-GB" altLang="en-US"/>
              <a:pPr eaLnBrk="1" hangingPunct="1"/>
              <a:t>15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62DBF934-6BB8-0A47-BBBF-9C307104909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D471C1CB-D48D-AD46-AC30-53EAF161FB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C4146825-5110-D341-B225-2BB2D8CAA3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24AE66F-B13B-CF4B-B907-17E40B1BE314}" type="slidenum">
              <a:rPr lang="en-GB" altLang="en-US"/>
              <a:pPr eaLnBrk="1" hangingPunct="1"/>
              <a:t>16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AE1D12E5-1F08-FD48-A81C-CBCAA66CF36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id="{77C62679-AA01-0A48-A19E-D6C0EDE4CC0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3978A65D-EBE9-1448-B957-4D570F6133E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3706B90-F0FD-3C4A-A5FB-AC1D00D27C87}" type="slidenum">
              <a:rPr lang="en-GB" altLang="en-US"/>
              <a:pPr eaLnBrk="1" hangingPunct="1"/>
              <a:t>17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B857478B-0206-7240-8680-3354298B487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id="{EFD7363B-FC30-574D-9BBD-9229B512B0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07FEEEF9-A47B-F246-9571-7736076528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5E15D1B-FA6B-B64D-8CA7-669B01BF23FC}" type="slidenum">
              <a:rPr lang="en-GB" altLang="en-US"/>
              <a:pPr eaLnBrk="1" hangingPunct="1"/>
              <a:t>18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566542FB-7431-7444-8085-C78FAC1249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id="{9C7DB80E-F533-3A46-BB0A-963CE74B32E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79C54925-D0F4-2242-BBEE-EA30E121BB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6A5C033-BC29-654E-9B34-E9CA7370E7C3}" type="slidenum">
              <a:rPr lang="en-GB" altLang="en-US"/>
              <a:pPr eaLnBrk="1" hangingPunct="1"/>
              <a:t>19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8BDCED2D-353E-4D43-9FEF-C620246C62A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F66205B7-BDC0-A945-BBB4-88E758529E3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C788E91F-2669-D348-8ABF-F48D922A3E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2855AE7-6AD8-2044-A5BE-DA3875B55C9D}" type="slidenum">
              <a:rPr lang="en-GB" altLang="en-US"/>
              <a:pPr eaLnBrk="1" hangingPunct="1"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>
            <a:extLst>
              <a:ext uri="{FF2B5EF4-FFF2-40B4-BE49-F238E27FC236}">
                <a16:creationId xmlns:a16="http://schemas.microsoft.com/office/drawing/2014/main" id="{63C69E09-72F4-CE45-AEDF-2C82BE684E6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>
            <a:extLst>
              <a:ext uri="{FF2B5EF4-FFF2-40B4-BE49-F238E27FC236}">
                <a16:creationId xmlns:a16="http://schemas.microsoft.com/office/drawing/2014/main" id="{20C45082-AFB6-D34E-9480-F4D6C96778C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FD9BC630-FC5C-B345-87D2-33A1E521A4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4CB50A1-4D60-3B42-8432-3B5D62BB8BC9}" type="slidenum">
              <a:rPr lang="en-GB" altLang="en-US"/>
              <a:pPr eaLnBrk="1" hangingPunct="1"/>
              <a:t>20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FDAC81B4-20CD-914F-8AB8-B2F94FC2C72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E0A8A08D-A8CC-C24D-80FB-B60B775C92D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ED36F25D-F56C-ED43-9B0D-7775266573A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41DA9CA-9CB8-374F-A58C-3AD4417F50B5}" type="slidenum">
              <a:rPr lang="en-GB" altLang="en-US"/>
              <a:pPr eaLnBrk="1" hangingPunct="1"/>
              <a:t>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59447F38-9FF6-BF42-84AC-CD285B01C34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5FB43A41-C3FF-6141-ACED-EBFD9882E0D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575A2CBA-F4B3-D043-AAB3-94FEFD9005E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41F5412-0748-E14D-BF78-48685DCC7225}" type="slidenum">
              <a:rPr lang="en-GB" altLang="en-US"/>
              <a:pPr eaLnBrk="1" hangingPunct="1"/>
              <a:t>4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02C206B3-3C2F-7D45-8B05-41C2E49C213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9A06F165-8F8F-964E-81AB-4CF6D229842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2F671259-CF14-8043-ADEC-251D03DC6E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5659575-DFF6-3442-A3AF-639CAE41DF78}" type="slidenum">
              <a:rPr lang="en-GB" altLang="en-US"/>
              <a:pPr eaLnBrk="1" hangingPunct="1"/>
              <a:t>5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7DB5A8ED-0D2E-1C4F-8C28-7A7B2761F2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CA95A8B8-9AC4-374C-B897-346863536A9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D9E8C372-DE18-1F46-8318-02ED5F081F5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B7CE816-FA51-0543-98C6-FFCEE1420B68}" type="slidenum">
              <a:rPr lang="en-GB" altLang="en-US"/>
              <a:pPr eaLnBrk="1" hangingPunct="1"/>
              <a:t>6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8C555E77-E68D-1F40-A6E1-92B2A5AD647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4B2E4C42-E7F2-D84F-87ED-87D96210E58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42AFBC59-D3DE-FF40-A0C0-C215F268E9C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39BE97B-3470-3E44-9E76-F2E0AF13100D}" type="slidenum">
              <a:rPr lang="en-GB" altLang="en-US"/>
              <a:pPr eaLnBrk="1" hangingPunct="1"/>
              <a:t>7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FC5CDEAF-0643-F74A-A36F-FFE4998C279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C65788D3-2653-B547-BFDE-33CB0A7B84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52DE5695-4153-5E41-85E4-F7F94D1B4F3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83E733A-94DC-BD45-B1BF-A70D082500F5}" type="slidenum">
              <a:rPr lang="en-GB" altLang="en-US"/>
              <a:pPr eaLnBrk="1" hangingPunct="1"/>
              <a:t>8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E3C4AD8C-CD18-CA48-A952-17CAB282F3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F85B3571-AFFA-D540-985A-D12415FB032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FF44DEEB-D4E4-E04E-96A5-5F68894D363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4B9C7CD-49DA-BC48-A40B-523E54695755}" type="slidenum">
              <a:rPr lang="en-GB" altLang="en-US"/>
              <a:pPr eaLnBrk="1" hangingPunct="1"/>
              <a:t>9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4BB48A-AA12-7440-94DB-0E6470E49F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660B9B-FEDA-1D4C-93C0-1C4A0B040C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3187D9-6FA5-254E-9937-DA7C5E6FB0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2479E1-5252-5040-9476-4F532A6D849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3998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91EA39-6911-4B46-A9E3-932B794D07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2F1EDF7-39C4-2C45-AE77-E91190801D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711A98-E3A8-6E46-91D4-F649438174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68E453-766E-EB4F-80D1-3D38AB675DB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7185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091548-2CD5-5244-A192-684F61EC5F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91832F-7D98-8E48-9108-A2DBFF8726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762A4A-7173-804A-B8AA-DFA2768322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B11A6-DD23-ED4D-9C84-3C2BFE14ED1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8240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9838D29-1EE5-B24F-A1CA-9A5BE3A358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B5AA75-EE10-4046-B200-10604FA2E5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54BDDC-EFF5-B744-965B-CB8405582D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ACFF4E-6428-4449-80F5-89FAC42BC3A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826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4026049-0BFC-BB42-A2AB-0921DEFCEB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C151C9-42DC-D94D-B90D-41DA5C9569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E9DC35-784A-2C45-A4DF-009E2C8860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0F9AD1-FC6D-8047-B4E7-B0743134340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437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9680A8B-4540-094F-82C3-AE7EFF19AF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810AD9-844C-8F48-8D77-5C71854E72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5D30D1-5E1F-4942-9897-186DF390F9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EB5157-45A4-5A48-B1D7-80F5C26FAF5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61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68E53D-05C3-C544-82B2-4957F43229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E64789-70C3-114B-9541-52B1605048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4D4E29-B440-0047-BCEA-8CD889A1CB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5C035-AB32-2A45-ACD1-68AC76380D8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0284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FEE2990-D216-DF41-98F1-ECBA35867C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16CAF01-A10D-ED4C-B886-6750894CE9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77AF206-D27D-4448-8981-A9BA14360A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CA2CA-0811-CB4E-B084-E7C00A2113C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439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6865237-4C36-D94B-9B0C-9FD5480BA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DFBB11D-5EF2-7447-A8AC-70002ED1AD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063CEC0-276A-1743-872C-BB01DB1613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8EB224-37B2-E64E-82A7-8085B86CED1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2836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B1A8837-605D-4B45-87A0-BA3059848E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4644EDB-A810-6847-AE5D-B7BB8FD98A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16C2E75-EED5-D040-9D2F-243E7C1260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ED9D6A-E6DA-AC49-8DC7-50713FA8CE6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199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A6AB19-F07D-8647-8758-C40336E171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280609-8D8F-AA47-B4DC-EC23B8C1B8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CA020B-0632-6B45-AEDE-A0439A9C94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DF72FA-827F-A648-A0AA-0EC3F017185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2485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221F17-D10C-1244-A7F7-80EE9781F6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E46016-B2F5-6345-816F-D813D88A54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DD8936-40AD-294D-89A7-AC9293D6B3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F47719-FB00-7F4E-BEBA-3CD9D455F67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6706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D826D39-A020-724E-B623-74D068869A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C957A88-3CE3-2149-B166-0E5F51C62F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3F8A57E-7EF4-1C49-B18B-6AE0AA72B1C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5B7CB53-2916-6C46-97C0-29DFAE91688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210E3D5-DF0A-7F42-8AD1-1F1FBD67FEC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31BD242-BF1D-9740-B230-CD1B7D0B9CA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ord files SAFETY TEMPLATE LANDSCAPE A4">
            <a:extLst>
              <a:ext uri="{FF2B5EF4-FFF2-40B4-BE49-F238E27FC236}">
                <a16:creationId xmlns:a16="http://schemas.microsoft.com/office/drawing/2014/main" id="{D045F5E4-DEBA-0049-BE54-73A853FBD7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2888"/>
            <a:ext cx="9144000" cy="710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4">
            <a:extLst>
              <a:ext uri="{FF2B5EF4-FFF2-40B4-BE49-F238E27FC236}">
                <a16:creationId xmlns:a16="http://schemas.microsoft.com/office/drawing/2014/main" id="{D77DD025-4BDC-1940-95D6-2BE795DE374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836613"/>
            <a:ext cx="8208962" cy="576262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2400" b="1">
                <a:latin typeface="Comic Sans MS" panose="030F0902030302020204" pitchFamily="66" charset="0"/>
              </a:rPr>
              <a:t>Rhaglen Graidd Cyswllt Ysgolion Cymru Gyfan</a:t>
            </a:r>
            <a:endParaRPr lang="en-GB" altLang="en-US" sz="4000"/>
          </a:p>
          <a:p>
            <a:pPr marL="0" indent="0" eaLnBrk="1" hangingPunct="1">
              <a:buFontTx/>
              <a:buNone/>
            </a:pPr>
            <a:endParaRPr lang="en-US" altLang="en-US" sz="9600"/>
          </a:p>
        </p:txBody>
      </p:sp>
      <p:pic>
        <p:nvPicPr>
          <p:cNvPr id="2052" name="Picture 2" descr="Royalty-free Vector Art: Traffic Lights">
            <a:extLst>
              <a:ext uri="{FF2B5EF4-FFF2-40B4-BE49-F238E27FC236}">
                <a16:creationId xmlns:a16="http://schemas.microsoft.com/office/drawing/2014/main" id="{7B752DAB-6A4A-444C-92D8-EF082FF813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989138"/>
            <a:ext cx="3241675" cy="2914650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3" name="TextBox 5">
            <a:extLst>
              <a:ext uri="{FF2B5EF4-FFF2-40B4-BE49-F238E27FC236}">
                <a16:creationId xmlns:a16="http://schemas.microsoft.com/office/drawing/2014/main" id="{F34D4693-EE0F-DD46-AFFC-4E009EE01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6021388"/>
            <a:ext cx="18716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>
                <a:latin typeface="Comic Sans MS" panose="030F0902030302020204" pitchFamily="66" charset="0"/>
              </a:rPr>
              <a:t>Adnodd 10c</a:t>
            </a:r>
          </a:p>
        </p:txBody>
      </p:sp>
      <p:sp>
        <p:nvSpPr>
          <p:cNvPr id="2054" name="TextBox 7">
            <a:extLst>
              <a:ext uri="{FF2B5EF4-FFF2-40B4-BE49-F238E27FC236}">
                <a16:creationId xmlns:a16="http://schemas.microsoft.com/office/drawing/2014/main" id="{EE24A7D6-9213-7244-9C06-D61F07FAF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3225" y="1557338"/>
            <a:ext cx="3887788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5400" b="1">
                <a:latin typeface="Comic Sans MS" panose="030F0902030302020204" pitchFamily="66" charset="0"/>
              </a:rPr>
              <a:t>Gwybod </a:t>
            </a:r>
            <a:r>
              <a:rPr lang="cy-GB" altLang="en-US" sz="5400" b="1">
                <a:latin typeface="Comic Sans MS" panose="030F0902030302020204" pitchFamily="66" charset="0"/>
              </a:rPr>
              <a:t>pryd mae’n amser i stopio</a:t>
            </a:r>
            <a:r>
              <a:rPr lang="en-GB" altLang="en-US" sz="5400" b="1">
                <a:latin typeface="Comic Sans MS" panose="030F0902030302020204" pitchFamily="66" charset="0"/>
              </a:rPr>
              <a:t>!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Word files SAFETY TEMPLATE LANDSCAPE A4">
            <a:extLst>
              <a:ext uri="{FF2B5EF4-FFF2-40B4-BE49-F238E27FC236}">
                <a16:creationId xmlns:a16="http://schemas.microsoft.com/office/drawing/2014/main" id="{963D7838-1F9A-C441-B076-BECDD43411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4">
            <a:extLst>
              <a:ext uri="{FF2B5EF4-FFF2-40B4-BE49-F238E27FC236}">
                <a16:creationId xmlns:a16="http://schemas.microsoft.com/office/drawing/2014/main" id="{E41FEB5E-50E4-7D47-A11B-AF6116863DB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196975"/>
            <a:ext cx="4248150" cy="3887788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000">
                <a:latin typeface="Comic Sans MS" panose="030F0902030302020204" pitchFamily="66" charset="0"/>
              </a:rPr>
              <a:t>Dywedodd eich ffrindiau wrthych fod gan eich partner newydd enw am fod ‘yn gêm’.</a:t>
            </a:r>
          </a:p>
        </p:txBody>
      </p:sp>
      <p:pic>
        <p:nvPicPr>
          <p:cNvPr id="11268" name="Picture 7" descr="Royalty-free Illustration: Low angle view of Indian Rupee on traffic…">
            <a:extLst>
              <a:ext uri="{FF2B5EF4-FFF2-40B4-BE49-F238E27FC236}">
                <a16:creationId xmlns:a16="http://schemas.microsoft.com/office/drawing/2014/main" id="{01DFCCCD-C060-874B-91CD-DC484B51B7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341438"/>
            <a:ext cx="2663825" cy="3311525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Word files SAFETY TEMPLATE LANDSCAPE A4">
            <a:extLst>
              <a:ext uri="{FF2B5EF4-FFF2-40B4-BE49-F238E27FC236}">
                <a16:creationId xmlns:a16="http://schemas.microsoft.com/office/drawing/2014/main" id="{92A8830F-AE4B-524D-A157-E8F4624D3D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4">
            <a:extLst>
              <a:ext uri="{FF2B5EF4-FFF2-40B4-BE49-F238E27FC236}">
                <a16:creationId xmlns:a16="http://schemas.microsoft.com/office/drawing/2014/main" id="{793AA792-7B8A-9947-9E65-C851511A40F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067175" y="1196975"/>
            <a:ext cx="4105275" cy="3887788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000">
                <a:latin typeface="Comic Sans MS" panose="030F0902030302020204" pitchFamily="66" charset="0"/>
              </a:rPr>
              <a:t>Nid ydych wedi siarad am beth yr ydych eisiau ei wneud yn rhywiol gyda’ch partner.</a:t>
            </a:r>
          </a:p>
        </p:txBody>
      </p:sp>
      <p:pic>
        <p:nvPicPr>
          <p:cNvPr id="12292" name="Picture 7" descr="Royalty-free Illustration: Low angle view of Indian Rupee on traffic…">
            <a:extLst>
              <a:ext uri="{FF2B5EF4-FFF2-40B4-BE49-F238E27FC236}">
                <a16:creationId xmlns:a16="http://schemas.microsoft.com/office/drawing/2014/main" id="{CC393E6A-FB93-0841-A1D8-BD77312A4C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484313"/>
            <a:ext cx="2663825" cy="3313112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Word files SAFETY TEMPLATE LANDSCAPE A4">
            <a:extLst>
              <a:ext uri="{FF2B5EF4-FFF2-40B4-BE49-F238E27FC236}">
                <a16:creationId xmlns:a16="http://schemas.microsoft.com/office/drawing/2014/main" id="{FE809A6D-A155-E649-8E93-4EBCB19557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4">
            <a:extLst>
              <a:ext uri="{FF2B5EF4-FFF2-40B4-BE49-F238E27FC236}">
                <a16:creationId xmlns:a16="http://schemas.microsoft.com/office/drawing/2014/main" id="{E093445D-32D2-CA4B-A464-64B3F0B3074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356100" y="1268413"/>
            <a:ext cx="3527425" cy="3887787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000">
                <a:latin typeface="Comic Sans MS" panose="030F0902030302020204" pitchFamily="66" charset="0"/>
              </a:rPr>
              <a:t>Rydych yn tybio y byddwch yn gwneud yr un peth â’r tro diwethaf. </a:t>
            </a:r>
          </a:p>
        </p:txBody>
      </p:sp>
      <p:pic>
        <p:nvPicPr>
          <p:cNvPr id="13316" name="Picture 7" descr="Royalty-free Illustration: Low angle view of Indian Rupee on traffic…">
            <a:extLst>
              <a:ext uri="{FF2B5EF4-FFF2-40B4-BE49-F238E27FC236}">
                <a16:creationId xmlns:a16="http://schemas.microsoft.com/office/drawing/2014/main" id="{BC582ED9-6FFE-6E40-89D3-E2CF78F23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412875"/>
            <a:ext cx="2663825" cy="3311525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Word files SAFETY TEMPLATE LANDSCAPE A4">
            <a:extLst>
              <a:ext uri="{FF2B5EF4-FFF2-40B4-BE49-F238E27FC236}">
                <a16:creationId xmlns:a16="http://schemas.microsoft.com/office/drawing/2014/main" id="{7A0FD038-B3C5-0D42-910A-9DDB3DC97C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4">
            <a:extLst>
              <a:ext uri="{FF2B5EF4-FFF2-40B4-BE49-F238E27FC236}">
                <a16:creationId xmlns:a16="http://schemas.microsoft.com/office/drawing/2014/main" id="{7C50538B-508C-0B48-90CB-CEC35E2E844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140200" y="1052513"/>
            <a:ext cx="3960813" cy="3887787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000">
                <a:latin typeface="Comic Sans MS" panose="030F0902030302020204" pitchFamily="66" charset="0"/>
              </a:rPr>
              <a:t>Rydych wedi bod gyda’ch partner am gyfnod hir ac mae gennych berthynas o ymddiriedaeth</a:t>
            </a:r>
            <a:r>
              <a:rPr lang="en-US" altLang="en-US" sz="4000"/>
              <a:t>. </a:t>
            </a:r>
          </a:p>
        </p:txBody>
      </p:sp>
      <p:pic>
        <p:nvPicPr>
          <p:cNvPr id="14340" name="Picture 7" descr="Royalty-free Illustration: Low angle view of Indian Rupee on traffic…">
            <a:extLst>
              <a:ext uri="{FF2B5EF4-FFF2-40B4-BE49-F238E27FC236}">
                <a16:creationId xmlns:a16="http://schemas.microsoft.com/office/drawing/2014/main" id="{5C765CE8-29CE-6F47-B51B-4883424518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484313"/>
            <a:ext cx="2663825" cy="3313112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Word files SAFETY TEMPLATE LANDSCAPE A4">
            <a:extLst>
              <a:ext uri="{FF2B5EF4-FFF2-40B4-BE49-F238E27FC236}">
                <a16:creationId xmlns:a16="http://schemas.microsoft.com/office/drawing/2014/main" id="{3FC6A662-9803-0041-8A38-659E502DDD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4">
            <a:extLst>
              <a:ext uri="{FF2B5EF4-FFF2-40B4-BE49-F238E27FC236}">
                <a16:creationId xmlns:a16="http://schemas.microsoft.com/office/drawing/2014/main" id="{D6C9EB16-7F0D-CA4A-AD32-30E5E686FE6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779838" y="1196975"/>
            <a:ext cx="4319587" cy="460851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altLang="en-US" sz="4000">
                <a:latin typeface="Comic Sans MS" panose="030F0902030302020204" pitchFamily="66" charset="0"/>
              </a:rPr>
              <a:t>Rydych mewn parti ac mae’ch partner yn cytuno i fynd i fyny grisiau i ystafell wely gyda chi.</a:t>
            </a:r>
            <a:endParaRPr lang="en-US" altLang="en-US" sz="4000">
              <a:latin typeface="Comic Sans MS" panose="030F0902030302020204" pitchFamily="66" charset="0"/>
            </a:endParaRPr>
          </a:p>
        </p:txBody>
      </p:sp>
      <p:pic>
        <p:nvPicPr>
          <p:cNvPr id="15364" name="Picture 7" descr="Royalty-free Illustration: Low angle view of Indian Rupee on traffic…">
            <a:extLst>
              <a:ext uri="{FF2B5EF4-FFF2-40B4-BE49-F238E27FC236}">
                <a16:creationId xmlns:a16="http://schemas.microsoft.com/office/drawing/2014/main" id="{16122C41-D90E-F640-990B-859097A36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484313"/>
            <a:ext cx="2303462" cy="3024187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Word files SAFETY TEMPLATE LANDSCAPE A4">
            <a:extLst>
              <a:ext uri="{FF2B5EF4-FFF2-40B4-BE49-F238E27FC236}">
                <a16:creationId xmlns:a16="http://schemas.microsoft.com/office/drawing/2014/main" id="{252B81B5-A6CB-154C-B300-4C7E65452D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4">
            <a:extLst>
              <a:ext uri="{FF2B5EF4-FFF2-40B4-BE49-F238E27FC236}">
                <a16:creationId xmlns:a16="http://schemas.microsoft.com/office/drawing/2014/main" id="{4E06ECAA-2A71-C84F-B4D3-3C4D45FC09F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851275" y="836613"/>
            <a:ext cx="4392613" cy="3887787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4000">
                <a:latin typeface="Comic Sans MS" panose="030F0902030302020204" pitchFamily="66" charset="0"/>
              </a:rPr>
              <a:t>Rydych chi a’ch partner wedi siarad am y peth ac mae’r ddau ohonoch yn teimlo’n barod i ddechrau perthynas rywiol. </a:t>
            </a:r>
          </a:p>
        </p:txBody>
      </p:sp>
      <p:pic>
        <p:nvPicPr>
          <p:cNvPr id="16388" name="Picture 7" descr="Royalty-free Illustration: Low angle view of Indian Rupee on traffic…">
            <a:extLst>
              <a:ext uri="{FF2B5EF4-FFF2-40B4-BE49-F238E27FC236}">
                <a16:creationId xmlns:a16="http://schemas.microsoft.com/office/drawing/2014/main" id="{DE85FD64-9494-5C47-AA8D-533D5A1E7A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412875"/>
            <a:ext cx="2665412" cy="3311525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Word files SAFETY TEMPLATE LANDSCAPE A4">
            <a:extLst>
              <a:ext uri="{FF2B5EF4-FFF2-40B4-BE49-F238E27FC236}">
                <a16:creationId xmlns:a16="http://schemas.microsoft.com/office/drawing/2014/main" id="{0351F84A-B062-8345-805D-8EDBF7F738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4">
            <a:extLst>
              <a:ext uri="{FF2B5EF4-FFF2-40B4-BE49-F238E27FC236}">
                <a16:creationId xmlns:a16="http://schemas.microsoft.com/office/drawing/2014/main" id="{46B586EA-1493-D449-9927-F7509487B97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851275" y="765175"/>
            <a:ext cx="4321175" cy="439261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000">
                <a:latin typeface="Comic Sans MS" panose="030F0902030302020204" pitchFamily="66" charset="0"/>
              </a:rPr>
              <a:t>Rydych yn gwybod bod eich partner yn eich parchu ac yn barod i stopio pryd bynnag y byddwch yn gofyn.</a:t>
            </a:r>
            <a:r>
              <a:rPr lang="en-US" altLang="en-US" sz="2800">
                <a:latin typeface="Comic Sans MS" panose="030F0902030302020204" pitchFamily="66" charset="0"/>
              </a:rPr>
              <a:t> </a:t>
            </a:r>
          </a:p>
        </p:txBody>
      </p:sp>
      <p:pic>
        <p:nvPicPr>
          <p:cNvPr id="17412" name="Picture 7" descr="Royalty-free Illustration: Low angle view of Indian Rupee on traffic…">
            <a:extLst>
              <a:ext uri="{FF2B5EF4-FFF2-40B4-BE49-F238E27FC236}">
                <a16:creationId xmlns:a16="http://schemas.microsoft.com/office/drawing/2014/main" id="{288A075D-0061-BA46-AD7C-684D5CD0BD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268413"/>
            <a:ext cx="2665412" cy="3313112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Word files SAFETY TEMPLATE LANDSCAPE A4">
            <a:extLst>
              <a:ext uri="{FF2B5EF4-FFF2-40B4-BE49-F238E27FC236}">
                <a16:creationId xmlns:a16="http://schemas.microsoft.com/office/drawing/2014/main" id="{CB4BDBF7-8A3B-044E-BE21-9915847D72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4">
            <a:extLst>
              <a:ext uri="{FF2B5EF4-FFF2-40B4-BE49-F238E27FC236}">
                <a16:creationId xmlns:a16="http://schemas.microsoft.com/office/drawing/2014/main" id="{D46E7F89-A6F9-B547-A06C-653CE2BC014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43438" y="981075"/>
            <a:ext cx="3024187" cy="3887788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altLang="en-US" sz="4000">
                <a:latin typeface="Comic Sans MS" panose="030F0902030302020204" pitchFamily="66" charset="0"/>
              </a:rPr>
              <a:t>Rydych yn briod ac eisiau cael rhyw gyda’ch partner</a:t>
            </a:r>
            <a:r>
              <a:rPr lang="en-US" altLang="en-US" sz="4000">
                <a:latin typeface="Comic Sans MS" panose="030F0902030302020204" pitchFamily="66" charset="0"/>
              </a:rPr>
              <a:t>.</a:t>
            </a:r>
          </a:p>
        </p:txBody>
      </p:sp>
      <p:pic>
        <p:nvPicPr>
          <p:cNvPr id="18436" name="Picture 7" descr="Royalty-free Illustration: Low angle view of Indian Rupee on traffic…">
            <a:extLst>
              <a:ext uri="{FF2B5EF4-FFF2-40B4-BE49-F238E27FC236}">
                <a16:creationId xmlns:a16="http://schemas.microsoft.com/office/drawing/2014/main" id="{E5A98ED2-1767-764E-B3A6-C353D2BC41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341438"/>
            <a:ext cx="2663825" cy="3311525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Word files SAFETY TEMPLATE LANDSCAPE A4">
            <a:extLst>
              <a:ext uri="{FF2B5EF4-FFF2-40B4-BE49-F238E27FC236}">
                <a16:creationId xmlns:a16="http://schemas.microsoft.com/office/drawing/2014/main" id="{AD8FDEE0-4839-4641-BCD6-C3A884BC4B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4">
            <a:extLst>
              <a:ext uri="{FF2B5EF4-FFF2-40B4-BE49-F238E27FC236}">
                <a16:creationId xmlns:a16="http://schemas.microsoft.com/office/drawing/2014/main" id="{8AF45E26-ADF0-054A-8E11-3DBF34FC050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787900" y="908050"/>
            <a:ext cx="3168650" cy="3887788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cy-GB" altLang="en-US" sz="4000">
                <a:latin typeface="Comic Sans MS" panose="030F0902030302020204" pitchFamily="66" charset="0"/>
              </a:rPr>
              <a:t>Rydych chi a’ch partner wedi cytuno ynglŷn â pha mor bell yr ydych eisiau mynd</a:t>
            </a:r>
            <a:r>
              <a:rPr lang="en-US" altLang="en-US" sz="4000">
                <a:latin typeface="Comic Sans MS" panose="030F0902030302020204" pitchFamily="66" charset="0"/>
              </a:rPr>
              <a:t>. </a:t>
            </a:r>
          </a:p>
        </p:txBody>
      </p:sp>
      <p:pic>
        <p:nvPicPr>
          <p:cNvPr id="19460" name="Picture 7" descr="Royalty-free Illustration: Low angle view of Indian Rupee on traffic…">
            <a:extLst>
              <a:ext uri="{FF2B5EF4-FFF2-40B4-BE49-F238E27FC236}">
                <a16:creationId xmlns:a16="http://schemas.microsoft.com/office/drawing/2014/main" id="{89A8C4B3-4C4E-A341-A4B5-3731FE3D6F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412875"/>
            <a:ext cx="2663825" cy="3311525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Word files SAFETY TEMPLATE LANDSCAPE A4">
            <a:extLst>
              <a:ext uri="{FF2B5EF4-FFF2-40B4-BE49-F238E27FC236}">
                <a16:creationId xmlns:a16="http://schemas.microsoft.com/office/drawing/2014/main" id="{E1473806-8E34-B545-BFA5-BF221C2A49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4">
            <a:extLst>
              <a:ext uri="{FF2B5EF4-FFF2-40B4-BE49-F238E27FC236}">
                <a16:creationId xmlns:a16="http://schemas.microsoft.com/office/drawing/2014/main" id="{723C5DA6-5D85-3443-8A9D-F5C9B109B4B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211638" y="1268413"/>
            <a:ext cx="3673475" cy="3887787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000">
                <a:latin typeface="Comic Sans MS" panose="030F0902030302020204" pitchFamily="66" charset="0"/>
              </a:rPr>
              <a:t>Mae eich partner yn dweud eich bod yn eu brifo</a:t>
            </a:r>
            <a:r>
              <a:rPr lang="en-US" altLang="en-US" sz="4000"/>
              <a:t>.</a:t>
            </a:r>
          </a:p>
        </p:txBody>
      </p:sp>
      <p:pic>
        <p:nvPicPr>
          <p:cNvPr id="20484" name="Picture 7" descr="Royalty-free Illustration: Low angle view of Indian Rupee on traffic…">
            <a:extLst>
              <a:ext uri="{FF2B5EF4-FFF2-40B4-BE49-F238E27FC236}">
                <a16:creationId xmlns:a16="http://schemas.microsoft.com/office/drawing/2014/main" id="{96183810-9E75-6A46-AE92-C5463E2CA0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341438"/>
            <a:ext cx="2663825" cy="3311525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Word files SAFETY TEMPLATE LANDSCAPE A4">
            <a:extLst>
              <a:ext uri="{FF2B5EF4-FFF2-40B4-BE49-F238E27FC236}">
                <a16:creationId xmlns:a16="http://schemas.microsoft.com/office/drawing/2014/main" id="{5831F3A9-578D-ED42-86E4-958E7C0F77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4">
            <a:extLst>
              <a:ext uri="{FF2B5EF4-FFF2-40B4-BE49-F238E27FC236}">
                <a16:creationId xmlns:a16="http://schemas.microsoft.com/office/drawing/2014/main" id="{D650D05C-157D-9841-A23D-680783F47BD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981075"/>
            <a:ext cx="3744913" cy="3887788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000">
                <a:latin typeface="Comic Sans MS" panose="030F0902030302020204" pitchFamily="66" charset="0"/>
              </a:rPr>
              <a:t>Rydych eisiau cael rhyw ond mae eich partner yn rhy feddw i siarad a chydsynio.</a:t>
            </a:r>
          </a:p>
          <a:p>
            <a:pPr marL="0" indent="0" eaLnBrk="1" hangingPunct="1">
              <a:buFontTx/>
              <a:buNone/>
            </a:pPr>
            <a:endParaRPr lang="en-GB" altLang="en-US" sz="4000"/>
          </a:p>
          <a:p>
            <a:pPr marL="0" indent="0" eaLnBrk="1" hangingPunct="1">
              <a:buFontTx/>
              <a:buNone/>
            </a:pPr>
            <a:endParaRPr lang="en-US" altLang="en-US" sz="9600"/>
          </a:p>
        </p:txBody>
      </p:sp>
      <p:pic>
        <p:nvPicPr>
          <p:cNvPr id="3076" name="Picture 6" descr="Royalty-free Illustration: Low angle view of Indian Rupee on traffic…">
            <a:extLst>
              <a:ext uri="{FF2B5EF4-FFF2-40B4-BE49-F238E27FC236}">
                <a16:creationId xmlns:a16="http://schemas.microsoft.com/office/drawing/2014/main" id="{DE8C19E6-B15E-8C4E-83EC-D2B74B34C7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268413"/>
            <a:ext cx="2663825" cy="3313112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Word files SAFETY TEMPLATE LANDSCAPE A4">
            <a:extLst>
              <a:ext uri="{FF2B5EF4-FFF2-40B4-BE49-F238E27FC236}">
                <a16:creationId xmlns:a16="http://schemas.microsoft.com/office/drawing/2014/main" id="{7F84017D-FCD7-944C-91C4-E91EAB722E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4">
            <a:extLst>
              <a:ext uri="{FF2B5EF4-FFF2-40B4-BE49-F238E27FC236}">
                <a16:creationId xmlns:a16="http://schemas.microsoft.com/office/drawing/2014/main" id="{EE9199D7-81DA-564D-8C36-2C9224F4176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356100" y="981075"/>
            <a:ext cx="3816350" cy="3887788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000">
                <a:latin typeface="Comic Sans MS" panose="030F0902030302020204" pitchFamily="66" charset="0"/>
              </a:rPr>
              <a:t>Roedd eich partner yn awyddus iawn yn gynharach ond nawr mae’n gofyn i chi stopio</a:t>
            </a:r>
            <a:r>
              <a:rPr lang="en-US" altLang="en-US" sz="4000"/>
              <a:t>.</a:t>
            </a:r>
          </a:p>
        </p:txBody>
      </p:sp>
      <p:pic>
        <p:nvPicPr>
          <p:cNvPr id="21508" name="Picture 7" descr="Royalty-free Illustration: Low angle view of Indian Rupee on traffic…">
            <a:extLst>
              <a:ext uri="{FF2B5EF4-FFF2-40B4-BE49-F238E27FC236}">
                <a16:creationId xmlns:a16="http://schemas.microsoft.com/office/drawing/2014/main" id="{0F4D592C-8725-7942-BA92-B288950078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484313"/>
            <a:ext cx="2665412" cy="3313112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Word files SAFETY TEMPLATE LANDSCAPE A4">
            <a:extLst>
              <a:ext uri="{FF2B5EF4-FFF2-40B4-BE49-F238E27FC236}">
                <a16:creationId xmlns:a16="http://schemas.microsoft.com/office/drawing/2014/main" id="{59436E6A-85C0-3B48-AABD-6C232C0BB0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4">
            <a:extLst>
              <a:ext uri="{FF2B5EF4-FFF2-40B4-BE49-F238E27FC236}">
                <a16:creationId xmlns:a16="http://schemas.microsoft.com/office/drawing/2014/main" id="{B5181AFA-27CB-B744-8D79-A1EA2F49A73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549275"/>
            <a:ext cx="4824413" cy="4967288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000">
                <a:latin typeface="Comic Sans MS" panose="030F0902030302020204" pitchFamily="66" charset="0"/>
              </a:rPr>
              <a:t>Dywedodd eich partner na y tro diwethaf ond heno rydych yn gobeithio y bydd yn dweud dim ac yn gadael i’r sefyllfa ddatblygu</a:t>
            </a:r>
            <a:r>
              <a:rPr lang="en-US" altLang="en-US" sz="4000"/>
              <a:t>.</a:t>
            </a:r>
          </a:p>
        </p:txBody>
      </p:sp>
      <p:pic>
        <p:nvPicPr>
          <p:cNvPr id="4100" name="Picture 6" descr="Royalty-free Illustration: Low angle view of Indian Rupee on traffic…">
            <a:extLst>
              <a:ext uri="{FF2B5EF4-FFF2-40B4-BE49-F238E27FC236}">
                <a16:creationId xmlns:a16="http://schemas.microsoft.com/office/drawing/2014/main" id="{689368CF-AD53-9B4A-BB21-7CE1197724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557338"/>
            <a:ext cx="2663825" cy="3311525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Word files SAFETY TEMPLATE LANDSCAPE A4">
            <a:extLst>
              <a:ext uri="{FF2B5EF4-FFF2-40B4-BE49-F238E27FC236}">
                <a16:creationId xmlns:a16="http://schemas.microsoft.com/office/drawing/2014/main" id="{977F3C66-3683-9C49-8A6F-AD353A33C4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4">
            <a:extLst>
              <a:ext uri="{FF2B5EF4-FFF2-40B4-BE49-F238E27FC236}">
                <a16:creationId xmlns:a16="http://schemas.microsoft.com/office/drawing/2014/main" id="{427C8C05-B346-4E41-B538-D23D2A00F84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196975"/>
            <a:ext cx="3313112" cy="424815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000">
                <a:latin typeface="Comic Sans MS" panose="030F0902030302020204" pitchFamily="66" charset="0"/>
              </a:rPr>
              <a:t>Wrth i chi gusanu mae eich partner yn tynnu i ffwrdd oddi wrthych.</a:t>
            </a:r>
          </a:p>
        </p:txBody>
      </p:sp>
      <p:pic>
        <p:nvPicPr>
          <p:cNvPr id="5124" name="Picture 7" descr="Royalty-free Illustration: Low angle view of Indian Rupee on traffic…">
            <a:extLst>
              <a:ext uri="{FF2B5EF4-FFF2-40B4-BE49-F238E27FC236}">
                <a16:creationId xmlns:a16="http://schemas.microsoft.com/office/drawing/2014/main" id="{16E6A928-0A1F-5541-A69A-BFFD93F870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341438"/>
            <a:ext cx="2663825" cy="3311525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Word files SAFETY TEMPLATE LANDSCAPE A4">
            <a:extLst>
              <a:ext uri="{FF2B5EF4-FFF2-40B4-BE49-F238E27FC236}">
                <a16:creationId xmlns:a16="http://schemas.microsoft.com/office/drawing/2014/main" id="{43098A2E-F77F-7F40-BF0E-E6B13C92E4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4">
            <a:extLst>
              <a:ext uri="{FF2B5EF4-FFF2-40B4-BE49-F238E27FC236}">
                <a16:creationId xmlns:a16="http://schemas.microsoft.com/office/drawing/2014/main" id="{77050FB0-6160-3C45-92BC-CF2F6CF1BD2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1773238"/>
            <a:ext cx="3455987" cy="2447925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000">
                <a:latin typeface="Comic Sans MS" panose="030F0902030302020204" pitchFamily="66" charset="0"/>
              </a:rPr>
              <a:t>Mae eich partner yn anymwybodol.</a:t>
            </a:r>
          </a:p>
        </p:txBody>
      </p:sp>
      <p:pic>
        <p:nvPicPr>
          <p:cNvPr id="6148" name="Picture 7" descr="Royalty-free Illustration: Low angle view of Indian Rupee on traffic…">
            <a:extLst>
              <a:ext uri="{FF2B5EF4-FFF2-40B4-BE49-F238E27FC236}">
                <a16:creationId xmlns:a16="http://schemas.microsoft.com/office/drawing/2014/main" id="{F5DF4C31-81C4-AF40-A320-C902254252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341438"/>
            <a:ext cx="2663825" cy="3311525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Word files SAFETY TEMPLATE LANDSCAPE A4">
            <a:extLst>
              <a:ext uri="{FF2B5EF4-FFF2-40B4-BE49-F238E27FC236}">
                <a16:creationId xmlns:a16="http://schemas.microsoft.com/office/drawing/2014/main" id="{1055E399-E3F8-B548-8F61-37BA6B4037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4">
            <a:extLst>
              <a:ext uri="{FF2B5EF4-FFF2-40B4-BE49-F238E27FC236}">
                <a16:creationId xmlns:a16="http://schemas.microsoft.com/office/drawing/2014/main" id="{F0563AF8-8C54-274B-A361-A94D660D50A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268413"/>
            <a:ext cx="3529013" cy="3887787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4000">
                <a:latin typeface="Comic Sans MS" panose="030F0902030302020204" pitchFamily="66" charset="0"/>
              </a:rPr>
              <a:t>Rydych yn bwriadu cael gweithgaredd rhywiol waeth beth ddigwydd. </a:t>
            </a:r>
            <a:endParaRPr lang="en-GB" altLang="en-US" sz="4000">
              <a:latin typeface="Comic Sans MS" panose="030F0902030302020204" pitchFamily="66" charset="0"/>
            </a:endParaRPr>
          </a:p>
        </p:txBody>
      </p:sp>
      <p:pic>
        <p:nvPicPr>
          <p:cNvPr id="7172" name="Picture 7" descr="Royalty-free Illustration: Low angle view of Indian Rupee on traffic…">
            <a:extLst>
              <a:ext uri="{FF2B5EF4-FFF2-40B4-BE49-F238E27FC236}">
                <a16:creationId xmlns:a16="http://schemas.microsoft.com/office/drawing/2014/main" id="{E325C514-1B80-FF46-BC86-6236CE39A8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341438"/>
            <a:ext cx="2663825" cy="3311525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Word files SAFETY TEMPLATE LANDSCAPE A4">
            <a:extLst>
              <a:ext uri="{FF2B5EF4-FFF2-40B4-BE49-F238E27FC236}">
                <a16:creationId xmlns:a16="http://schemas.microsoft.com/office/drawing/2014/main" id="{7461E7EE-0EA9-EE4B-B486-4C090FDF87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4">
            <a:extLst>
              <a:ext uri="{FF2B5EF4-FFF2-40B4-BE49-F238E27FC236}">
                <a16:creationId xmlns:a16="http://schemas.microsoft.com/office/drawing/2014/main" id="{87421A41-A874-9D4B-BAA8-F013823676E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268413"/>
            <a:ext cx="3816350" cy="3887787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000">
                <a:latin typeface="Comic Sans MS" panose="030F0902030302020204" pitchFamily="66" charset="0"/>
              </a:rPr>
              <a:t>Rydych yn teimlo fel petaech yn cael negeseuon cymysg</a:t>
            </a:r>
            <a:r>
              <a:rPr lang="en-US" altLang="en-US" sz="4000"/>
              <a:t>.</a:t>
            </a:r>
          </a:p>
        </p:txBody>
      </p:sp>
      <p:pic>
        <p:nvPicPr>
          <p:cNvPr id="8196" name="Picture 7" descr="Royalty-free Illustration: Low angle view of Indian Rupee on traffic…">
            <a:extLst>
              <a:ext uri="{FF2B5EF4-FFF2-40B4-BE49-F238E27FC236}">
                <a16:creationId xmlns:a16="http://schemas.microsoft.com/office/drawing/2014/main" id="{3FD5F4A8-08B4-B848-BEAB-CBE93CD7A6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341438"/>
            <a:ext cx="2663825" cy="3311525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Word files SAFETY TEMPLATE LANDSCAPE A4">
            <a:extLst>
              <a:ext uri="{FF2B5EF4-FFF2-40B4-BE49-F238E27FC236}">
                <a16:creationId xmlns:a16="http://schemas.microsoft.com/office/drawing/2014/main" id="{EB634A51-F113-2340-9C03-63CBAF2533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 Box 6">
            <a:extLst>
              <a:ext uri="{FF2B5EF4-FFF2-40B4-BE49-F238E27FC236}">
                <a16:creationId xmlns:a16="http://schemas.microsoft.com/office/drawing/2014/main" id="{E77A079F-3CFF-2348-B719-41FE1CC4AC46}"/>
              </a:ext>
            </a:extLst>
          </p:cNvPr>
          <p:cNvSpPr>
            <a:spLocks noChangeArrowheads="1"/>
          </p:cNvSpPr>
          <p:nvPr>
            <p:ph type="body" sz="half" idx="1"/>
          </p:nvPr>
        </p:nvSpPr>
        <p:spPr>
          <a:xfrm>
            <a:off x="1042988" y="1196975"/>
            <a:ext cx="3241675" cy="3887788"/>
          </a:xfrm>
          <a:solidFill>
            <a:srgbClr val="FFFFFF"/>
          </a:solidFill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nn-NO" altLang="en-US" sz="4000">
                <a:latin typeface="Comic Sans MS" panose="030F0902030302020204" pitchFamily="66" charset="0"/>
              </a:rPr>
              <a:t>Nid ydych yn siŵr beth mae’r person arall ei eisiau</a:t>
            </a:r>
            <a:r>
              <a:rPr lang="en-US" altLang="en-US" sz="4000">
                <a:latin typeface="Comic Sans MS" panose="030F0902030302020204" pitchFamily="66" charset="0"/>
              </a:rPr>
              <a:t>.</a:t>
            </a:r>
          </a:p>
        </p:txBody>
      </p:sp>
      <p:pic>
        <p:nvPicPr>
          <p:cNvPr id="9220" name="Picture 7" descr="Royalty-free Illustration: Low angle view of Indian Rupee on traffic…">
            <a:extLst>
              <a:ext uri="{FF2B5EF4-FFF2-40B4-BE49-F238E27FC236}">
                <a16:creationId xmlns:a16="http://schemas.microsoft.com/office/drawing/2014/main" id="{FD2D42CB-E0D6-0245-9FCC-3DB06A41B0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341438"/>
            <a:ext cx="2663825" cy="3311525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Word files SAFETY TEMPLATE LANDSCAPE A4">
            <a:extLst>
              <a:ext uri="{FF2B5EF4-FFF2-40B4-BE49-F238E27FC236}">
                <a16:creationId xmlns:a16="http://schemas.microsoft.com/office/drawing/2014/main" id="{634E01DC-A631-C64D-B913-064814E6BF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4">
            <a:extLst>
              <a:ext uri="{FF2B5EF4-FFF2-40B4-BE49-F238E27FC236}">
                <a16:creationId xmlns:a16="http://schemas.microsoft.com/office/drawing/2014/main" id="{FD9883D9-B46A-054B-BD90-ED3FA7AF7EC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765175"/>
            <a:ext cx="3671888" cy="3887788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000">
                <a:latin typeface="Comic Sans MS" panose="030F0902030302020204" pitchFamily="66" charset="0"/>
              </a:rPr>
              <a:t>Gofynnodd eich partner i chi ddod â chondom ond nawr mae’n dweud nad yw am gael rhyw.</a:t>
            </a:r>
          </a:p>
        </p:txBody>
      </p:sp>
      <p:pic>
        <p:nvPicPr>
          <p:cNvPr id="10244" name="Picture 7" descr="Royalty-free Illustration: Low angle view of Indian Rupee on traffic…">
            <a:extLst>
              <a:ext uri="{FF2B5EF4-FFF2-40B4-BE49-F238E27FC236}">
                <a16:creationId xmlns:a16="http://schemas.microsoft.com/office/drawing/2014/main" id="{E9ED5CB8-FAEA-C24D-A312-D2018608C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341438"/>
            <a:ext cx="2663825" cy="3311525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319</Words>
  <Application>Microsoft Macintosh PowerPoint</Application>
  <PresentationFormat>On-screen Show (4:3)</PresentationFormat>
  <Paragraphs>42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Comic Sans MS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Schools Liason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Schools Liason</dc:creator>
  <cp:lastModifiedBy>Andy Holland</cp:lastModifiedBy>
  <cp:revision>59</cp:revision>
  <dcterms:created xsi:type="dcterms:W3CDTF">2012-04-30T13:27:46Z</dcterms:created>
  <dcterms:modified xsi:type="dcterms:W3CDTF">2022-03-03T08:32:52Z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480fde1a-8e25-4b09-84e7-50ed7c39b02e</vt:lpwstr>
  </property>
  <property fmtid="{D5CDD505-2E9C-101B-9397-08002B2CF9AE}" pid="3" name="SWPIL">
    <vt:lpwstr>NOT PROTECTIVELY MARKED</vt:lpwstr>
  </property>
  <property fmtid="{D5CDD505-2E9C-101B-9397-08002B2CF9AE}" pid="4" name="SWPVNV">
    <vt:lpwstr>No Visual Mark</vt:lpwstr>
  </property>
</Properties>
</file>