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7"/>
  </p:notesMasterIdLst>
  <p:sldIdLst>
    <p:sldId id="257" r:id="rId2"/>
    <p:sldId id="258"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961" autoAdjust="0"/>
  </p:normalViewPr>
  <p:slideViewPr>
    <p:cSldViewPr>
      <p:cViewPr varScale="1">
        <p:scale>
          <a:sx n="97" d="100"/>
          <a:sy n="97" d="100"/>
        </p:scale>
        <p:origin x="2528" y="20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780" y="24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A314862-A605-5841-88CC-B460ACC47C4E}"/>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3" name="Rectangle 3">
            <a:extLst>
              <a:ext uri="{FF2B5EF4-FFF2-40B4-BE49-F238E27FC236}">
                <a16:creationId xmlns:a16="http://schemas.microsoft.com/office/drawing/2014/main" id="{94FD5CA6-8555-BA47-8D3D-89BD12C04979}"/>
              </a:ext>
            </a:extLst>
          </p:cNvPr>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7412" name="Rectangle 4">
            <a:extLst>
              <a:ext uri="{FF2B5EF4-FFF2-40B4-BE49-F238E27FC236}">
                <a16:creationId xmlns:a16="http://schemas.microsoft.com/office/drawing/2014/main" id="{EB9DB3D4-D3CE-2B4A-B6A7-14DA7868DB39}"/>
              </a:ext>
            </a:extLst>
          </p:cNvPr>
          <p:cNvSpPr>
            <a:spLocks noRo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ACB4728E-8A91-5043-A505-A175A01CBA09}"/>
              </a:ext>
            </a:extLst>
          </p:cNvPr>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AD234316-7666-B245-AC90-F139EE7C2FC8}"/>
              </a:ext>
            </a:extLst>
          </p:cNvPr>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7" name="Rectangle 7">
            <a:extLst>
              <a:ext uri="{FF2B5EF4-FFF2-40B4-BE49-F238E27FC236}">
                <a16:creationId xmlns:a16="http://schemas.microsoft.com/office/drawing/2014/main" id="{E13379A1-6BA2-184F-AE61-A45DB9BDDF37}"/>
              </a:ext>
            </a:extLst>
          </p:cNvPr>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CFC4A8-1572-6A41-9211-4BE2DDCFE841}"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69259C7E-7AEF-0D49-A067-FD9DC93B17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FE1BAD-6492-6F4B-806E-80C6A51C6456}" type="slidenum">
              <a:rPr lang="en-GB" altLang="en-US"/>
              <a:pPr eaLnBrk="1" hangingPunct="1"/>
              <a:t>1</a:t>
            </a:fld>
            <a:endParaRPr lang="en-GB" altLang="en-US"/>
          </a:p>
        </p:txBody>
      </p:sp>
      <p:sp>
        <p:nvSpPr>
          <p:cNvPr id="18435" name="Rectangle 2">
            <a:extLst>
              <a:ext uri="{FF2B5EF4-FFF2-40B4-BE49-F238E27FC236}">
                <a16:creationId xmlns:a16="http://schemas.microsoft.com/office/drawing/2014/main" id="{2A8ECE6F-ACF5-C148-A1D0-B83865F92FA6}"/>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F9AA7A0F-CD02-8745-BDA8-2EC81CC800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following activity aims to find out what pupils know about sex and the law. You may ask pupils to work in pairs and in respond to  each question by holding up a legal or illegal card.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27DC61D-046B-8147-8D4F-E7FDF766AD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25A499-3B2F-0443-B1EF-B9035CD07CF4}" type="slidenum">
              <a:rPr lang="en-GB" altLang="en-US"/>
              <a:pPr eaLnBrk="1" hangingPunct="1"/>
              <a:t>10</a:t>
            </a:fld>
            <a:endParaRPr lang="en-GB" altLang="en-US"/>
          </a:p>
        </p:txBody>
      </p:sp>
      <p:sp>
        <p:nvSpPr>
          <p:cNvPr id="27651" name="Rectangle 2">
            <a:extLst>
              <a:ext uri="{FF2B5EF4-FFF2-40B4-BE49-F238E27FC236}">
                <a16:creationId xmlns:a16="http://schemas.microsoft.com/office/drawing/2014/main" id="{0307415A-5374-6D40-9D8D-295586ED5AA7}"/>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A027B17F-B747-5342-AA3E-9C51459E45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This is the offence of engaging in sexual activity in the presence of a child. The penalty in law may be between 6 months and up to 10 years. </a:t>
            </a:r>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2A3FEF3-209F-1849-B3DF-E1FFEF050B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C1DB5B-1E9A-D94F-86D6-E72EDDA9F6A4}" type="slidenum">
              <a:rPr lang="en-GB" altLang="en-US"/>
              <a:pPr eaLnBrk="1" hangingPunct="1"/>
              <a:t>11</a:t>
            </a:fld>
            <a:endParaRPr lang="en-GB" altLang="en-US"/>
          </a:p>
        </p:txBody>
      </p:sp>
      <p:sp>
        <p:nvSpPr>
          <p:cNvPr id="28675" name="Rectangle 2">
            <a:extLst>
              <a:ext uri="{FF2B5EF4-FFF2-40B4-BE49-F238E27FC236}">
                <a16:creationId xmlns:a16="http://schemas.microsoft.com/office/drawing/2014/main" id="{F6D73C1B-2B7E-3245-8BCE-8A93B0945A72}"/>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09E72B00-1162-054B-B657-722BAF246A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offence is of </a:t>
            </a:r>
            <a:r>
              <a:rPr lang="en-US" altLang="en-US">
                <a:latin typeface="Arial" panose="020B0604020202020204" pitchFamily="34" charset="0"/>
                <a:cs typeface="Arial" panose="020B0604020202020204" pitchFamily="34" charset="0"/>
              </a:rPr>
              <a:t>meeting a child following sexual grooming. Grooming is befriending a child with the intention of sexually harming the child. The penalty in law for this offence is from around 6 months to up to 10 years.</a:t>
            </a:r>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1C80444-323A-0440-B1D3-186F68DB0C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063444-4690-604D-9A95-D3A7725CE577}" type="slidenum">
              <a:rPr lang="en-GB" altLang="en-US"/>
              <a:pPr eaLnBrk="1" hangingPunct="1"/>
              <a:t>12</a:t>
            </a:fld>
            <a:endParaRPr lang="en-GB" altLang="en-US"/>
          </a:p>
        </p:txBody>
      </p:sp>
      <p:sp>
        <p:nvSpPr>
          <p:cNvPr id="29699" name="Rectangle 2">
            <a:extLst>
              <a:ext uri="{FF2B5EF4-FFF2-40B4-BE49-F238E27FC236}">
                <a16:creationId xmlns:a16="http://schemas.microsoft.com/office/drawing/2014/main" id="{38AF803E-15AE-354B-90AB-E735D9C1B7A5}"/>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3880A22B-3CAF-F14D-A98E-C86ACF9BBB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Under the age of 13 a child is not able in law to consent to sex. Penetration of the mouth, vagina or anus is considered to be rape and is punishable by life imprisonment.</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F1C7F3E-5A4D-3545-8843-AD6DA21547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7001D8-8372-1D48-8BB3-5E4830FF777F}" type="slidenum">
              <a:rPr lang="en-GB" altLang="en-US"/>
              <a:pPr eaLnBrk="1" hangingPunct="1"/>
              <a:t>13</a:t>
            </a:fld>
            <a:endParaRPr lang="en-GB" altLang="en-US"/>
          </a:p>
        </p:txBody>
      </p:sp>
      <p:sp>
        <p:nvSpPr>
          <p:cNvPr id="30723" name="Rectangle 2">
            <a:extLst>
              <a:ext uri="{FF2B5EF4-FFF2-40B4-BE49-F238E27FC236}">
                <a16:creationId xmlns:a16="http://schemas.microsoft.com/office/drawing/2014/main" id="{9984467B-DB40-484A-BDCC-354DDEC20F4F}"/>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F2B68E56-E48D-C24C-9207-C5B0B9EBC1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fifteen year old is underage. The 24 year old could be prosecuted for sexual assault which carries a prison sentence of between 6 months and 10 years.</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It is also important to note that it is not legal for someone 18 or older who is in a position of care /authority e.g. teacher, doctor, police officer, youth worker etc. to have sexual relationships with someone  under 18.</a:t>
            </a:r>
          </a:p>
          <a:p>
            <a:r>
              <a:rPr lang="en-GB" altLang="en-US">
                <a:latin typeface="Arial" panose="020B0604020202020204" pitchFamily="34" charset="0"/>
                <a:cs typeface="Arial" panose="020B0604020202020204" pitchFamily="34" charset="0"/>
              </a:rPr>
              <a:t> </a:t>
            </a:r>
          </a:p>
          <a:p>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1861896-5227-5A44-8DCD-71DEB15EFB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7B0CF7-B923-534C-81A6-FC301DBF75DA}" type="slidenum">
              <a:rPr lang="en-GB" altLang="en-US"/>
              <a:pPr eaLnBrk="1" hangingPunct="1"/>
              <a:t>14</a:t>
            </a:fld>
            <a:endParaRPr lang="en-GB" altLang="en-US"/>
          </a:p>
        </p:txBody>
      </p:sp>
      <p:sp>
        <p:nvSpPr>
          <p:cNvPr id="31747" name="Rectangle 2">
            <a:extLst>
              <a:ext uri="{FF2B5EF4-FFF2-40B4-BE49-F238E27FC236}">
                <a16:creationId xmlns:a16="http://schemas.microsoft.com/office/drawing/2014/main" id="{EA5E78DF-4291-0E4C-A132-31D61260B500}"/>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269CB8F6-66C1-F841-AB82-191F83D98F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altLang="en-US">
                <a:latin typeface="Arial" panose="020B0604020202020204" pitchFamily="34" charset="0"/>
                <a:cs typeface="Arial" panose="020B0604020202020204" pitchFamily="34" charset="0"/>
              </a:rPr>
              <a:t>Both people are old enough to give sexual consent, however, the girl was drunk and therefore did not have the capacity to give consent. This is rape. The male could be prosecuted for rape which carries a prison sentence of up to life imprisonment and registration on the Sex Offender’s Register.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724DB80-0597-2E45-8243-48DE91A478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12E024-6BAA-DF43-8FB3-50EE9ACB4259}" type="slidenum">
              <a:rPr lang="en-GB" altLang="en-US"/>
              <a:pPr eaLnBrk="1" hangingPunct="1"/>
              <a:t>15</a:t>
            </a:fld>
            <a:endParaRPr lang="en-GB" altLang="en-US"/>
          </a:p>
        </p:txBody>
      </p:sp>
      <p:sp>
        <p:nvSpPr>
          <p:cNvPr id="32771" name="Rectangle 2">
            <a:extLst>
              <a:ext uri="{FF2B5EF4-FFF2-40B4-BE49-F238E27FC236}">
                <a16:creationId xmlns:a16="http://schemas.microsoft.com/office/drawing/2014/main" id="{E74A9E73-6175-B14C-93DC-8141E30F89E6}"/>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500D7A72-9866-7542-B78E-E123013C01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As the girl is 13 consent is not possible. This is abduction. It is a criminal offence to take or send a child out of the UK without the consent of a person who has parental responsibility for the child. The penalty is up to 7 years imprisonment. </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Statutory sexual assault will occur if he touches her in a sexual manner which carries a penalty of between 6 months and 10 years. </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If sex takes place it is rape with  a possible sentence of life imprisonment.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C7C56267-CA2C-BF4A-9056-B6FD0D48FE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C28B5AE-BD69-794B-96A3-9C9E2D557E4E}" type="slidenum">
              <a:rPr lang="en-GB" altLang="en-US"/>
              <a:pPr eaLnBrk="1" hangingPunct="1"/>
              <a:t>2</a:t>
            </a:fld>
            <a:endParaRPr lang="en-GB" altLang="en-US"/>
          </a:p>
        </p:txBody>
      </p:sp>
      <p:sp>
        <p:nvSpPr>
          <p:cNvPr id="19459" name="Rectangle 2">
            <a:extLst>
              <a:ext uri="{FF2B5EF4-FFF2-40B4-BE49-F238E27FC236}">
                <a16:creationId xmlns:a16="http://schemas.microsoft.com/office/drawing/2014/main" id="{D841ED76-6D06-9D43-B77B-6132EF956652}"/>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57F949C5-B67F-DF40-B961-C90ABD79CF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altLang="en-US">
                <a:latin typeface="Arial" panose="020B0604020202020204" pitchFamily="34" charset="0"/>
                <a:cs typeface="Arial" panose="020B0604020202020204" pitchFamily="34" charset="0"/>
              </a:rPr>
              <a:t>Providing the kissing is consensual between the 15 year olds then an offence will not have taken place. It is important to establish even if only kissing is taking place that your partner is happy for this to happen. If kissing is forced upon another person then in law a sexual assault may be seen to have occurred.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F080279-2C33-7A42-AE3A-3233E25DEF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15A633-6A6F-F848-90D6-76A98DF1004A}" type="slidenum">
              <a:rPr lang="en-GB" altLang="en-US"/>
              <a:pPr eaLnBrk="1" hangingPunct="1"/>
              <a:t>3</a:t>
            </a:fld>
            <a:endParaRPr lang="en-GB" altLang="en-US"/>
          </a:p>
        </p:txBody>
      </p:sp>
      <p:sp>
        <p:nvSpPr>
          <p:cNvPr id="20483" name="Rectangle 2">
            <a:extLst>
              <a:ext uri="{FF2B5EF4-FFF2-40B4-BE49-F238E27FC236}">
                <a16:creationId xmlns:a16="http://schemas.microsoft.com/office/drawing/2014/main" id="{A766BB8F-71E8-0845-8CE3-BBA190820580}"/>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5C1F5C2B-118D-714C-ABA3-982FC87F51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The fifteen year old is underage. The 19 year old could be prosecuted for sexual assault  which may carry a prison sentence of between 6 months and 10 years.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A4FECA3-9621-4942-A58C-A9664BE5B5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EDC8BD-6B9E-5642-BA60-BDFB2F37CF40}" type="slidenum">
              <a:rPr lang="en-GB" altLang="en-US"/>
              <a:pPr eaLnBrk="1" hangingPunct="1"/>
              <a:t>4</a:t>
            </a:fld>
            <a:endParaRPr lang="en-GB" altLang="en-US"/>
          </a:p>
        </p:txBody>
      </p:sp>
      <p:sp>
        <p:nvSpPr>
          <p:cNvPr id="21507" name="Rectangle 2">
            <a:extLst>
              <a:ext uri="{FF2B5EF4-FFF2-40B4-BE49-F238E27FC236}">
                <a16:creationId xmlns:a16="http://schemas.microsoft.com/office/drawing/2014/main" id="{E4470357-756F-484B-BA33-6A0C0F5945C9}"/>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2A24DD40-BC62-E14D-AACD-A89FE718D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This is the offence of causing a child to watch a sexual act and can carry a penalty in law of 6 months to up to 10 years in prison for a serious offence.</a:t>
            </a:r>
          </a:p>
          <a:p>
            <a:pPr algn="just"/>
            <a:r>
              <a:rPr lang="en-GB" altLang="en-US">
                <a:latin typeface="Arial" panose="020B0604020202020204" pitchFamily="34" charset="0"/>
                <a:cs typeface="Arial" panose="020B0604020202020204" pitchFamily="34" charset="0"/>
              </a:rPr>
              <a:t> It may also be the offence of c</a:t>
            </a:r>
            <a:r>
              <a:rPr lang="en-US" altLang="en-US">
                <a:latin typeface="Arial" panose="020B0604020202020204" pitchFamily="34" charset="0"/>
                <a:cs typeface="Arial" panose="020B0604020202020204" pitchFamily="34" charset="0"/>
              </a:rPr>
              <a:t>ausing or inciting a child to engage in sexual activity which carries the penalty in law of a prison sentence from 6 months to 14 years, pending the seriousness of the sexual activity that is engaged in.</a:t>
            </a:r>
            <a:endParaRPr lang="en-GB" altLang="en-US">
              <a:latin typeface="Arial" panose="020B0604020202020204" pitchFamily="34" charset="0"/>
              <a:cs typeface="Arial" panose="020B0604020202020204" pitchFamily="34" charset="0"/>
            </a:endParaRPr>
          </a:p>
          <a:p>
            <a:pPr algn="just"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86CDFD4-FD59-7848-9B0B-B67876F80D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90310E-9E63-A24D-BE3D-02EC3ABB19CE}" type="slidenum">
              <a:rPr lang="en-GB" altLang="en-US"/>
              <a:pPr eaLnBrk="1" hangingPunct="1"/>
              <a:t>5</a:t>
            </a:fld>
            <a:endParaRPr lang="en-GB" altLang="en-US"/>
          </a:p>
        </p:txBody>
      </p:sp>
      <p:sp>
        <p:nvSpPr>
          <p:cNvPr id="22531" name="Rectangle 2">
            <a:extLst>
              <a:ext uri="{FF2B5EF4-FFF2-40B4-BE49-F238E27FC236}">
                <a16:creationId xmlns:a16="http://schemas.microsoft.com/office/drawing/2014/main" id="{E6AF26D3-A4FE-F74C-B147-44DFE5FE2320}"/>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CB117F02-A91C-6E42-9B3C-2E7A692B6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law in Wales states sexual consent is only possible if both partners whether same or different sex couples are 16 years of age. </a:t>
            </a: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6C1C78C-B087-C444-BAEE-5D22DFD7BB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E43067-A71C-BA4C-9C6A-E9B836FC2C22}" type="slidenum">
              <a:rPr lang="en-GB" altLang="en-US"/>
              <a:pPr eaLnBrk="1" hangingPunct="1"/>
              <a:t>6</a:t>
            </a:fld>
            <a:endParaRPr lang="en-GB" altLang="en-US"/>
          </a:p>
        </p:txBody>
      </p:sp>
      <p:sp>
        <p:nvSpPr>
          <p:cNvPr id="23555" name="Rectangle 2">
            <a:extLst>
              <a:ext uri="{FF2B5EF4-FFF2-40B4-BE49-F238E27FC236}">
                <a16:creationId xmlns:a16="http://schemas.microsoft.com/office/drawing/2014/main" id="{AB1CE8FC-86D7-7C42-86DA-E1FE7143B376}"/>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993E5A7B-C77C-FE48-8F53-D5A84780F5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It all depends on the meaning of the term dating. If the relationship is not sexual then no offences are being made. However, if the relationship involves sexual activity then in law the male could face prosecution and a jail sentence of up to two years. </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E584243-33DF-654E-B9AE-27CBED325A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C08D66-D8FB-5744-AAA7-7ACB703B9938}" type="slidenum">
              <a:rPr lang="en-GB" altLang="en-US"/>
              <a:pPr eaLnBrk="1" hangingPunct="1"/>
              <a:t>7</a:t>
            </a:fld>
            <a:endParaRPr lang="en-GB" altLang="en-US"/>
          </a:p>
        </p:txBody>
      </p:sp>
      <p:sp>
        <p:nvSpPr>
          <p:cNvPr id="24579" name="Rectangle 2">
            <a:extLst>
              <a:ext uri="{FF2B5EF4-FFF2-40B4-BE49-F238E27FC236}">
                <a16:creationId xmlns:a16="http://schemas.microsoft.com/office/drawing/2014/main" id="{7F6A0804-1925-454A-83E4-0B383CB39FD1}"/>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5AC2E996-0981-DB41-B77A-29B9DEF823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This is the offence of c</a:t>
            </a:r>
            <a:r>
              <a:rPr lang="en-US" altLang="en-US">
                <a:latin typeface="Arial" panose="020B0604020202020204" pitchFamily="34" charset="0"/>
                <a:cs typeface="Arial" panose="020B0604020202020204" pitchFamily="34" charset="0"/>
              </a:rPr>
              <a:t>ausing or inciting a child to engage in sexual activity which carries the penalty in law of a prison sentence from 6 months to 14 years, pending the seriousness of the sexual activity that is engaged in.</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8C072B7E-08B7-D944-B013-1555973EBA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046BED-043B-954C-9257-8C82C03D422D}" type="slidenum">
              <a:rPr lang="en-GB" altLang="en-US"/>
              <a:pPr eaLnBrk="1" hangingPunct="1"/>
              <a:t>8</a:t>
            </a:fld>
            <a:endParaRPr lang="en-GB" altLang="en-US"/>
          </a:p>
        </p:txBody>
      </p:sp>
      <p:sp>
        <p:nvSpPr>
          <p:cNvPr id="25603" name="Rectangle 2">
            <a:extLst>
              <a:ext uri="{FF2B5EF4-FFF2-40B4-BE49-F238E27FC236}">
                <a16:creationId xmlns:a16="http://schemas.microsoft.com/office/drawing/2014/main" id="{52AB69A3-142C-FB44-A12C-1B7FA0A6C272}"/>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59AC9C5F-1E27-0F42-8631-D57CD8EE29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These photos would be considered indecent images of a child. Dependant on the level of indecency of the image  the penalty is up to 10 years imprisonment and registration as a sex offender.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2055A6A-F7BE-D14E-957F-A093806F05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E3055AE-F9D5-274E-9E4A-1088EF8169CE}" type="slidenum">
              <a:rPr lang="en-GB" altLang="en-US"/>
              <a:pPr eaLnBrk="1" hangingPunct="1"/>
              <a:t>9</a:t>
            </a:fld>
            <a:endParaRPr lang="en-GB" altLang="en-US"/>
          </a:p>
        </p:txBody>
      </p:sp>
      <p:sp>
        <p:nvSpPr>
          <p:cNvPr id="26627" name="Rectangle 2">
            <a:extLst>
              <a:ext uri="{FF2B5EF4-FFF2-40B4-BE49-F238E27FC236}">
                <a16:creationId xmlns:a16="http://schemas.microsoft.com/office/drawing/2014/main" id="{6C24A1CB-5600-D046-A9D0-BD297AC1E0E2}"/>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555C6C64-D16E-304E-88F5-6A1798A1F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Both are over the legal age of consent and the 17 year old girl is free in law to live with her partner only with her parents’ consent.</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76B48E21-4D10-B245-BFA3-0A81D6D9DDD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2FA4826-4B11-0E43-BFBB-267B188655D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FD5B387-5BA3-6D44-AF8A-A4F6F78F2A62}"/>
              </a:ext>
            </a:extLst>
          </p:cNvPr>
          <p:cNvSpPr>
            <a:spLocks noGrp="1" noChangeArrowheads="1"/>
          </p:cNvSpPr>
          <p:nvPr>
            <p:ph type="sldNum" sz="quarter" idx="12"/>
          </p:nvPr>
        </p:nvSpPr>
        <p:spPr>
          <a:ln/>
        </p:spPr>
        <p:txBody>
          <a:bodyPr/>
          <a:lstStyle>
            <a:lvl1pPr>
              <a:defRPr/>
            </a:lvl1pPr>
          </a:lstStyle>
          <a:p>
            <a:fld id="{F553D891-424C-894B-9FE0-884E5AE08A50}" type="slidenum">
              <a:rPr lang="en-GB" altLang="en-US"/>
              <a:pPr/>
              <a:t>‹#›</a:t>
            </a:fld>
            <a:endParaRPr lang="en-GB" altLang="en-US"/>
          </a:p>
        </p:txBody>
      </p:sp>
    </p:spTree>
    <p:extLst>
      <p:ext uri="{BB962C8B-B14F-4D97-AF65-F5344CB8AC3E}">
        <p14:creationId xmlns:p14="http://schemas.microsoft.com/office/powerpoint/2010/main" val="46389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4633B3D-8CA9-414A-B4D8-B922348CE7B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4EA9DD7-05D8-4747-8DCA-6D1DAC06055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9993658-9AFB-A94E-A02A-B3A9B7D49B47}"/>
              </a:ext>
            </a:extLst>
          </p:cNvPr>
          <p:cNvSpPr>
            <a:spLocks noGrp="1" noChangeArrowheads="1"/>
          </p:cNvSpPr>
          <p:nvPr>
            <p:ph type="sldNum" sz="quarter" idx="12"/>
          </p:nvPr>
        </p:nvSpPr>
        <p:spPr>
          <a:ln/>
        </p:spPr>
        <p:txBody>
          <a:bodyPr/>
          <a:lstStyle>
            <a:lvl1pPr>
              <a:defRPr/>
            </a:lvl1pPr>
          </a:lstStyle>
          <a:p>
            <a:fld id="{8573AAF9-375D-164E-8243-9732C8ED1562}" type="slidenum">
              <a:rPr lang="en-GB" altLang="en-US"/>
              <a:pPr/>
              <a:t>‹#›</a:t>
            </a:fld>
            <a:endParaRPr lang="en-GB" altLang="en-US"/>
          </a:p>
        </p:txBody>
      </p:sp>
    </p:spTree>
    <p:extLst>
      <p:ext uri="{BB962C8B-B14F-4D97-AF65-F5344CB8AC3E}">
        <p14:creationId xmlns:p14="http://schemas.microsoft.com/office/powerpoint/2010/main" val="370506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4263BE3-2020-C740-B50D-E00D1D2F29C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378CCE6-E1E8-8944-BB5C-0BB5EF9A94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094AE6F-112D-D947-BAF7-2C98CA4FC4E3}"/>
              </a:ext>
            </a:extLst>
          </p:cNvPr>
          <p:cNvSpPr>
            <a:spLocks noGrp="1" noChangeArrowheads="1"/>
          </p:cNvSpPr>
          <p:nvPr>
            <p:ph type="sldNum" sz="quarter" idx="12"/>
          </p:nvPr>
        </p:nvSpPr>
        <p:spPr>
          <a:ln/>
        </p:spPr>
        <p:txBody>
          <a:bodyPr/>
          <a:lstStyle>
            <a:lvl1pPr>
              <a:defRPr/>
            </a:lvl1pPr>
          </a:lstStyle>
          <a:p>
            <a:fld id="{802B9FD5-3A17-FC49-AF4B-A8DEF6208F4A}" type="slidenum">
              <a:rPr lang="en-GB" altLang="en-US"/>
              <a:pPr/>
              <a:t>‹#›</a:t>
            </a:fld>
            <a:endParaRPr lang="en-GB" altLang="en-US"/>
          </a:p>
        </p:txBody>
      </p:sp>
    </p:spTree>
    <p:extLst>
      <p:ext uri="{BB962C8B-B14F-4D97-AF65-F5344CB8AC3E}">
        <p14:creationId xmlns:p14="http://schemas.microsoft.com/office/powerpoint/2010/main" val="1979320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88DA8E2-F214-1B4B-B054-309D881676C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AF33EAC-12B3-B444-B431-F19B11D32A2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7D49570-FBC8-2641-8ECB-722153B04EE8}"/>
              </a:ext>
            </a:extLst>
          </p:cNvPr>
          <p:cNvSpPr>
            <a:spLocks noGrp="1" noChangeArrowheads="1"/>
          </p:cNvSpPr>
          <p:nvPr>
            <p:ph type="sldNum" sz="quarter" idx="12"/>
          </p:nvPr>
        </p:nvSpPr>
        <p:spPr>
          <a:ln/>
        </p:spPr>
        <p:txBody>
          <a:bodyPr/>
          <a:lstStyle>
            <a:lvl1pPr>
              <a:defRPr/>
            </a:lvl1pPr>
          </a:lstStyle>
          <a:p>
            <a:fld id="{A9DDBC08-2A60-914C-939A-094995A2B210}" type="slidenum">
              <a:rPr lang="en-GB" altLang="en-US"/>
              <a:pPr/>
              <a:t>‹#›</a:t>
            </a:fld>
            <a:endParaRPr lang="en-GB" altLang="en-US"/>
          </a:p>
        </p:txBody>
      </p:sp>
    </p:spTree>
    <p:extLst>
      <p:ext uri="{BB962C8B-B14F-4D97-AF65-F5344CB8AC3E}">
        <p14:creationId xmlns:p14="http://schemas.microsoft.com/office/powerpoint/2010/main" val="10341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8872F78-71A0-0B4B-91D0-F49814DB6D0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CAC2BC2-0B50-424C-901F-DF01FE1880C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179EF4A-3BC2-BA40-833A-3A7D41DC5BE2}"/>
              </a:ext>
            </a:extLst>
          </p:cNvPr>
          <p:cNvSpPr>
            <a:spLocks noGrp="1" noChangeArrowheads="1"/>
          </p:cNvSpPr>
          <p:nvPr>
            <p:ph type="sldNum" sz="quarter" idx="12"/>
          </p:nvPr>
        </p:nvSpPr>
        <p:spPr>
          <a:ln/>
        </p:spPr>
        <p:txBody>
          <a:bodyPr/>
          <a:lstStyle>
            <a:lvl1pPr>
              <a:defRPr/>
            </a:lvl1pPr>
          </a:lstStyle>
          <a:p>
            <a:fld id="{BD069CFB-3BF4-304C-9E9D-B72905D17878}" type="slidenum">
              <a:rPr lang="en-GB" altLang="en-US"/>
              <a:pPr/>
              <a:t>‹#›</a:t>
            </a:fld>
            <a:endParaRPr lang="en-GB" altLang="en-US"/>
          </a:p>
        </p:txBody>
      </p:sp>
    </p:spTree>
    <p:extLst>
      <p:ext uri="{BB962C8B-B14F-4D97-AF65-F5344CB8AC3E}">
        <p14:creationId xmlns:p14="http://schemas.microsoft.com/office/powerpoint/2010/main" val="259364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D90A0E3-237C-454F-8A35-CA76D1A1371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44BD9CC-30F1-9642-97A9-639277C497C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8BBE095-9556-0943-8A3E-240A5399537B}"/>
              </a:ext>
            </a:extLst>
          </p:cNvPr>
          <p:cNvSpPr>
            <a:spLocks noGrp="1" noChangeArrowheads="1"/>
          </p:cNvSpPr>
          <p:nvPr>
            <p:ph type="sldNum" sz="quarter" idx="12"/>
          </p:nvPr>
        </p:nvSpPr>
        <p:spPr>
          <a:ln/>
        </p:spPr>
        <p:txBody>
          <a:bodyPr/>
          <a:lstStyle>
            <a:lvl1pPr>
              <a:defRPr/>
            </a:lvl1pPr>
          </a:lstStyle>
          <a:p>
            <a:fld id="{422DCDD6-B1BE-1E4B-83A6-36A9B085440D}" type="slidenum">
              <a:rPr lang="en-GB" altLang="en-US"/>
              <a:pPr/>
              <a:t>‹#›</a:t>
            </a:fld>
            <a:endParaRPr lang="en-GB" altLang="en-US"/>
          </a:p>
        </p:txBody>
      </p:sp>
    </p:spTree>
    <p:extLst>
      <p:ext uri="{BB962C8B-B14F-4D97-AF65-F5344CB8AC3E}">
        <p14:creationId xmlns:p14="http://schemas.microsoft.com/office/powerpoint/2010/main" val="230771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4A6838E-2741-5B45-AB55-CD8D6331F3B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B49A851-E6D7-D340-82F8-793C121AAB4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6CC8F99-FB90-7749-8191-27F1FBCBFC4B}"/>
              </a:ext>
            </a:extLst>
          </p:cNvPr>
          <p:cNvSpPr>
            <a:spLocks noGrp="1" noChangeArrowheads="1"/>
          </p:cNvSpPr>
          <p:nvPr>
            <p:ph type="sldNum" sz="quarter" idx="12"/>
          </p:nvPr>
        </p:nvSpPr>
        <p:spPr>
          <a:ln/>
        </p:spPr>
        <p:txBody>
          <a:bodyPr/>
          <a:lstStyle>
            <a:lvl1pPr>
              <a:defRPr/>
            </a:lvl1pPr>
          </a:lstStyle>
          <a:p>
            <a:fld id="{ACE43418-C27B-3B43-BFCC-39A22D1BD8C0}" type="slidenum">
              <a:rPr lang="en-GB" altLang="en-US"/>
              <a:pPr/>
              <a:t>‹#›</a:t>
            </a:fld>
            <a:endParaRPr lang="en-GB" altLang="en-US"/>
          </a:p>
        </p:txBody>
      </p:sp>
    </p:spTree>
    <p:extLst>
      <p:ext uri="{BB962C8B-B14F-4D97-AF65-F5344CB8AC3E}">
        <p14:creationId xmlns:p14="http://schemas.microsoft.com/office/powerpoint/2010/main" val="197656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2450F4D-DE89-154C-9B30-D8841E37847C}"/>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7671E2BC-0872-3247-8D54-834C730CC52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B20AC00-278C-1A48-A767-DC398BDDC956}"/>
              </a:ext>
            </a:extLst>
          </p:cNvPr>
          <p:cNvSpPr>
            <a:spLocks noGrp="1" noChangeArrowheads="1"/>
          </p:cNvSpPr>
          <p:nvPr>
            <p:ph type="sldNum" sz="quarter" idx="12"/>
          </p:nvPr>
        </p:nvSpPr>
        <p:spPr>
          <a:ln/>
        </p:spPr>
        <p:txBody>
          <a:bodyPr/>
          <a:lstStyle>
            <a:lvl1pPr>
              <a:defRPr/>
            </a:lvl1pPr>
          </a:lstStyle>
          <a:p>
            <a:fld id="{3321B82A-5F3D-6E44-9BA9-0F2A1DC97DB5}" type="slidenum">
              <a:rPr lang="en-GB" altLang="en-US"/>
              <a:pPr/>
              <a:t>‹#›</a:t>
            </a:fld>
            <a:endParaRPr lang="en-GB" altLang="en-US"/>
          </a:p>
        </p:txBody>
      </p:sp>
    </p:spTree>
    <p:extLst>
      <p:ext uri="{BB962C8B-B14F-4D97-AF65-F5344CB8AC3E}">
        <p14:creationId xmlns:p14="http://schemas.microsoft.com/office/powerpoint/2010/main" val="372087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CA1EE07-B464-5441-9BF0-7FEA48711A0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DFF27D0A-DDE3-7B4D-9B27-7788105568C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C053237-E7F2-324B-9021-FC5F0AC346BF}"/>
              </a:ext>
            </a:extLst>
          </p:cNvPr>
          <p:cNvSpPr>
            <a:spLocks noGrp="1" noChangeArrowheads="1"/>
          </p:cNvSpPr>
          <p:nvPr>
            <p:ph type="sldNum" sz="quarter" idx="12"/>
          </p:nvPr>
        </p:nvSpPr>
        <p:spPr>
          <a:ln/>
        </p:spPr>
        <p:txBody>
          <a:bodyPr/>
          <a:lstStyle>
            <a:lvl1pPr>
              <a:defRPr/>
            </a:lvl1pPr>
          </a:lstStyle>
          <a:p>
            <a:fld id="{233030B4-1F2D-3F46-8AA9-92DE38A5547E}" type="slidenum">
              <a:rPr lang="en-GB" altLang="en-US"/>
              <a:pPr/>
              <a:t>‹#›</a:t>
            </a:fld>
            <a:endParaRPr lang="en-GB" altLang="en-US"/>
          </a:p>
        </p:txBody>
      </p:sp>
    </p:spTree>
    <p:extLst>
      <p:ext uri="{BB962C8B-B14F-4D97-AF65-F5344CB8AC3E}">
        <p14:creationId xmlns:p14="http://schemas.microsoft.com/office/powerpoint/2010/main" val="332157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755DD4-BA9C-C34A-BF16-A88B95258EAF}"/>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55918A76-11C4-0D4D-B281-7C757507C9A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94DB425C-4022-134A-AC56-8AB21F36FCFC}"/>
              </a:ext>
            </a:extLst>
          </p:cNvPr>
          <p:cNvSpPr>
            <a:spLocks noGrp="1" noChangeArrowheads="1"/>
          </p:cNvSpPr>
          <p:nvPr>
            <p:ph type="sldNum" sz="quarter" idx="12"/>
          </p:nvPr>
        </p:nvSpPr>
        <p:spPr>
          <a:ln/>
        </p:spPr>
        <p:txBody>
          <a:bodyPr/>
          <a:lstStyle>
            <a:lvl1pPr>
              <a:defRPr/>
            </a:lvl1pPr>
          </a:lstStyle>
          <a:p>
            <a:fld id="{C3C2D6B9-2A97-6F44-9377-CE5F99E588D3}" type="slidenum">
              <a:rPr lang="en-GB" altLang="en-US"/>
              <a:pPr/>
              <a:t>‹#›</a:t>
            </a:fld>
            <a:endParaRPr lang="en-GB" altLang="en-US"/>
          </a:p>
        </p:txBody>
      </p:sp>
    </p:spTree>
    <p:extLst>
      <p:ext uri="{BB962C8B-B14F-4D97-AF65-F5344CB8AC3E}">
        <p14:creationId xmlns:p14="http://schemas.microsoft.com/office/powerpoint/2010/main" val="136000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885FD2C-7CC7-2547-9F9D-9B88AAAB3FF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01A64D35-157A-4E48-9517-CED76008EE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CB429463-CE63-AF49-B43F-CB2A77AAF080}"/>
              </a:ext>
            </a:extLst>
          </p:cNvPr>
          <p:cNvSpPr>
            <a:spLocks noGrp="1" noChangeArrowheads="1"/>
          </p:cNvSpPr>
          <p:nvPr>
            <p:ph type="sldNum" sz="quarter" idx="12"/>
          </p:nvPr>
        </p:nvSpPr>
        <p:spPr>
          <a:ln/>
        </p:spPr>
        <p:txBody>
          <a:bodyPr/>
          <a:lstStyle>
            <a:lvl1pPr>
              <a:defRPr/>
            </a:lvl1pPr>
          </a:lstStyle>
          <a:p>
            <a:fld id="{3887D36E-C3AD-4448-B797-2F916164E64C}" type="slidenum">
              <a:rPr lang="en-GB" altLang="en-US"/>
              <a:pPr/>
              <a:t>‹#›</a:t>
            </a:fld>
            <a:endParaRPr lang="en-GB" altLang="en-US"/>
          </a:p>
        </p:txBody>
      </p:sp>
    </p:spTree>
    <p:extLst>
      <p:ext uri="{BB962C8B-B14F-4D97-AF65-F5344CB8AC3E}">
        <p14:creationId xmlns:p14="http://schemas.microsoft.com/office/powerpoint/2010/main" val="302777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5253B1B-1308-E940-A4B4-212B7FC2CA11}"/>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6706690-A7F3-344C-9571-F639A261CD6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C026853D-6871-7742-8A57-29EC62248E72}"/>
              </a:ext>
            </a:extLst>
          </p:cNvPr>
          <p:cNvSpPr>
            <a:spLocks noGrp="1" noChangeArrowheads="1"/>
          </p:cNvSpPr>
          <p:nvPr>
            <p:ph type="sldNum" sz="quarter" idx="12"/>
          </p:nvPr>
        </p:nvSpPr>
        <p:spPr>
          <a:ln/>
        </p:spPr>
        <p:txBody>
          <a:bodyPr/>
          <a:lstStyle>
            <a:lvl1pPr>
              <a:defRPr/>
            </a:lvl1pPr>
          </a:lstStyle>
          <a:p>
            <a:fld id="{B736E701-C3F6-E545-BF8D-E10DE2FEAA8E}" type="slidenum">
              <a:rPr lang="en-GB" altLang="en-US"/>
              <a:pPr/>
              <a:t>‹#›</a:t>
            </a:fld>
            <a:endParaRPr lang="en-GB" altLang="en-US"/>
          </a:p>
        </p:txBody>
      </p:sp>
    </p:spTree>
    <p:extLst>
      <p:ext uri="{BB962C8B-B14F-4D97-AF65-F5344CB8AC3E}">
        <p14:creationId xmlns:p14="http://schemas.microsoft.com/office/powerpoint/2010/main" val="286428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E912150-967D-884D-AB32-B38C8149FF0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23539E4-CBE6-694A-8152-BD95C29D297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59E8FB4-F954-274E-A6E8-429945600DB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1B710426-0BC1-F643-BD5D-D9D7D394FFD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B1E3BE9A-A3BD-DD4D-9BE9-4E589DC16F1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FA55E8-2062-F444-82A0-380712D5BE6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rd files SAFETY TEMPLATE LANDSCAPE A4">
            <a:extLst>
              <a:ext uri="{FF2B5EF4-FFF2-40B4-BE49-F238E27FC236}">
                <a16:creationId xmlns:a16="http://schemas.microsoft.com/office/drawing/2014/main" id="{CD1630DA-60BD-CC4B-B568-DCD32CD7E1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8A34A38F-3D6F-2844-AD3B-C977EF5B9996}"/>
              </a:ext>
            </a:extLst>
          </p:cNvPr>
          <p:cNvSpPr>
            <a:spLocks noGrp="1" noChangeArrowheads="1"/>
          </p:cNvSpPr>
          <p:nvPr>
            <p:ph type="ctrTitle"/>
          </p:nvPr>
        </p:nvSpPr>
        <p:spPr>
          <a:xfrm>
            <a:off x="539750" y="735013"/>
            <a:ext cx="7772400" cy="1470025"/>
          </a:xfrm>
        </p:spPr>
        <p:txBody>
          <a:bodyPr/>
          <a:lstStyle/>
          <a:p>
            <a:pPr eaLnBrk="1" hangingPunct="1"/>
            <a:r>
              <a:rPr lang="en-GB" altLang="en-US" sz="2400">
                <a:latin typeface="Comic Sans MS" panose="030F0902030302020204" pitchFamily="66" charset="0"/>
              </a:rPr>
              <a:t>Rhaglen Graidd Cyswllt Ysgolion Cymru Gyfan</a:t>
            </a:r>
            <a:br>
              <a:rPr lang="en-GB" altLang="en-US"/>
            </a:br>
            <a:r>
              <a:rPr lang="en-GB" altLang="en-US" sz="3600" b="1">
                <a:solidFill>
                  <a:srgbClr val="0000FF"/>
                </a:solidFill>
                <a:latin typeface="Comic Sans MS" panose="030F0902030302020204" pitchFamily="66" charset="0"/>
              </a:rPr>
              <a:t>Cwis </a:t>
            </a:r>
            <a:br>
              <a:rPr lang="en-GB" altLang="en-US" sz="3600" b="1">
                <a:solidFill>
                  <a:srgbClr val="0000FF"/>
                </a:solidFill>
                <a:latin typeface="Comic Sans MS" panose="030F0902030302020204" pitchFamily="66" charset="0"/>
              </a:rPr>
            </a:br>
            <a:r>
              <a:rPr lang="en-GB" altLang="en-US" sz="3600" b="1">
                <a:solidFill>
                  <a:srgbClr val="0000FF"/>
                </a:solidFill>
                <a:latin typeface="Comic Sans MS" panose="030F0902030302020204" pitchFamily="66" charset="0"/>
              </a:rPr>
              <a:t>Cyfreithlon neu Anghyfreithlon?</a:t>
            </a:r>
            <a:br>
              <a:rPr lang="en-GB" altLang="en-US" sz="4000" b="1">
                <a:solidFill>
                  <a:srgbClr val="0000FF"/>
                </a:solidFill>
                <a:latin typeface="Comic Sans MS" panose="030F0902030302020204" pitchFamily="66" charset="0"/>
              </a:rPr>
            </a:br>
            <a:endParaRPr lang="en-GB" altLang="en-US" sz="4000" b="1">
              <a:solidFill>
                <a:srgbClr val="0000FF"/>
              </a:solidFill>
              <a:latin typeface="Comic Sans MS" panose="030F0902030302020204" pitchFamily="66" charset="0"/>
            </a:endParaRPr>
          </a:p>
        </p:txBody>
      </p:sp>
      <p:pic>
        <p:nvPicPr>
          <p:cNvPr id="2052" name="Picture 8" descr="161962154">
            <a:extLst>
              <a:ext uri="{FF2B5EF4-FFF2-40B4-BE49-F238E27FC236}">
                <a16:creationId xmlns:a16="http://schemas.microsoft.com/office/drawing/2014/main" id="{914D8B0F-89DD-C346-8FE3-EC2DE6067D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205038"/>
            <a:ext cx="2416175" cy="354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157327724">
            <a:extLst>
              <a:ext uri="{FF2B5EF4-FFF2-40B4-BE49-F238E27FC236}">
                <a16:creationId xmlns:a16="http://schemas.microsoft.com/office/drawing/2014/main" id="{05097609-FDA3-9549-B46E-265104FC5D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2133600"/>
            <a:ext cx="2557462"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7">
            <a:extLst>
              <a:ext uri="{FF2B5EF4-FFF2-40B4-BE49-F238E27FC236}">
                <a16:creationId xmlns:a16="http://schemas.microsoft.com/office/drawing/2014/main" id="{831E7DC3-4CC7-AD44-9231-A10B2D194E3D}"/>
              </a:ext>
            </a:extLst>
          </p:cNvPr>
          <p:cNvSpPr txBox="1">
            <a:spLocks noChangeArrowheads="1"/>
          </p:cNvSpPr>
          <p:nvPr/>
        </p:nvSpPr>
        <p:spPr bwMode="auto">
          <a:xfrm>
            <a:off x="395288" y="6237288"/>
            <a:ext cx="194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omic Sans MS" panose="030F0902030302020204" pitchFamily="66" charset="0"/>
              </a:rPr>
              <a:t>Adnodd 13a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Word files SAFETY TEMPLATE LANDSCAPE A4">
            <a:extLst>
              <a:ext uri="{FF2B5EF4-FFF2-40B4-BE49-F238E27FC236}">
                <a16:creationId xmlns:a16="http://schemas.microsoft.com/office/drawing/2014/main" id="{BBB4ADEA-BBAD-1140-8DAB-AF51D790D3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a:extLst>
              <a:ext uri="{FF2B5EF4-FFF2-40B4-BE49-F238E27FC236}">
                <a16:creationId xmlns:a16="http://schemas.microsoft.com/office/drawing/2014/main" id="{67A0F16D-9EE0-A844-AEA8-E84FA1979261}"/>
              </a:ext>
            </a:extLst>
          </p:cNvPr>
          <p:cNvSpPr txBox="1">
            <a:spLocks noChangeArrowheads="1"/>
          </p:cNvSpPr>
          <p:nvPr/>
        </p:nvSpPr>
        <p:spPr bwMode="auto">
          <a:xfrm>
            <a:off x="611188" y="1844675"/>
            <a:ext cx="4392612"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Dau berson 18 oed yn cael rhyw o flaen plentyn 11 oed y maent yn gwybod sy’n eu gwylio.</a:t>
            </a:r>
          </a:p>
        </p:txBody>
      </p:sp>
      <p:sp>
        <p:nvSpPr>
          <p:cNvPr id="11268" name="WordArt 4">
            <a:extLst>
              <a:ext uri="{FF2B5EF4-FFF2-40B4-BE49-F238E27FC236}">
                <a16:creationId xmlns:a16="http://schemas.microsoft.com/office/drawing/2014/main" id="{6163FA5C-E434-E841-8C5F-4C5968058597}"/>
              </a:ext>
            </a:extLst>
          </p:cNvPr>
          <p:cNvSpPr>
            <a:spLocks noChangeArrowheads="1" noChangeShapeType="1" noTextEdit="1"/>
          </p:cNvSpPr>
          <p:nvPr/>
        </p:nvSpPr>
        <p:spPr bwMode="auto">
          <a:xfrm>
            <a:off x="684213" y="549275"/>
            <a:ext cx="7343775"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38917" name="Picture 5" descr="71674069">
            <a:extLst>
              <a:ext uri="{FF2B5EF4-FFF2-40B4-BE49-F238E27FC236}">
                <a16:creationId xmlns:a16="http://schemas.microsoft.com/office/drawing/2014/main" id="{971A4F74-D019-564C-9753-8B87B7846D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WordArt 6">
            <a:extLst>
              <a:ext uri="{FF2B5EF4-FFF2-40B4-BE49-F238E27FC236}">
                <a16:creationId xmlns:a16="http://schemas.microsoft.com/office/drawing/2014/main" id="{0A8FB0C0-AFA4-474F-9DA5-82422AB1C230}"/>
              </a:ext>
            </a:extLst>
          </p:cNvPr>
          <p:cNvSpPr>
            <a:spLocks noChangeArrowheads="1" noChangeShapeType="1" noTextEdit="1"/>
          </p:cNvSpPr>
          <p:nvPr/>
        </p:nvSpPr>
        <p:spPr bwMode="auto">
          <a:xfrm>
            <a:off x="5219700" y="4292600"/>
            <a:ext cx="2808288"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500" fill="hold"/>
                                        <p:tgtEl>
                                          <p:spTgt spid="38915"/>
                                        </p:tgtEl>
                                        <p:attrNameLst>
                                          <p:attrName>ppt_w</p:attrName>
                                        </p:attrNameLst>
                                      </p:cBhvr>
                                      <p:tavLst>
                                        <p:tav tm="0">
                                          <p:val>
                                            <p:fltVal val="0"/>
                                          </p:val>
                                        </p:tav>
                                        <p:tav tm="100000">
                                          <p:val>
                                            <p:strVal val="#ppt_w"/>
                                          </p:val>
                                        </p:tav>
                                      </p:tavLst>
                                    </p:anim>
                                    <p:anim calcmode="lin" valueType="num">
                                      <p:cBhvr>
                                        <p:cTn id="8" dur="500" fill="hold"/>
                                        <p:tgtEl>
                                          <p:spTgt spid="3891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8918"/>
                                        </p:tgtEl>
                                        <p:attrNameLst>
                                          <p:attrName>style.visibility</p:attrName>
                                        </p:attrNameLst>
                                      </p:cBhvr>
                                      <p:to>
                                        <p:strVal val="visible"/>
                                      </p:to>
                                    </p:set>
                                    <p:anim calcmode="lin" valueType="num">
                                      <p:cBhvr>
                                        <p:cTn id="13" dur="1000" fill="hold"/>
                                        <p:tgtEl>
                                          <p:spTgt spid="38918"/>
                                        </p:tgtEl>
                                        <p:attrNameLst>
                                          <p:attrName>ppt_w</p:attrName>
                                        </p:attrNameLst>
                                      </p:cBhvr>
                                      <p:tavLst>
                                        <p:tav tm="0">
                                          <p:val>
                                            <p:fltVal val="0"/>
                                          </p:val>
                                        </p:tav>
                                        <p:tav tm="100000">
                                          <p:val>
                                            <p:strVal val="#ppt_w"/>
                                          </p:val>
                                        </p:tav>
                                      </p:tavLst>
                                    </p:anim>
                                    <p:anim calcmode="lin" valueType="num">
                                      <p:cBhvr>
                                        <p:cTn id="14" dur="1000" fill="hold"/>
                                        <p:tgtEl>
                                          <p:spTgt spid="38918"/>
                                        </p:tgtEl>
                                        <p:attrNameLst>
                                          <p:attrName>ppt_h</p:attrName>
                                        </p:attrNameLst>
                                      </p:cBhvr>
                                      <p:tavLst>
                                        <p:tav tm="0">
                                          <p:val>
                                            <p:fltVal val="0"/>
                                          </p:val>
                                        </p:tav>
                                        <p:tav tm="100000">
                                          <p:val>
                                            <p:strVal val="#ppt_h"/>
                                          </p:val>
                                        </p:tav>
                                      </p:tavLst>
                                    </p:anim>
                                    <p:anim calcmode="lin" valueType="num">
                                      <p:cBhvr>
                                        <p:cTn id="15" dur="1000" fill="hold"/>
                                        <p:tgtEl>
                                          <p:spTgt spid="38918"/>
                                        </p:tgtEl>
                                        <p:attrNameLst>
                                          <p:attrName>style.rotation</p:attrName>
                                        </p:attrNameLst>
                                      </p:cBhvr>
                                      <p:tavLst>
                                        <p:tav tm="0">
                                          <p:val>
                                            <p:fltVal val="90"/>
                                          </p:val>
                                        </p:tav>
                                        <p:tav tm="100000">
                                          <p:val>
                                            <p:fltVal val="0"/>
                                          </p:val>
                                        </p:tav>
                                      </p:tavLst>
                                    </p:anim>
                                    <p:animEffect transition="in" filter="fade">
                                      <p:cBhvr>
                                        <p:cTn id="16" dur="1000"/>
                                        <p:tgtEl>
                                          <p:spTgt spid="38918"/>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8917"/>
                                        </p:tgtEl>
                                        <p:attrNameLst>
                                          <p:attrName>style.visibility</p:attrName>
                                        </p:attrNameLst>
                                      </p:cBhvr>
                                      <p:to>
                                        <p:strVal val="visible"/>
                                      </p:to>
                                    </p:set>
                                    <p:anim calcmode="lin" valueType="num">
                                      <p:cBhvr>
                                        <p:cTn id="19" dur="1000" fill="hold"/>
                                        <p:tgtEl>
                                          <p:spTgt spid="38917"/>
                                        </p:tgtEl>
                                        <p:attrNameLst>
                                          <p:attrName>ppt_w</p:attrName>
                                        </p:attrNameLst>
                                      </p:cBhvr>
                                      <p:tavLst>
                                        <p:tav tm="0">
                                          <p:val>
                                            <p:fltVal val="0"/>
                                          </p:val>
                                        </p:tav>
                                        <p:tav tm="100000">
                                          <p:val>
                                            <p:strVal val="#ppt_w"/>
                                          </p:val>
                                        </p:tav>
                                      </p:tavLst>
                                    </p:anim>
                                    <p:anim calcmode="lin" valueType="num">
                                      <p:cBhvr>
                                        <p:cTn id="20" dur="1000" fill="hold"/>
                                        <p:tgtEl>
                                          <p:spTgt spid="38917"/>
                                        </p:tgtEl>
                                        <p:attrNameLst>
                                          <p:attrName>ppt_h</p:attrName>
                                        </p:attrNameLst>
                                      </p:cBhvr>
                                      <p:tavLst>
                                        <p:tav tm="0">
                                          <p:val>
                                            <p:fltVal val="0"/>
                                          </p:val>
                                        </p:tav>
                                        <p:tav tm="100000">
                                          <p:val>
                                            <p:strVal val="#ppt_h"/>
                                          </p:val>
                                        </p:tav>
                                      </p:tavLst>
                                    </p:anim>
                                    <p:anim calcmode="lin" valueType="num">
                                      <p:cBhvr>
                                        <p:cTn id="21" dur="1000" fill="hold"/>
                                        <p:tgtEl>
                                          <p:spTgt spid="38917"/>
                                        </p:tgtEl>
                                        <p:attrNameLst>
                                          <p:attrName>style.rotation</p:attrName>
                                        </p:attrNameLst>
                                      </p:cBhvr>
                                      <p:tavLst>
                                        <p:tav tm="0">
                                          <p:val>
                                            <p:fltVal val="90"/>
                                          </p:val>
                                        </p:tav>
                                        <p:tav tm="100000">
                                          <p:val>
                                            <p:fltVal val="0"/>
                                          </p:val>
                                        </p:tav>
                                      </p:tavLst>
                                    </p:anim>
                                    <p:animEffect transition="in" filter="fade">
                                      <p:cBhvr>
                                        <p:cTn id="22" dur="10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Word files SAFETY TEMPLATE LANDSCAPE A4">
            <a:extLst>
              <a:ext uri="{FF2B5EF4-FFF2-40B4-BE49-F238E27FC236}">
                <a16:creationId xmlns:a16="http://schemas.microsoft.com/office/drawing/2014/main" id="{7971C7DF-972D-944B-A63E-64B4796CDA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3">
            <a:extLst>
              <a:ext uri="{FF2B5EF4-FFF2-40B4-BE49-F238E27FC236}">
                <a16:creationId xmlns:a16="http://schemas.microsoft.com/office/drawing/2014/main" id="{63A75C84-6C8F-2945-89EC-AFA84CA205B4}"/>
              </a:ext>
            </a:extLst>
          </p:cNvPr>
          <p:cNvSpPr txBox="1">
            <a:spLocks noChangeArrowheads="1"/>
          </p:cNvSpPr>
          <p:nvPr/>
        </p:nvSpPr>
        <p:spPr bwMode="auto">
          <a:xfrm>
            <a:off x="611188" y="1844675"/>
            <a:ext cx="403225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Dyn 43 oed yn esgus bod yn fachgen 15 oed wrth sgwrsio ar y rhyngrwyd gyda merch 14 oed. Mae’r dyn yn trefnu i’w chyfarfod gyda’r bwriad o ddechrau perthynas rywiol.</a:t>
            </a:r>
          </a:p>
        </p:txBody>
      </p:sp>
      <p:sp>
        <p:nvSpPr>
          <p:cNvPr id="12292" name="WordArt 4">
            <a:extLst>
              <a:ext uri="{FF2B5EF4-FFF2-40B4-BE49-F238E27FC236}">
                <a16:creationId xmlns:a16="http://schemas.microsoft.com/office/drawing/2014/main" id="{75B7F620-6C9D-5747-AB12-CA66DD92ED45}"/>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0965" name="Picture 5" descr="71674069">
            <a:extLst>
              <a:ext uri="{FF2B5EF4-FFF2-40B4-BE49-F238E27FC236}">
                <a16:creationId xmlns:a16="http://schemas.microsoft.com/office/drawing/2014/main" id="{387123F4-0097-D64D-BDD9-D0E04994FB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WordArt 6">
            <a:extLst>
              <a:ext uri="{FF2B5EF4-FFF2-40B4-BE49-F238E27FC236}">
                <a16:creationId xmlns:a16="http://schemas.microsoft.com/office/drawing/2014/main" id="{B0C36922-8FCD-A64A-9BE1-68349D1399EF}"/>
              </a:ext>
            </a:extLst>
          </p:cNvPr>
          <p:cNvSpPr>
            <a:spLocks noChangeArrowheads="1" noChangeShapeType="1" noTextEdit="1"/>
          </p:cNvSpPr>
          <p:nvPr/>
        </p:nvSpPr>
        <p:spPr bwMode="auto">
          <a:xfrm>
            <a:off x="4859338" y="4221163"/>
            <a:ext cx="3241675"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ppt_w</p:attrName>
                                        </p:attrNameLst>
                                      </p:cBhvr>
                                      <p:tavLst>
                                        <p:tav tm="0">
                                          <p:val>
                                            <p:fltVal val="0"/>
                                          </p:val>
                                        </p:tav>
                                        <p:tav tm="100000">
                                          <p:val>
                                            <p:strVal val="#ppt_w"/>
                                          </p:val>
                                        </p:tav>
                                      </p:tavLst>
                                    </p:anim>
                                    <p:anim calcmode="lin" valueType="num">
                                      <p:cBhvr>
                                        <p:cTn id="8" dur="500" fill="hold"/>
                                        <p:tgtEl>
                                          <p:spTgt spid="4096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0966"/>
                                        </p:tgtEl>
                                        <p:attrNameLst>
                                          <p:attrName>style.visibility</p:attrName>
                                        </p:attrNameLst>
                                      </p:cBhvr>
                                      <p:to>
                                        <p:strVal val="visible"/>
                                      </p:to>
                                    </p:set>
                                    <p:anim calcmode="lin" valueType="num">
                                      <p:cBhvr>
                                        <p:cTn id="13" dur="1000" fill="hold"/>
                                        <p:tgtEl>
                                          <p:spTgt spid="40966"/>
                                        </p:tgtEl>
                                        <p:attrNameLst>
                                          <p:attrName>ppt_w</p:attrName>
                                        </p:attrNameLst>
                                      </p:cBhvr>
                                      <p:tavLst>
                                        <p:tav tm="0">
                                          <p:val>
                                            <p:fltVal val="0"/>
                                          </p:val>
                                        </p:tav>
                                        <p:tav tm="100000">
                                          <p:val>
                                            <p:strVal val="#ppt_w"/>
                                          </p:val>
                                        </p:tav>
                                      </p:tavLst>
                                    </p:anim>
                                    <p:anim calcmode="lin" valueType="num">
                                      <p:cBhvr>
                                        <p:cTn id="14" dur="1000" fill="hold"/>
                                        <p:tgtEl>
                                          <p:spTgt spid="40966"/>
                                        </p:tgtEl>
                                        <p:attrNameLst>
                                          <p:attrName>ppt_h</p:attrName>
                                        </p:attrNameLst>
                                      </p:cBhvr>
                                      <p:tavLst>
                                        <p:tav tm="0">
                                          <p:val>
                                            <p:fltVal val="0"/>
                                          </p:val>
                                        </p:tav>
                                        <p:tav tm="100000">
                                          <p:val>
                                            <p:strVal val="#ppt_h"/>
                                          </p:val>
                                        </p:tav>
                                      </p:tavLst>
                                    </p:anim>
                                    <p:anim calcmode="lin" valueType="num">
                                      <p:cBhvr>
                                        <p:cTn id="15" dur="1000" fill="hold"/>
                                        <p:tgtEl>
                                          <p:spTgt spid="40966"/>
                                        </p:tgtEl>
                                        <p:attrNameLst>
                                          <p:attrName>style.rotation</p:attrName>
                                        </p:attrNameLst>
                                      </p:cBhvr>
                                      <p:tavLst>
                                        <p:tav tm="0">
                                          <p:val>
                                            <p:fltVal val="90"/>
                                          </p:val>
                                        </p:tav>
                                        <p:tav tm="100000">
                                          <p:val>
                                            <p:fltVal val="0"/>
                                          </p:val>
                                        </p:tav>
                                      </p:tavLst>
                                    </p:anim>
                                    <p:animEffect transition="in" filter="fade">
                                      <p:cBhvr>
                                        <p:cTn id="16" dur="1000"/>
                                        <p:tgtEl>
                                          <p:spTgt spid="40966"/>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0965"/>
                                        </p:tgtEl>
                                        <p:attrNameLst>
                                          <p:attrName>style.visibility</p:attrName>
                                        </p:attrNameLst>
                                      </p:cBhvr>
                                      <p:to>
                                        <p:strVal val="visible"/>
                                      </p:to>
                                    </p:set>
                                    <p:anim calcmode="lin" valueType="num">
                                      <p:cBhvr>
                                        <p:cTn id="19" dur="1000" fill="hold"/>
                                        <p:tgtEl>
                                          <p:spTgt spid="40965"/>
                                        </p:tgtEl>
                                        <p:attrNameLst>
                                          <p:attrName>ppt_w</p:attrName>
                                        </p:attrNameLst>
                                      </p:cBhvr>
                                      <p:tavLst>
                                        <p:tav tm="0">
                                          <p:val>
                                            <p:fltVal val="0"/>
                                          </p:val>
                                        </p:tav>
                                        <p:tav tm="100000">
                                          <p:val>
                                            <p:strVal val="#ppt_w"/>
                                          </p:val>
                                        </p:tav>
                                      </p:tavLst>
                                    </p:anim>
                                    <p:anim calcmode="lin" valueType="num">
                                      <p:cBhvr>
                                        <p:cTn id="20" dur="1000" fill="hold"/>
                                        <p:tgtEl>
                                          <p:spTgt spid="40965"/>
                                        </p:tgtEl>
                                        <p:attrNameLst>
                                          <p:attrName>ppt_h</p:attrName>
                                        </p:attrNameLst>
                                      </p:cBhvr>
                                      <p:tavLst>
                                        <p:tav tm="0">
                                          <p:val>
                                            <p:fltVal val="0"/>
                                          </p:val>
                                        </p:tav>
                                        <p:tav tm="100000">
                                          <p:val>
                                            <p:strVal val="#ppt_h"/>
                                          </p:val>
                                        </p:tav>
                                      </p:tavLst>
                                    </p:anim>
                                    <p:anim calcmode="lin" valueType="num">
                                      <p:cBhvr>
                                        <p:cTn id="21" dur="1000" fill="hold"/>
                                        <p:tgtEl>
                                          <p:spTgt spid="40965"/>
                                        </p:tgtEl>
                                        <p:attrNameLst>
                                          <p:attrName>style.rotation</p:attrName>
                                        </p:attrNameLst>
                                      </p:cBhvr>
                                      <p:tavLst>
                                        <p:tav tm="0">
                                          <p:val>
                                            <p:fltVal val="90"/>
                                          </p:val>
                                        </p:tav>
                                        <p:tav tm="100000">
                                          <p:val>
                                            <p:fltVal val="0"/>
                                          </p:val>
                                        </p:tav>
                                      </p:tavLst>
                                    </p:anim>
                                    <p:animEffect transition="in" filter="fade">
                                      <p:cBhvr>
                                        <p:cTn id="22"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 files SAFETY TEMPLATE LANDSCAPE A4">
            <a:extLst>
              <a:ext uri="{FF2B5EF4-FFF2-40B4-BE49-F238E27FC236}">
                <a16:creationId xmlns:a16="http://schemas.microsoft.com/office/drawing/2014/main" id="{2CA9D436-6F90-0D42-AFB4-F3BECBF483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a:extLst>
              <a:ext uri="{FF2B5EF4-FFF2-40B4-BE49-F238E27FC236}">
                <a16:creationId xmlns:a16="http://schemas.microsoft.com/office/drawing/2014/main" id="{F7EAB867-2C6A-AD4B-8549-4461368BDAE6}"/>
              </a:ext>
            </a:extLst>
          </p:cNvPr>
          <p:cNvSpPr txBox="1">
            <a:spLocks noChangeArrowheads="1"/>
          </p:cNvSpPr>
          <p:nvPr/>
        </p:nvSpPr>
        <p:spPr bwMode="auto">
          <a:xfrm>
            <a:off x="827088" y="2205038"/>
            <a:ext cx="40322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Merch 12 oed yn perfformio rhyw geneuol ar ddyn 17 oed.</a:t>
            </a:r>
          </a:p>
        </p:txBody>
      </p:sp>
      <p:sp>
        <p:nvSpPr>
          <p:cNvPr id="13316" name="WordArt 4">
            <a:extLst>
              <a:ext uri="{FF2B5EF4-FFF2-40B4-BE49-F238E27FC236}">
                <a16:creationId xmlns:a16="http://schemas.microsoft.com/office/drawing/2014/main" id="{E738B1FD-29D3-E241-9CB9-EECF3A52AB14}"/>
              </a:ext>
            </a:extLst>
          </p:cNvPr>
          <p:cNvSpPr>
            <a:spLocks noChangeArrowheads="1" noChangeShapeType="1" noTextEdit="1"/>
          </p:cNvSpPr>
          <p:nvPr/>
        </p:nvSpPr>
        <p:spPr bwMode="auto">
          <a:xfrm>
            <a:off x="684213" y="549275"/>
            <a:ext cx="7343775"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3013" name="Picture 5" descr="71674069">
            <a:extLst>
              <a:ext uri="{FF2B5EF4-FFF2-40B4-BE49-F238E27FC236}">
                <a16:creationId xmlns:a16="http://schemas.microsoft.com/office/drawing/2014/main" id="{69761A27-0650-A84E-BBA5-968E2487BE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WordArt 6">
            <a:extLst>
              <a:ext uri="{FF2B5EF4-FFF2-40B4-BE49-F238E27FC236}">
                <a16:creationId xmlns:a16="http://schemas.microsoft.com/office/drawing/2014/main" id="{7CBBA061-99C8-1D4F-9742-EB6C3F02F153}"/>
              </a:ext>
            </a:extLst>
          </p:cNvPr>
          <p:cNvSpPr>
            <a:spLocks noChangeArrowheads="1" noChangeShapeType="1" noTextEdit="1"/>
          </p:cNvSpPr>
          <p:nvPr/>
        </p:nvSpPr>
        <p:spPr bwMode="auto">
          <a:xfrm>
            <a:off x="4859338" y="4221163"/>
            <a:ext cx="316865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p:cTn id="7" dur="500" fill="hold"/>
                                        <p:tgtEl>
                                          <p:spTgt spid="43011"/>
                                        </p:tgtEl>
                                        <p:attrNameLst>
                                          <p:attrName>ppt_w</p:attrName>
                                        </p:attrNameLst>
                                      </p:cBhvr>
                                      <p:tavLst>
                                        <p:tav tm="0">
                                          <p:val>
                                            <p:fltVal val="0"/>
                                          </p:val>
                                        </p:tav>
                                        <p:tav tm="100000">
                                          <p:val>
                                            <p:strVal val="#ppt_w"/>
                                          </p:val>
                                        </p:tav>
                                      </p:tavLst>
                                    </p:anim>
                                    <p:anim calcmode="lin" valueType="num">
                                      <p:cBhvr>
                                        <p:cTn id="8" dur="500" fill="hold"/>
                                        <p:tgtEl>
                                          <p:spTgt spid="4301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3014"/>
                                        </p:tgtEl>
                                        <p:attrNameLst>
                                          <p:attrName>style.visibility</p:attrName>
                                        </p:attrNameLst>
                                      </p:cBhvr>
                                      <p:to>
                                        <p:strVal val="visible"/>
                                      </p:to>
                                    </p:set>
                                    <p:anim calcmode="lin" valueType="num">
                                      <p:cBhvr>
                                        <p:cTn id="13" dur="1000" fill="hold"/>
                                        <p:tgtEl>
                                          <p:spTgt spid="43014"/>
                                        </p:tgtEl>
                                        <p:attrNameLst>
                                          <p:attrName>ppt_w</p:attrName>
                                        </p:attrNameLst>
                                      </p:cBhvr>
                                      <p:tavLst>
                                        <p:tav tm="0">
                                          <p:val>
                                            <p:fltVal val="0"/>
                                          </p:val>
                                        </p:tav>
                                        <p:tav tm="100000">
                                          <p:val>
                                            <p:strVal val="#ppt_w"/>
                                          </p:val>
                                        </p:tav>
                                      </p:tavLst>
                                    </p:anim>
                                    <p:anim calcmode="lin" valueType="num">
                                      <p:cBhvr>
                                        <p:cTn id="14" dur="1000" fill="hold"/>
                                        <p:tgtEl>
                                          <p:spTgt spid="43014"/>
                                        </p:tgtEl>
                                        <p:attrNameLst>
                                          <p:attrName>ppt_h</p:attrName>
                                        </p:attrNameLst>
                                      </p:cBhvr>
                                      <p:tavLst>
                                        <p:tav tm="0">
                                          <p:val>
                                            <p:fltVal val="0"/>
                                          </p:val>
                                        </p:tav>
                                        <p:tav tm="100000">
                                          <p:val>
                                            <p:strVal val="#ppt_h"/>
                                          </p:val>
                                        </p:tav>
                                      </p:tavLst>
                                    </p:anim>
                                    <p:anim calcmode="lin" valueType="num">
                                      <p:cBhvr>
                                        <p:cTn id="15" dur="1000" fill="hold"/>
                                        <p:tgtEl>
                                          <p:spTgt spid="43014"/>
                                        </p:tgtEl>
                                        <p:attrNameLst>
                                          <p:attrName>style.rotation</p:attrName>
                                        </p:attrNameLst>
                                      </p:cBhvr>
                                      <p:tavLst>
                                        <p:tav tm="0">
                                          <p:val>
                                            <p:fltVal val="90"/>
                                          </p:val>
                                        </p:tav>
                                        <p:tav tm="100000">
                                          <p:val>
                                            <p:fltVal val="0"/>
                                          </p:val>
                                        </p:tav>
                                      </p:tavLst>
                                    </p:anim>
                                    <p:animEffect transition="in" filter="fade">
                                      <p:cBhvr>
                                        <p:cTn id="16" dur="1000"/>
                                        <p:tgtEl>
                                          <p:spTgt spid="43014"/>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3013"/>
                                        </p:tgtEl>
                                        <p:attrNameLst>
                                          <p:attrName>style.visibility</p:attrName>
                                        </p:attrNameLst>
                                      </p:cBhvr>
                                      <p:to>
                                        <p:strVal val="visible"/>
                                      </p:to>
                                    </p:set>
                                    <p:anim calcmode="lin" valueType="num">
                                      <p:cBhvr>
                                        <p:cTn id="19" dur="1000" fill="hold"/>
                                        <p:tgtEl>
                                          <p:spTgt spid="43013"/>
                                        </p:tgtEl>
                                        <p:attrNameLst>
                                          <p:attrName>ppt_w</p:attrName>
                                        </p:attrNameLst>
                                      </p:cBhvr>
                                      <p:tavLst>
                                        <p:tav tm="0">
                                          <p:val>
                                            <p:fltVal val="0"/>
                                          </p:val>
                                        </p:tav>
                                        <p:tav tm="100000">
                                          <p:val>
                                            <p:strVal val="#ppt_w"/>
                                          </p:val>
                                        </p:tav>
                                      </p:tavLst>
                                    </p:anim>
                                    <p:anim calcmode="lin" valueType="num">
                                      <p:cBhvr>
                                        <p:cTn id="20" dur="1000" fill="hold"/>
                                        <p:tgtEl>
                                          <p:spTgt spid="43013"/>
                                        </p:tgtEl>
                                        <p:attrNameLst>
                                          <p:attrName>ppt_h</p:attrName>
                                        </p:attrNameLst>
                                      </p:cBhvr>
                                      <p:tavLst>
                                        <p:tav tm="0">
                                          <p:val>
                                            <p:fltVal val="0"/>
                                          </p:val>
                                        </p:tav>
                                        <p:tav tm="100000">
                                          <p:val>
                                            <p:strVal val="#ppt_h"/>
                                          </p:val>
                                        </p:tav>
                                      </p:tavLst>
                                    </p:anim>
                                    <p:anim calcmode="lin" valueType="num">
                                      <p:cBhvr>
                                        <p:cTn id="21" dur="1000" fill="hold"/>
                                        <p:tgtEl>
                                          <p:spTgt spid="43013"/>
                                        </p:tgtEl>
                                        <p:attrNameLst>
                                          <p:attrName>style.rotation</p:attrName>
                                        </p:attrNameLst>
                                      </p:cBhvr>
                                      <p:tavLst>
                                        <p:tav tm="0">
                                          <p:val>
                                            <p:fltVal val="90"/>
                                          </p:val>
                                        </p:tav>
                                        <p:tav tm="100000">
                                          <p:val>
                                            <p:fltVal val="0"/>
                                          </p:val>
                                        </p:tav>
                                      </p:tavLst>
                                    </p:anim>
                                    <p:animEffect transition="in" filter="fade">
                                      <p:cBhvr>
                                        <p:cTn id="22" dur="10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Word files SAFETY TEMPLATE LANDSCAPE A4">
            <a:extLst>
              <a:ext uri="{FF2B5EF4-FFF2-40B4-BE49-F238E27FC236}">
                <a16:creationId xmlns:a16="http://schemas.microsoft.com/office/drawing/2014/main" id="{8FB72C44-BCEA-FC4F-B4F6-0A7A5D90A9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7CAF9188-DFB9-EC4A-BCB9-DFACB340D25B}"/>
              </a:ext>
            </a:extLst>
          </p:cNvPr>
          <p:cNvSpPr txBox="1">
            <a:spLocks noChangeArrowheads="1"/>
          </p:cNvSpPr>
          <p:nvPr/>
        </p:nvSpPr>
        <p:spPr bwMode="auto">
          <a:xfrm>
            <a:off x="827088" y="2205038"/>
            <a:ext cx="4032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Menyw 24 oed yn cael perthynas rywiol gyda’i chariad benywaidd 15 oed.</a:t>
            </a:r>
          </a:p>
        </p:txBody>
      </p:sp>
      <p:sp>
        <p:nvSpPr>
          <p:cNvPr id="14340" name="WordArt 4">
            <a:extLst>
              <a:ext uri="{FF2B5EF4-FFF2-40B4-BE49-F238E27FC236}">
                <a16:creationId xmlns:a16="http://schemas.microsoft.com/office/drawing/2014/main" id="{E01030D0-D326-8C41-9FE8-CDCCAA5BFA48}"/>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5061" name="Picture 5" descr="71674069">
            <a:extLst>
              <a:ext uri="{FF2B5EF4-FFF2-40B4-BE49-F238E27FC236}">
                <a16:creationId xmlns:a16="http://schemas.microsoft.com/office/drawing/2014/main" id="{34CF81E8-8AEE-8E49-B4F9-451A44EB59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855A8825-2A07-B94F-9AA7-5ADA0E85B385}"/>
              </a:ext>
            </a:extLst>
          </p:cNvPr>
          <p:cNvSpPr>
            <a:spLocks noChangeArrowheads="1" noChangeShapeType="1" noTextEdit="1"/>
          </p:cNvSpPr>
          <p:nvPr/>
        </p:nvSpPr>
        <p:spPr bwMode="auto">
          <a:xfrm>
            <a:off x="4859338" y="4221163"/>
            <a:ext cx="3241675"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Word files SAFETY TEMPLATE LANDSCAPE A4">
            <a:extLst>
              <a:ext uri="{FF2B5EF4-FFF2-40B4-BE49-F238E27FC236}">
                <a16:creationId xmlns:a16="http://schemas.microsoft.com/office/drawing/2014/main" id="{059B516D-F2CC-6A4D-91C8-3B9F7D3CD6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D5289AB9-3768-6842-B515-2EB8AABA6117}"/>
              </a:ext>
            </a:extLst>
          </p:cNvPr>
          <p:cNvSpPr txBox="1">
            <a:spLocks noChangeArrowheads="1"/>
          </p:cNvSpPr>
          <p:nvPr/>
        </p:nvSpPr>
        <p:spPr bwMode="auto">
          <a:xfrm>
            <a:off x="827088" y="2205038"/>
            <a:ext cx="40322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Dyn 19 oed yn cael rhyw gyda’i gariad 19 oed sy’n anymwybodol mewn parti.</a:t>
            </a:r>
          </a:p>
        </p:txBody>
      </p:sp>
      <p:sp>
        <p:nvSpPr>
          <p:cNvPr id="15364" name="WordArt 4">
            <a:extLst>
              <a:ext uri="{FF2B5EF4-FFF2-40B4-BE49-F238E27FC236}">
                <a16:creationId xmlns:a16="http://schemas.microsoft.com/office/drawing/2014/main" id="{3EF4EAC8-6D7B-154F-9A55-A2FCF0A157BE}"/>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5061" name="Picture 5" descr="71674069">
            <a:extLst>
              <a:ext uri="{FF2B5EF4-FFF2-40B4-BE49-F238E27FC236}">
                <a16:creationId xmlns:a16="http://schemas.microsoft.com/office/drawing/2014/main" id="{EAE0DC81-8B91-0A48-BB57-E1463C3B84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619409EE-465D-BB42-8559-0E05448362C3}"/>
              </a:ext>
            </a:extLst>
          </p:cNvPr>
          <p:cNvSpPr>
            <a:spLocks noChangeArrowheads="1" noChangeShapeType="1" noTextEdit="1"/>
          </p:cNvSpPr>
          <p:nvPr/>
        </p:nvSpPr>
        <p:spPr bwMode="auto">
          <a:xfrm>
            <a:off x="4859338" y="4221163"/>
            <a:ext cx="3389312"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ord files SAFETY TEMPLATE LANDSCAPE A4">
            <a:extLst>
              <a:ext uri="{FF2B5EF4-FFF2-40B4-BE49-F238E27FC236}">
                <a16:creationId xmlns:a16="http://schemas.microsoft.com/office/drawing/2014/main" id="{A63FE4CB-7DC6-164E-B049-02EB453A1E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465C0FD7-2A26-D244-A450-5E498B30FDD8}"/>
              </a:ext>
            </a:extLst>
          </p:cNvPr>
          <p:cNvSpPr txBox="1">
            <a:spLocks noChangeArrowheads="1"/>
          </p:cNvSpPr>
          <p:nvPr/>
        </p:nvSpPr>
        <p:spPr bwMode="auto">
          <a:xfrm>
            <a:off x="827088" y="2205038"/>
            <a:ext cx="403225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Dyn 18 oed yn perswadio ei gariad 13 oed i fynd dramor gydag e. Mae’n bwriadu cael rhyw gyda hi. </a:t>
            </a:r>
          </a:p>
        </p:txBody>
      </p:sp>
      <p:sp>
        <p:nvSpPr>
          <p:cNvPr id="16388" name="WordArt 4">
            <a:extLst>
              <a:ext uri="{FF2B5EF4-FFF2-40B4-BE49-F238E27FC236}">
                <a16:creationId xmlns:a16="http://schemas.microsoft.com/office/drawing/2014/main" id="{1FD5DE2F-6D55-5040-941B-6AD6EF67DC49}"/>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5061" name="Picture 5" descr="71674069">
            <a:extLst>
              <a:ext uri="{FF2B5EF4-FFF2-40B4-BE49-F238E27FC236}">
                <a16:creationId xmlns:a16="http://schemas.microsoft.com/office/drawing/2014/main" id="{68AE65D9-40B9-7448-8992-5EFFDF43FA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F35644C0-9E25-9047-B121-1CFADF6A0D8F}"/>
              </a:ext>
            </a:extLst>
          </p:cNvPr>
          <p:cNvSpPr>
            <a:spLocks noChangeArrowheads="1" noChangeShapeType="1" noTextEdit="1"/>
          </p:cNvSpPr>
          <p:nvPr/>
        </p:nvSpPr>
        <p:spPr bwMode="auto">
          <a:xfrm>
            <a:off x="4859338" y="4221163"/>
            <a:ext cx="3389312"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d files SAFETY TEMPLATE LANDSCAPE A4">
            <a:extLst>
              <a:ext uri="{FF2B5EF4-FFF2-40B4-BE49-F238E27FC236}">
                <a16:creationId xmlns:a16="http://schemas.microsoft.com/office/drawing/2014/main" id="{A58CAE68-763C-9F44-A673-068EDDF901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4">
            <a:extLst>
              <a:ext uri="{FF2B5EF4-FFF2-40B4-BE49-F238E27FC236}">
                <a16:creationId xmlns:a16="http://schemas.microsoft.com/office/drawing/2014/main" id="{A145D048-D49F-404F-97EC-C27BEF3E6F97}"/>
              </a:ext>
            </a:extLst>
          </p:cNvPr>
          <p:cNvSpPr txBox="1">
            <a:spLocks noChangeArrowheads="1"/>
          </p:cNvSpPr>
          <p:nvPr/>
        </p:nvSpPr>
        <p:spPr bwMode="auto">
          <a:xfrm>
            <a:off x="900113" y="2133600"/>
            <a:ext cx="36004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4000">
                <a:latin typeface="Comic Sans MS" panose="030F0902030302020204" pitchFamily="66" charset="0"/>
              </a:rPr>
              <a:t>Dau berson ifanc 15 oed yn cusanu mewn parti.</a:t>
            </a:r>
          </a:p>
        </p:txBody>
      </p:sp>
      <p:sp>
        <p:nvSpPr>
          <p:cNvPr id="3076" name="WordArt 16">
            <a:extLst>
              <a:ext uri="{FF2B5EF4-FFF2-40B4-BE49-F238E27FC236}">
                <a16:creationId xmlns:a16="http://schemas.microsoft.com/office/drawing/2014/main" id="{4EF23879-21E7-C747-806F-3E7704457D0E}"/>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4113" name="Picture 17" descr="72883501">
            <a:extLst>
              <a:ext uri="{FF2B5EF4-FFF2-40B4-BE49-F238E27FC236}">
                <a16:creationId xmlns:a16="http://schemas.microsoft.com/office/drawing/2014/main" id="{AA8AEE0F-F1A8-B240-8CCD-9F7DFA5C6E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WordArt 18">
            <a:extLst>
              <a:ext uri="{FF2B5EF4-FFF2-40B4-BE49-F238E27FC236}">
                <a16:creationId xmlns:a16="http://schemas.microsoft.com/office/drawing/2014/main" id="{BF6FD505-C3CE-F24A-89AE-B08BCB64EB7D}"/>
              </a:ext>
            </a:extLst>
          </p:cNvPr>
          <p:cNvSpPr>
            <a:spLocks noChangeArrowheads="1" noChangeShapeType="1" noTextEdit="1"/>
          </p:cNvSpPr>
          <p:nvPr/>
        </p:nvSpPr>
        <p:spPr bwMode="auto">
          <a:xfrm>
            <a:off x="3348038" y="4292600"/>
            <a:ext cx="3671887"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Cyfreithlon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anim calcmode="lin" valueType="num">
                                      <p:cBhvr>
                                        <p:cTn id="7" dur="500" fill="hold"/>
                                        <p:tgtEl>
                                          <p:spTgt spid="4110"/>
                                        </p:tgtEl>
                                        <p:attrNameLst>
                                          <p:attrName>ppt_w</p:attrName>
                                        </p:attrNameLst>
                                      </p:cBhvr>
                                      <p:tavLst>
                                        <p:tav tm="0">
                                          <p:val>
                                            <p:fltVal val="0"/>
                                          </p:val>
                                        </p:tav>
                                        <p:tav tm="100000">
                                          <p:val>
                                            <p:strVal val="#ppt_w"/>
                                          </p:val>
                                        </p:tav>
                                      </p:tavLst>
                                    </p:anim>
                                    <p:anim calcmode="lin" valueType="num">
                                      <p:cBhvr>
                                        <p:cTn id="8" dur="500" fill="hold"/>
                                        <p:tgtEl>
                                          <p:spTgt spid="41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113"/>
                                        </p:tgtEl>
                                        <p:attrNameLst>
                                          <p:attrName>style.visibility</p:attrName>
                                        </p:attrNameLst>
                                      </p:cBhvr>
                                      <p:to>
                                        <p:strVal val="visible"/>
                                      </p:to>
                                    </p:set>
                                    <p:anim calcmode="lin" valueType="num">
                                      <p:cBhvr>
                                        <p:cTn id="13" dur="1000" fill="hold"/>
                                        <p:tgtEl>
                                          <p:spTgt spid="4113"/>
                                        </p:tgtEl>
                                        <p:attrNameLst>
                                          <p:attrName>ppt_w</p:attrName>
                                        </p:attrNameLst>
                                      </p:cBhvr>
                                      <p:tavLst>
                                        <p:tav tm="0">
                                          <p:val>
                                            <p:fltVal val="0"/>
                                          </p:val>
                                        </p:tav>
                                        <p:tav tm="100000">
                                          <p:val>
                                            <p:strVal val="#ppt_w"/>
                                          </p:val>
                                        </p:tav>
                                      </p:tavLst>
                                    </p:anim>
                                    <p:anim calcmode="lin" valueType="num">
                                      <p:cBhvr>
                                        <p:cTn id="14" dur="1000" fill="hold"/>
                                        <p:tgtEl>
                                          <p:spTgt spid="4113"/>
                                        </p:tgtEl>
                                        <p:attrNameLst>
                                          <p:attrName>ppt_h</p:attrName>
                                        </p:attrNameLst>
                                      </p:cBhvr>
                                      <p:tavLst>
                                        <p:tav tm="0">
                                          <p:val>
                                            <p:fltVal val="0"/>
                                          </p:val>
                                        </p:tav>
                                        <p:tav tm="100000">
                                          <p:val>
                                            <p:strVal val="#ppt_h"/>
                                          </p:val>
                                        </p:tav>
                                      </p:tavLst>
                                    </p:anim>
                                    <p:anim calcmode="lin" valueType="num">
                                      <p:cBhvr>
                                        <p:cTn id="15" dur="1000" fill="hold"/>
                                        <p:tgtEl>
                                          <p:spTgt spid="4113"/>
                                        </p:tgtEl>
                                        <p:attrNameLst>
                                          <p:attrName>style.rotation</p:attrName>
                                        </p:attrNameLst>
                                      </p:cBhvr>
                                      <p:tavLst>
                                        <p:tav tm="0">
                                          <p:val>
                                            <p:fltVal val="90"/>
                                          </p:val>
                                        </p:tav>
                                        <p:tav tm="100000">
                                          <p:val>
                                            <p:fltVal val="0"/>
                                          </p:val>
                                        </p:tav>
                                      </p:tavLst>
                                    </p:anim>
                                    <p:animEffect transition="in" filter="fade">
                                      <p:cBhvr>
                                        <p:cTn id="16" dur="1000"/>
                                        <p:tgtEl>
                                          <p:spTgt spid="4113"/>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114"/>
                                        </p:tgtEl>
                                        <p:attrNameLst>
                                          <p:attrName>style.visibility</p:attrName>
                                        </p:attrNameLst>
                                      </p:cBhvr>
                                      <p:to>
                                        <p:strVal val="visible"/>
                                      </p:to>
                                    </p:set>
                                    <p:anim calcmode="lin" valueType="num">
                                      <p:cBhvr>
                                        <p:cTn id="19" dur="1000" fill="hold"/>
                                        <p:tgtEl>
                                          <p:spTgt spid="4114"/>
                                        </p:tgtEl>
                                        <p:attrNameLst>
                                          <p:attrName>ppt_w</p:attrName>
                                        </p:attrNameLst>
                                      </p:cBhvr>
                                      <p:tavLst>
                                        <p:tav tm="0">
                                          <p:val>
                                            <p:fltVal val="0"/>
                                          </p:val>
                                        </p:tav>
                                        <p:tav tm="100000">
                                          <p:val>
                                            <p:strVal val="#ppt_w"/>
                                          </p:val>
                                        </p:tav>
                                      </p:tavLst>
                                    </p:anim>
                                    <p:anim calcmode="lin" valueType="num">
                                      <p:cBhvr>
                                        <p:cTn id="20" dur="1000" fill="hold"/>
                                        <p:tgtEl>
                                          <p:spTgt spid="4114"/>
                                        </p:tgtEl>
                                        <p:attrNameLst>
                                          <p:attrName>ppt_h</p:attrName>
                                        </p:attrNameLst>
                                      </p:cBhvr>
                                      <p:tavLst>
                                        <p:tav tm="0">
                                          <p:val>
                                            <p:fltVal val="0"/>
                                          </p:val>
                                        </p:tav>
                                        <p:tav tm="100000">
                                          <p:val>
                                            <p:strVal val="#ppt_h"/>
                                          </p:val>
                                        </p:tav>
                                      </p:tavLst>
                                    </p:anim>
                                    <p:anim calcmode="lin" valueType="num">
                                      <p:cBhvr>
                                        <p:cTn id="21" dur="1000" fill="hold"/>
                                        <p:tgtEl>
                                          <p:spTgt spid="4114"/>
                                        </p:tgtEl>
                                        <p:attrNameLst>
                                          <p:attrName>style.rotation</p:attrName>
                                        </p:attrNameLst>
                                      </p:cBhvr>
                                      <p:tavLst>
                                        <p:tav tm="0">
                                          <p:val>
                                            <p:fltVal val="90"/>
                                          </p:val>
                                        </p:tav>
                                        <p:tav tm="100000">
                                          <p:val>
                                            <p:fltVal val="0"/>
                                          </p:val>
                                        </p:tav>
                                      </p:tavLst>
                                    </p:anim>
                                    <p:animEffect transition="in" filter="fade">
                                      <p:cBhvr>
                                        <p:cTn id="22" dur="1000"/>
                                        <p:tgtEl>
                                          <p:spTgt spid="4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d files SAFETY TEMPLATE LANDSCAPE A4">
            <a:extLst>
              <a:ext uri="{FF2B5EF4-FFF2-40B4-BE49-F238E27FC236}">
                <a16:creationId xmlns:a16="http://schemas.microsoft.com/office/drawing/2014/main" id="{DCEE130D-05DF-EC4A-9401-727144D89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a:extLst>
              <a:ext uri="{FF2B5EF4-FFF2-40B4-BE49-F238E27FC236}">
                <a16:creationId xmlns:a16="http://schemas.microsoft.com/office/drawing/2014/main" id="{A9353323-CCD7-8D49-917E-935AE311699A}"/>
              </a:ext>
            </a:extLst>
          </p:cNvPr>
          <p:cNvSpPr txBox="1">
            <a:spLocks noChangeArrowheads="1"/>
          </p:cNvSpPr>
          <p:nvPr/>
        </p:nvSpPr>
        <p:spPr bwMode="auto">
          <a:xfrm>
            <a:off x="684213" y="1916113"/>
            <a:ext cx="43926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Menyw 19 oed yn cael cyfathrach rywiol gyda’i chariad 15 oed.</a:t>
            </a:r>
          </a:p>
        </p:txBody>
      </p:sp>
      <p:sp>
        <p:nvSpPr>
          <p:cNvPr id="4100" name="WordArt 4">
            <a:extLst>
              <a:ext uri="{FF2B5EF4-FFF2-40B4-BE49-F238E27FC236}">
                <a16:creationId xmlns:a16="http://schemas.microsoft.com/office/drawing/2014/main" id="{91E76506-3D3B-E744-B519-A3094E6A63FF}"/>
              </a:ext>
            </a:extLst>
          </p:cNvPr>
          <p:cNvSpPr>
            <a:spLocks noChangeArrowheads="1" noChangeShapeType="1" noTextEdit="1"/>
          </p:cNvSpPr>
          <p:nvPr/>
        </p:nvSpPr>
        <p:spPr bwMode="auto">
          <a:xfrm>
            <a:off x="684213" y="549275"/>
            <a:ext cx="69834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24583" name="Picture 7" descr="71674069">
            <a:extLst>
              <a:ext uri="{FF2B5EF4-FFF2-40B4-BE49-F238E27FC236}">
                <a16:creationId xmlns:a16="http://schemas.microsoft.com/office/drawing/2014/main" id="{1726F245-B5B2-544C-8019-77795DF7C0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WordArt 6">
            <a:extLst>
              <a:ext uri="{FF2B5EF4-FFF2-40B4-BE49-F238E27FC236}">
                <a16:creationId xmlns:a16="http://schemas.microsoft.com/office/drawing/2014/main" id="{3BCED37E-9620-0D41-B548-5EAAEE472119}"/>
              </a:ext>
            </a:extLst>
          </p:cNvPr>
          <p:cNvSpPr>
            <a:spLocks noChangeArrowheads="1" noChangeShapeType="1" noTextEdit="1"/>
          </p:cNvSpPr>
          <p:nvPr/>
        </p:nvSpPr>
        <p:spPr bwMode="auto">
          <a:xfrm>
            <a:off x="4067175" y="4365625"/>
            <a:ext cx="4033838"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
                                          </p:val>
                                        </p:tav>
                                        <p:tav tm="100000">
                                          <p:val>
                                            <p:strVal val="#ppt_w"/>
                                          </p:val>
                                        </p:tav>
                                      </p:tavLst>
                                    </p:anim>
                                    <p:anim calcmode="lin" valueType="num">
                                      <p:cBhvr>
                                        <p:cTn id="8" dur="500" fill="hold"/>
                                        <p:tgtEl>
                                          <p:spTgt spid="2457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4582"/>
                                        </p:tgtEl>
                                        <p:attrNameLst>
                                          <p:attrName>style.visibility</p:attrName>
                                        </p:attrNameLst>
                                      </p:cBhvr>
                                      <p:to>
                                        <p:strVal val="visible"/>
                                      </p:to>
                                    </p:set>
                                    <p:anim calcmode="lin" valueType="num">
                                      <p:cBhvr>
                                        <p:cTn id="13" dur="1000" fill="hold"/>
                                        <p:tgtEl>
                                          <p:spTgt spid="24582"/>
                                        </p:tgtEl>
                                        <p:attrNameLst>
                                          <p:attrName>ppt_w</p:attrName>
                                        </p:attrNameLst>
                                      </p:cBhvr>
                                      <p:tavLst>
                                        <p:tav tm="0">
                                          <p:val>
                                            <p:fltVal val="0"/>
                                          </p:val>
                                        </p:tav>
                                        <p:tav tm="100000">
                                          <p:val>
                                            <p:strVal val="#ppt_w"/>
                                          </p:val>
                                        </p:tav>
                                      </p:tavLst>
                                    </p:anim>
                                    <p:anim calcmode="lin" valueType="num">
                                      <p:cBhvr>
                                        <p:cTn id="14" dur="1000" fill="hold"/>
                                        <p:tgtEl>
                                          <p:spTgt spid="24582"/>
                                        </p:tgtEl>
                                        <p:attrNameLst>
                                          <p:attrName>ppt_h</p:attrName>
                                        </p:attrNameLst>
                                      </p:cBhvr>
                                      <p:tavLst>
                                        <p:tav tm="0">
                                          <p:val>
                                            <p:fltVal val="0"/>
                                          </p:val>
                                        </p:tav>
                                        <p:tav tm="100000">
                                          <p:val>
                                            <p:strVal val="#ppt_h"/>
                                          </p:val>
                                        </p:tav>
                                      </p:tavLst>
                                    </p:anim>
                                    <p:anim calcmode="lin" valueType="num">
                                      <p:cBhvr>
                                        <p:cTn id="15" dur="1000" fill="hold"/>
                                        <p:tgtEl>
                                          <p:spTgt spid="24582"/>
                                        </p:tgtEl>
                                        <p:attrNameLst>
                                          <p:attrName>style.rotation</p:attrName>
                                        </p:attrNameLst>
                                      </p:cBhvr>
                                      <p:tavLst>
                                        <p:tav tm="0">
                                          <p:val>
                                            <p:fltVal val="90"/>
                                          </p:val>
                                        </p:tav>
                                        <p:tav tm="100000">
                                          <p:val>
                                            <p:fltVal val="0"/>
                                          </p:val>
                                        </p:tav>
                                      </p:tavLst>
                                    </p:anim>
                                    <p:animEffect transition="in" filter="fade">
                                      <p:cBhvr>
                                        <p:cTn id="16" dur="1000"/>
                                        <p:tgtEl>
                                          <p:spTgt spid="2458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4583"/>
                                        </p:tgtEl>
                                        <p:attrNameLst>
                                          <p:attrName>style.visibility</p:attrName>
                                        </p:attrNameLst>
                                      </p:cBhvr>
                                      <p:to>
                                        <p:strVal val="visible"/>
                                      </p:to>
                                    </p:set>
                                    <p:anim calcmode="lin" valueType="num">
                                      <p:cBhvr>
                                        <p:cTn id="19" dur="1000" fill="hold"/>
                                        <p:tgtEl>
                                          <p:spTgt spid="24583"/>
                                        </p:tgtEl>
                                        <p:attrNameLst>
                                          <p:attrName>ppt_w</p:attrName>
                                        </p:attrNameLst>
                                      </p:cBhvr>
                                      <p:tavLst>
                                        <p:tav tm="0">
                                          <p:val>
                                            <p:fltVal val="0"/>
                                          </p:val>
                                        </p:tav>
                                        <p:tav tm="100000">
                                          <p:val>
                                            <p:strVal val="#ppt_w"/>
                                          </p:val>
                                        </p:tav>
                                      </p:tavLst>
                                    </p:anim>
                                    <p:anim calcmode="lin" valueType="num">
                                      <p:cBhvr>
                                        <p:cTn id="20" dur="1000" fill="hold"/>
                                        <p:tgtEl>
                                          <p:spTgt spid="24583"/>
                                        </p:tgtEl>
                                        <p:attrNameLst>
                                          <p:attrName>ppt_h</p:attrName>
                                        </p:attrNameLst>
                                      </p:cBhvr>
                                      <p:tavLst>
                                        <p:tav tm="0">
                                          <p:val>
                                            <p:fltVal val="0"/>
                                          </p:val>
                                        </p:tav>
                                        <p:tav tm="100000">
                                          <p:val>
                                            <p:strVal val="#ppt_h"/>
                                          </p:val>
                                        </p:tav>
                                      </p:tavLst>
                                    </p:anim>
                                    <p:anim calcmode="lin" valueType="num">
                                      <p:cBhvr>
                                        <p:cTn id="21" dur="1000" fill="hold"/>
                                        <p:tgtEl>
                                          <p:spTgt spid="24583"/>
                                        </p:tgtEl>
                                        <p:attrNameLst>
                                          <p:attrName>style.rotation</p:attrName>
                                        </p:attrNameLst>
                                      </p:cBhvr>
                                      <p:tavLst>
                                        <p:tav tm="0">
                                          <p:val>
                                            <p:fltVal val="90"/>
                                          </p:val>
                                        </p:tav>
                                        <p:tav tm="100000">
                                          <p:val>
                                            <p:fltVal val="0"/>
                                          </p:val>
                                        </p:tav>
                                      </p:tavLst>
                                    </p:anim>
                                    <p:animEffect transition="in" filter="fade">
                                      <p:cBhvr>
                                        <p:cTn id="22" dur="10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063B89B4-3887-EC4A-9FD4-046D8EF797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EA323F44-2573-E84A-AC61-DA54412B8BAD}"/>
              </a:ext>
            </a:extLst>
          </p:cNvPr>
          <p:cNvSpPr txBox="1">
            <a:spLocks noChangeArrowheads="1"/>
          </p:cNvSpPr>
          <p:nvPr/>
        </p:nvSpPr>
        <p:spPr bwMode="auto">
          <a:xfrm>
            <a:off x="684213" y="1773238"/>
            <a:ext cx="439261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Ffilm bornograffig yn cael ei dangos i fachgen 13 oed gan ffrind ei fam, sy’n 34 oed.</a:t>
            </a:r>
          </a:p>
        </p:txBody>
      </p:sp>
      <p:sp>
        <p:nvSpPr>
          <p:cNvPr id="5124" name="WordArt 4">
            <a:extLst>
              <a:ext uri="{FF2B5EF4-FFF2-40B4-BE49-F238E27FC236}">
                <a16:creationId xmlns:a16="http://schemas.microsoft.com/office/drawing/2014/main" id="{E10D5E78-0F3D-F74D-B676-7BEBDC735555}"/>
              </a:ext>
            </a:extLst>
          </p:cNvPr>
          <p:cNvSpPr>
            <a:spLocks noChangeArrowheads="1" noChangeShapeType="1" noTextEdit="1"/>
          </p:cNvSpPr>
          <p:nvPr/>
        </p:nvSpPr>
        <p:spPr bwMode="auto">
          <a:xfrm>
            <a:off x="684213" y="549275"/>
            <a:ext cx="72009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26629" name="Picture 5" descr="71674069">
            <a:extLst>
              <a:ext uri="{FF2B5EF4-FFF2-40B4-BE49-F238E27FC236}">
                <a16:creationId xmlns:a16="http://schemas.microsoft.com/office/drawing/2014/main" id="{41CBCA05-B126-7C49-96A3-CE5BF0C10C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WordArt 6">
            <a:extLst>
              <a:ext uri="{FF2B5EF4-FFF2-40B4-BE49-F238E27FC236}">
                <a16:creationId xmlns:a16="http://schemas.microsoft.com/office/drawing/2014/main" id="{E89D48D2-E21F-F749-BD15-CCCE27BF9676}"/>
              </a:ext>
            </a:extLst>
          </p:cNvPr>
          <p:cNvSpPr>
            <a:spLocks noChangeArrowheads="1" noChangeShapeType="1" noTextEdit="1"/>
          </p:cNvSpPr>
          <p:nvPr/>
        </p:nvSpPr>
        <p:spPr bwMode="auto">
          <a:xfrm>
            <a:off x="4211638" y="4437063"/>
            <a:ext cx="3889375"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6630"/>
                                        </p:tgtEl>
                                        <p:attrNameLst>
                                          <p:attrName>style.visibility</p:attrName>
                                        </p:attrNameLst>
                                      </p:cBhvr>
                                      <p:to>
                                        <p:strVal val="visible"/>
                                      </p:to>
                                    </p:set>
                                    <p:anim calcmode="lin" valueType="num">
                                      <p:cBhvr>
                                        <p:cTn id="13" dur="1000" fill="hold"/>
                                        <p:tgtEl>
                                          <p:spTgt spid="26630"/>
                                        </p:tgtEl>
                                        <p:attrNameLst>
                                          <p:attrName>ppt_w</p:attrName>
                                        </p:attrNameLst>
                                      </p:cBhvr>
                                      <p:tavLst>
                                        <p:tav tm="0">
                                          <p:val>
                                            <p:fltVal val="0"/>
                                          </p:val>
                                        </p:tav>
                                        <p:tav tm="100000">
                                          <p:val>
                                            <p:strVal val="#ppt_w"/>
                                          </p:val>
                                        </p:tav>
                                      </p:tavLst>
                                    </p:anim>
                                    <p:anim calcmode="lin" valueType="num">
                                      <p:cBhvr>
                                        <p:cTn id="14" dur="1000" fill="hold"/>
                                        <p:tgtEl>
                                          <p:spTgt spid="26630"/>
                                        </p:tgtEl>
                                        <p:attrNameLst>
                                          <p:attrName>ppt_h</p:attrName>
                                        </p:attrNameLst>
                                      </p:cBhvr>
                                      <p:tavLst>
                                        <p:tav tm="0">
                                          <p:val>
                                            <p:fltVal val="0"/>
                                          </p:val>
                                        </p:tav>
                                        <p:tav tm="100000">
                                          <p:val>
                                            <p:strVal val="#ppt_h"/>
                                          </p:val>
                                        </p:tav>
                                      </p:tavLst>
                                    </p:anim>
                                    <p:anim calcmode="lin" valueType="num">
                                      <p:cBhvr>
                                        <p:cTn id="15" dur="1000" fill="hold"/>
                                        <p:tgtEl>
                                          <p:spTgt spid="26630"/>
                                        </p:tgtEl>
                                        <p:attrNameLst>
                                          <p:attrName>style.rotation</p:attrName>
                                        </p:attrNameLst>
                                      </p:cBhvr>
                                      <p:tavLst>
                                        <p:tav tm="0">
                                          <p:val>
                                            <p:fltVal val="90"/>
                                          </p:val>
                                        </p:tav>
                                        <p:tav tm="100000">
                                          <p:val>
                                            <p:fltVal val="0"/>
                                          </p:val>
                                        </p:tav>
                                      </p:tavLst>
                                    </p:anim>
                                    <p:animEffect transition="in" filter="fade">
                                      <p:cBhvr>
                                        <p:cTn id="16" dur="1000"/>
                                        <p:tgtEl>
                                          <p:spTgt spid="26630"/>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6629"/>
                                        </p:tgtEl>
                                        <p:attrNameLst>
                                          <p:attrName>style.visibility</p:attrName>
                                        </p:attrNameLst>
                                      </p:cBhvr>
                                      <p:to>
                                        <p:strVal val="visible"/>
                                      </p:to>
                                    </p:set>
                                    <p:anim calcmode="lin" valueType="num">
                                      <p:cBhvr>
                                        <p:cTn id="19" dur="1000" fill="hold"/>
                                        <p:tgtEl>
                                          <p:spTgt spid="26629"/>
                                        </p:tgtEl>
                                        <p:attrNameLst>
                                          <p:attrName>ppt_w</p:attrName>
                                        </p:attrNameLst>
                                      </p:cBhvr>
                                      <p:tavLst>
                                        <p:tav tm="0">
                                          <p:val>
                                            <p:fltVal val="0"/>
                                          </p:val>
                                        </p:tav>
                                        <p:tav tm="100000">
                                          <p:val>
                                            <p:strVal val="#ppt_w"/>
                                          </p:val>
                                        </p:tav>
                                      </p:tavLst>
                                    </p:anim>
                                    <p:anim calcmode="lin" valueType="num">
                                      <p:cBhvr>
                                        <p:cTn id="20" dur="1000" fill="hold"/>
                                        <p:tgtEl>
                                          <p:spTgt spid="26629"/>
                                        </p:tgtEl>
                                        <p:attrNameLst>
                                          <p:attrName>ppt_h</p:attrName>
                                        </p:attrNameLst>
                                      </p:cBhvr>
                                      <p:tavLst>
                                        <p:tav tm="0">
                                          <p:val>
                                            <p:fltVal val="0"/>
                                          </p:val>
                                        </p:tav>
                                        <p:tav tm="100000">
                                          <p:val>
                                            <p:strVal val="#ppt_h"/>
                                          </p:val>
                                        </p:tav>
                                      </p:tavLst>
                                    </p:anim>
                                    <p:anim calcmode="lin" valueType="num">
                                      <p:cBhvr>
                                        <p:cTn id="21" dur="1000" fill="hold"/>
                                        <p:tgtEl>
                                          <p:spTgt spid="26629"/>
                                        </p:tgtEl>
                                        <p:attrNameLst>
                                          <p:attrName>style.rotation</p:attrName>
                                        </p:attrNameLst>
                                      </p:cBhvr>
                                      <p:tavLst>
                                        <p:tav tm="0">
                                          <p:val>
                                            <p:fltVal val="90"/>
                                          </p:val>
                                        </p:tav>
                                        <p:tav tm="100000">
                                          <p:val>
                                            <p:fltVal val="0"/>
                                          </p:val>
                                        </p:tav>
                                      </p:tavLst>
                                    </p:anim>
                                    <p:animEffect transition="in" filter="fade">
                                      <p:cBhvr>
                                        <p:cTn id="22" dur="1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ord files SAFETY TEMPLATE LANDSCAPE A4">
            <a:extLst>
              <a:ext uri="{FF2B5EF4-FFF2-40B4-BE49-F238E27FC236}">
                <a16:creationId xmlns:a16="http://schemas.microsoft.com/office/drawing/2014/main" id="{10CA5E78-FA91-5240-9352-81D9C463F2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371E8150-D09C-4E42-9811-F3C8FC645313}"/>
              </a:ext>
            </a:extLst>
          </p:cNvPr>
          <p:cNvSpPr txBox="1">
            <a:spLocks noChangeArrowheads="1"/>
          </p:cNvSpPr>
          <p:nvPr/>
        </p:nvSpPr>
        <p:spPr bwMode="auto">
          <a:xfrm>
            <a:off x="684213" y="1916113"/>
            <a:ext cx="439261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Bechgyn 18 oed sy’n cydsynio yn cael rhyw.</a:t>
            </a:r>
          </a:p>
        </p:txBody>
      </p:sp>
      <p:sp>
        <p:nvSpPr>
          <p:cNvPr id="6148" name="WordArt 4">
            <a:extLst>
              <a:ext uri="{FF2B5EF4-FFF2-40B4-BE49-F238E27FC236}">
                <a16:creationId xmlns:a16="http://schemas.microsoft.com/office/drawing/2014/main" id="{88583491-055D-EB43-95A0-9DA0FA25E76F}"/>
              </a:ext>
            </a:extLst>
          </p:cNvPr>
          <p:cNvSpPr>
            <a:spLocks noChangeArrowheads="1" noChangeShapeType="1" noTextEdit="1"/>
          </p:cNvSpPr>
          <p:nvPr/>
        </p:nvSpPr>
        <p:spPr bwMode="auto">
          <a:xfrm>
            <a:off x="684213" y="549275"/>
            <a:ext cx="728345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28679" name="Picture 7" descr="72883501">
            <a:extLst>
              <a:ext uri="{FF2B5EF4-FFF2-40B4-BE49-F238E27FC236}">
                <a16:creationId xmlns:a16="http://schemas.microsoft.com/office/drawing/2014/main" id="{5C9F9CE8-886C-AB45-90E2-EF5AA06359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WordArt 8">
            <a:extLst>
              <a:ext uri="{FF2B5EF4-FFF2-40B4-BE49-F238E27FC236}">
                <a16:creationId xmlns:a16="http://schemas.microsoft.com/office/drawing/2014/main" id="{7BA99BF6-DA65-A847-968A-54A6AD8CBF31}"/>
              </a:ext>
            </a:extLst>
          </p:cNvPr>
          <p:cNvSpPr>
            <a:spLocks noChangeArrowheads="1" noChangeShapeType="1" noTextEdit="1"/>
          </p:cNvSpPr>
          <p:nvPr/>
        </p:nvSpPr>
        <p:spPr bwMode="auto">
          <a:xfrm>
            <a:off x="3348038" y="4292600"/>
            <a:ext cx="3960812"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Cyfreithlon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8679"/>
                                        </p:tgtEl>
                                        <p:attrNameLst>
                                          <p:attrName>style.visibility</p:attrName>
                                        </p:attrNameLst>
                                      </p:cBhvr>
                                      <p:to>
                                        <p:strVal val="visible"/>
                                      </p:to>
                                    </p:set>
                                    <p:anim calcmode="lin" valueType="num">
                                      <p:cBhvr>
                                        <p:cTn id="13" dur="1000" fill="hold"/>
                                        <p:tgtEl>
                                          <p:spTgt spid="28679"/>
                                        </p:tgtEl>
                                        <p:attrNameLst>
                                          <p:attrName>ppt_w</p:attrName>
                                        </p:attrNameLst>
                                      </p:cBhvr>
                                      <p:tavLst>
                                        <p:tav tm="0">
                                          <p:val>
                                            <p:fltVal val="0"/>
                                          </p:val>
                                        </p:tav>
                                        <p:tav tm="100000">
                                          <p:val>
                                            <p:strVal val="#ppt_w"/>
                                          </p:val>
                                        </p:tav>
                                      </p:tavLst>
                                    </p:anim>
                                    <p:anim calcmode="lin" valueType="num">
                                      <p:cBhvr>
                                        <p:cTn id="14" dur="1000" fill="hold"/>
                                        <p:tgtEl>
                                          <p:spTgt spid="28679"/>
                                        </p:tgtEl>
                                        <p:attrNameLst>
                                          <p:attrName>ppt_h</p:attrName>
                                        </p:attrNameLst>
                                      </p:cBhvr>
                                      <p:tavLst>
                                        <p:tav tm="0">
                                          <p:val>
                                            <p:fltVal val="0"/>
                                          </p:val>
                                        </p:tav>
                                        <p:tav tm="100000">
                                          <p:val>
                                            <p:strVal val="#ppt_h"/>
                                          </p:val>
                                        </p:tav>
                                      </p:tavLst>
                                    </p:anim>
                                    <p:anim calcmode="lin" valueType="num">
                                      <p:cBhvr>
                                        <p:cTn id="15" dur="1000" fill="hold"/>
                                        <p:tgtEl>
                                          <p:spTgt spid="28679"/>
                                        </p:tgtEl>
                                        <p:attrNameLst>
                                          <p:attrName>style.rotation</p:attrName>
                                        </p:attrNameLst>
                                      </p:cBhvr>
                                      <p:tavLst>
                                        <p:tav tm="0">
                                          <p:val>
                                            <p:fltVal val="90"/>
                                          </p:val>
                                        </p:tav>
                                        <p:tav tm="100000">
                                          <p:val>
                                            <p:fltVal val="0"/>
                                          </p:val>
                                        </p:tav>
                                      </p:tavLst>
                                    </p:anim>
                                    <p:animEffect transition="in" filter="fade">
                                      <p:cBhvr>
                                        <p:cTn id="16" dur="1000"/>
                                        <p:tgtEl>
                                          <p:spTgt spid="28679"/>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8680"/>
                                        </p:tgtEl>
                                        <p:attrNameLst>
                                          <p:attrName>style.visibility</p:attrName>
                                        </p:attrNameLst>
                                      </p:cBhvr>
                                      <p:to>
                                        <p:strVal val="visible"/>
                                      </p:to>
                                    </p:set>
                                    <p:anim calcmode="lin" valueType="num">
                                      <p:cBhvr>
                                        <p:cTn id="19" dur="1000" fill="hold"/>
                                        <p:tgtEl>
                                          <p:spTgt spid="28680"/>
                                        </p:tgtEl>
                                        <p:attrNameLst>
                                          <p:attrName>ppt_w</p:attrName>
                                        </p:attrNameLst>
                                      </p:cBhvr>
                                      <p:tavLst>
                                        <p:tav tm="0">
                                          <p:val>
                                            <p:fltVal val="0"/>
                                          </p:val>
                                        </p:tav>
                                        <p:tav tm="100000">
                                          <p:val>
                                            <p:strVal val="#ppt_w"/>
                                          </p:val>
                                        </p:tav>
                                      </p:tavLst>
                                    </p:anim>
                                    <p:anim calcmode="lin" valueType="num">
                                      <p:cBhvr>
                                        <p:cTn id="20" dur="1000" fill="hold"/>
                                        <p:tgtEl>
                                          <p:spTgt spid="28680"/>
                                        </p:tgtEl>
                                        <p:attrNameLst>
                                          <p:attrName>ppt_h</p:attrName>
                                        </p:attrNameLst>
                                      </p:cBhvr>
                                      <p:tavLst>
                                        <p:tav tm="0">
                                          <p:val>
                                            <p:fltVal val="0"/>
                                          </p:val>
                                        </p:tav>
                                        <p:tav tm="100000">
                                          <p:val>
                                            <p:strVal val="#ppt_h"/>
                                          </p:val>
                                        </p:tav>
                                      </p:tavLst>
                                    </p:anim>
                                    <p:anim calcmode="lin" valueType="num">
                                      <p:cBhvr>
                                        <p:cTn id="21" dur="1000" fill="hold"/>
                                        <p:tgtEl>
                                          <p:spTgt spid="28680"/>
                                        </p:tgtEl>
                                        <p:attrNameLst>
                                          <p:attrName>style.rotation</p:attrName>
                                        </p:attrNameLst>
                                      </p:cBhvr>
                                      <p:tavLst>
                                        <p:tav tm="0">
                                          <p:val>
                                            <p:fltVal val="90"/>
                                          </p:val>
                                        </p:tav>
                                        <p:tav tm="100000">
                                          <p:val>
                                            <p:fltVal val="0"/>
                                          </p:val>
                                        </p:tav>
                                      </p:tavLst>
                                    </p:anim>
                                    <p:animEffect transition="in" filter="fade">
                                      <p:cBhvr>
                                        <p:cTn id="22" dur="10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ord files SAFETY TEMPLATE LANDSCAPE A4">
            <a:extLst>
              <a:ext uri="{FF2B5EF4-FFF2-40B4-BE49-F238E27FC236}">
                <a16:creationId xmlns:a16="http://schemas.microsoft.com/office/drawing/2014/main" id="{2DA0D73D-11EE-A840-B053-885BF8B85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a:extLst>
              <a:ext uri="{FF2B5EF4-FFF2-40B4-BE49-F238E27FC236}">
                <a16:creationId xmlns:a16="http://schemas.microsoft.com/office/drawing/2014/main" id="{A4FA4B88-E0F7-C147-AAB2-F90849D9C506}"/>
              </a:ext>
            </a:extLst>
          </p:cNvPr>
          <p:cNvSpPr txBox="1">
            <a:spLocks noChangeArrowheads="1"/>
          </p:cNvSpPr>
          <p:nvPr/>
        </p:nvSpPr>
        <p:spPr bwMode="auto">
          <a:xfrm>
            <a:off x="684213" y="1916113"/>
            <a:ext cx="439261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Menyw 15 oed yn mynd ar ddêt gyda dyn 18 oed.</a:t>
            </a:r>
          </a:p>
        </p:txBody>
      </p:sp>
      <p:sp>
        <p:nvSpPr>
          <p:cNvPr id="7172" name="WordArt 4">
            <a:extLst>
              <a:ext uri="{FF2B5EF4-FFF2-40B4-BE49-F238E27FC236}">
                <a16:creationId xmlns:a16="http://schemas.microsoft.com/office/drawing/2014/main" id="{EAD67420-9316-3143-B3AA-D4B2D4D87D17}"/>
              </a:ext>
            </a:extLst>
          </p:cNvPr>
          <p:cNvSpPr>
            <a:spLocks noChangeArrowheads="1" noChangeShapeType="1" noTextEdit="1"/>
          </p:cNvSpPr>
          <p:nvPr/>
        </p:nvSpPr>
        <p:spPr bwMode="auto">
          <a:xfrm>
            <a:off x="684213" y="549275"/>
            <a:ext cx="74168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30727" name="Picture 7" descr="72883501">
            <a:extLst>
              <a:ext uri="{FF2B5EF4-FFF2-40B4-BE49-F238E27FC236}">
                <a16:creationId xmlns:a16="http://schemas.microsoft.com/office/drawing/2014/main" id="{390C36E5-AF4F-C944-B44F-4CCB069C15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WordArt 8">
            <a:extLst>
              <a:ext uri="{FF2B5EF4-FFF2-40B4-BE49-F238E27FC236}">
                <a16:creationId xmlns:a16="http://schemas.microsoft.com/office/drawing/2014/main" id="{BC6D681C-0D22-C647-B3EB-AC2C9E670227}"/>
              </a:ext>
            </a:extLst>
          </p:cNvPr>
          <p:cNvSpPr>
            <a:spLocks noChangeArrowheads="1" noChangeShapeType="1" noTextEdit="1"/>
          </p:cNvSpPr>
          <p:nvPr/>
        </p:nvSpPr>
        <p:spPr bwMode="auto">
          <a:xfrm>
            <a:off x="3348038" y="4292600"/>
            <a:ext cx="4248150"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Cyfreithlon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0727"/>
                                        </p:tgtEl>
                                        <p:attrNameLst>
                                          <p:attrName>style.visibility</p:attrName>
                                        </p:attrNameLst>
                                      </p:cBhvr>
                                      <p:to>
                                        <p:strVal val="visible"/>
                                      </p:to>
                                    </p:set>
                                    <p:anim calcmode="lin" valueType="num">
                                      <p:cBhvr>
                                        <p:cTn id="13" dur="1000" fill="hold"/>
                                        <p:tgtEl>
                                          <p:spTgt spid="30727"/>
                                        </p:tgtEl>
                                        <p:attrNameLst>
                                          <p:attrName>ppt_w</p:attrName>
                                        </p:attrNameLst>
                                      </p:cBhvr>
                                      <p:tavLst>
                                        <p:tav tm="0">
                                          <p:val>
                                            <p:fltVal val="0"/>
                                          </p:val>
                                        </p:tav>
                                        <p:tav tm="100000">
                                          <p:val>
                                            <p:strVal val="#ppt_w"/>
                                          </p:val>
                                        </p:tav>
                                      </p:tavLst>
                                    </p:anim>
                                    <p:anim calcmode="lin" valueType="num">
                                      <p:cBhvr>
                                        <p:cTn id="14" dur="1000" fill="hold"/>
                                        <p:tgtEl>
                                          <p:spTgt spid="30727"/>
                                        </p:tgtEl>
                                        <p:attrNameLst>
                                          <p:attrName>ppt_h</p:attrName>
                                        </p:attrNameLst>
                                      </p:cBhvr>
                                      <p:tavLst>
                                        <p:tav tm="0">
                                          <p:val>
                                            <p:fltVal val="0"/>
                                          </p:val>
                                        </p:tav>
                                        <p:tav tm="100000">
                                          <p:val>
                                            <p:strVal val="#ppt_h"/>
                                          </p:val>
                                        </p:tav>
                                      </p:tavLst>
                                    </p:anim>
                                    <p:anim calcmode="lin" valueType="num">
                                      <p:cBhvr>
                                        <p:cTn id="15" dur="1000" fill="hold"/>
                                        <p:tgtEl>
                                          <p:spTgt spid="30727"/>
                                        </p:tgtEl>
                                        <p:attrNameLst>
                                          <p:attrName>style.rotation</p:attrName>
                                        </p:attrNameLst>
                                      </p:cBhvr>
                                      <p:tavLst>
                                        <p:tav tm="0">
                                          <p:val>
                                            <p:fltVal val="90"/>
                                          </p:val>
                                        </p:tav>
                                        <p:tav tm="100000">
                                          <p:val>
                                            <p:fltVal val="0"/>
                                          </p:val>
                                        </p:tav>
                                      </p:tavLst>
                                    </p:anim>
                                    <p:animEffect transition="in" filter="fade">
                                      <p:cBhvr>
                                        <p:cTn id="16" dur="1000"/>
                                        <p:tgtEl>
                                          <p:spTgt spid="30727"/>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0728"/>
                                        </p:tgtEl>
                                        <p:attrNameLst>
                                          <p:attrName>style.visibility</p:attrName>
                                        </p:attrNameLst>
                                      </p:cBhvr>
                                      <p:to>
                                        <p:strVal val="visible"/>
                                      </p:to>
                                    </p:set>
                                    <p:anim calcmode="lin" valueType="num">
                                      <p:cBhvr>
                                        <p:cTn id="19" dur="1000" fill="hold"/>
                                        <p:tgtEl>
                                          <p:spTgt spid="30728"/>
                                        </p:tgtEl>
                                        <p:attrNameLst>
                                          <p:attrName>ppt_w</p:attrName>
                                        </p:attrNameLst>
                                      </p:cBhvr>
                                      <p:tavLst>
                                        <p:tav tm="0">
                                          <p:val>
                                            <p:fltVal val="0"/>
                                          </p:val>
                                        </p:tav>
                                        <p:tav tm="100000">
                                          <p:val>
                                            <p:strVal val="#ppt_w"/>
                                          </p:val>
                                        </p:tav>
                                      </p:tavLst>
                                    </p:anim>
                                    <p:anim calcmode="lin" valueType="num">
                                      <p:cBhvr>
                                        <p:cTn id="20" dur="1000" fill="hold"/>
                                        <p:tgtEl>
                                          <p:spTgt spid="30728"/>
                                        </p:tgtEl>
                                        <p:attrNameLst>
                                          <p:attrName>ppt_h</p:attrName>
                                        </p:attrNameLst>
                                      </p:cBhvr>
                                      <p:tavLst>
                                        <p:tav tm="0">
                                          <p:val>
                                            <p:fltVal val="0"/>
                                          </p:val>
                                        </p:tav>
                                        <p:tav tm="100000">
                                          <p:val>
                                            <p:strVal val="#ppt_h"/>
                                          </p:val>
                                        </p:tav>
                                      </p:tavLst>
                                    </p:anim>
                                    <p:anim calcmode="lin" valueType="num">
                                      <p:cBhvr>
                                        <p:cTn id="21" dur="1000" fill="hold"/>
                                        <p:tgtEl>
                                          <p:spTgt spid="30728"/>
                                        </p:tgtEl>
                                        <p:attrNameLst>
                                          <p:attrName>style.rotation</p:attrName>
                                        </p:attrNameLst>
                                      </p:cBhvr>
                                      <p:tavLst>
                                        <p:tav tm="0">
                                          <p:val>
                                            <p:fltVal val="90"/>
                                          </p:val>
                                        </p:tav>
                                        <p:tav tm="100000">
                                          <p:val>
                                            <p:fltVal val="0"/>
                                          </p:val>
                                        </p:tav>
                                      </p:tavLst>
                                    </p:anim>
                                    <p:animEffect transition="in" filter="fade">
                                      <p:cBhvr>
                                        <p:cTn id="22" dur="10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ord files SAFETY TEMPLATE LANDSCAPE A4">
            <a:extLst>
              <a:ext uri="{FF2B5EF4-FFF2-40B4-BE49-F238E27FC236}">
                <a16:creationId xmlns:a16="http://schemas.microsoft.com/office/drawing/2014/main" id="{5986C1FD-1D95-E642-9622-AC7F59F35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a:extLst>
              <a:ext uri="{FF2B5EF4-FFF2-40B4-BE49-F238E27FC236}">
                <a16:creationId xmlns:a16="http://schemas.microsoft.com/office/drawing/2014/main" id="{F74689DF-7042-2F40-A94C-78D26EBEA988}"/>
              </a:ext>
            </a:extLst>
          </p:cNvPr>
          <p:cNvSpPr txBox="1">
            <a:spLocks noChangeArrowheads="1"/>
          </p:cNvSpPr>
          <p:nvPr/>
        </p:nvSpPr>
        <p:spPr bwMode="auto">
          <a:xfrm>
            <a:off x="684213" y="1916113"/>
            <a:ext cx="43926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Menyw 21 oed yn mynnu bod bachgen 15 oed yn mastyrbio o’i blaen.</a:t>
            </a:r>
          </a:p>
        </p:txBody>
      </p:sp>
      <p:sp>
        <p:nvSpPr>
          <p:cNvPr id="8196" name="WordArt 4">
            <a:extLst>
              <a:ext uri="{FF2B5EF4-FFF2-40B4-BE49-F238E27FC236}">
                <a16:creationId xmlns:a16="http://schemas.microsoft.com/office/drawing/2014/main" id="{73057805-EB64-1649-8018-9D42818BED80}"/>
              </a:ext>
            </a:extLst>
          </p:cNvPr>
          <p:cNvSpPr>
            <a:spLocks noChangeArrowheads="1" noChangeShapeType="1" noTextEdit="1"/>
          </p:cNvSpPr>
          <p:nvPr/>
        </p:nvSpPr>
        <p:spPr bwMode="auto">
          <a:xfrm>
            <a:off x="684213" y="549275"/>
            <a:ext cx="7272337"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32773" name="Picture 5" descr="71674069">
            <a:extLst>
              <a:ext uri="{FF2B5EF4-FFF2-40B4-BE49-F238E27FC236}">
                <a16:creationId xmlns:a16="http://schemas.microsoft.com/office/drawing/2014/main" id="{43748596-70E3-2B4C-BB07-121FB9667B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WordArt 6">
            <a:extLst>
              <a:ext uri="{FF2B5EF4-FFF2-40B4-BE49-F238E27FC236}">
                <a16:creationId xmlns:a16="http://schemas.microsoft.com/office/drawing/2014/main" id="{5DCAA02B-ADEC-CD4C-AD8E-2BBFA56179C4}"/>
              </a:ext>
            </a:extLst>
          </p:cNvPr>
          <p:cNvSpPr>
            <a:spLocks noChangeArrowheads="1" noChangeShapeType="1" noTextEdit="1"/>
          </p:cNvSpPr>
          <p:nvPr/>
        </p:nvSpPr>
        <p:spPr bwMode="auto">
          <a:xfrm>
            <a:off x="4067175" y="4365625"/>
            <a:ext cx="3889375"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2774"/>
                                        </p:tgtEl>
                                        <p:attrNameLst>
                                          <p:attrName>style.visibility</p:attrName>
                                        </p:attrNameLst>
                                      </p:cBhvr>
                                      <p:to>
                                        <p:strVal val="visible"/>
                                      </p:to>
                                    </p:set>
                                    <p:anim calcmode="lin" valueType="num">
                                      <p:cBhvr>
                                        <p:cTn id="13" dur="1000" fill="hold"/>
                                        <p:tgtEl>
                                          <p:spTgt spid="32774"/>
                                        </p:tgtEl>
                                        <p:attrNameLst>
                                          <p:attrName>ppt_w</p:attrName>
                                        </p:attrNameLst>
                                      </p:cBhvr>
                                      <p:tavLst>
                                        <p:tav tm="0">
                                          <p:val>
                                            <p:fltVal val="0"/>
                                          </p:val>
                                        </p:tav>
                                        <p:tav tm="100000">
                                          <p:val>
                                            <p:strVal val="#ppt_w"/>
                                          </p:val>
                                        </p:tav>
                                      </p:tavLst>
                                    </p:anim>
                                    <p:anim calcmode="lin" valueType="num">
                                      <p:cBhvr>
                                        <p:cTn id="14" dur="1000" fill="hold"/>
                                        <p:tgtEl>
                                          <p:spTgt spid="32774"/>
                                        </p:tgtEl>
                                        <p:attrNameLst>
                                          <p:attrName>ppt_h</p:attrName>
                                        </p:attrNameLst>
                                      </p:cBhvr>
                                      <p:tavLst>
                                        <p:tav tm="0">
                                          <p:val>
                                            <p:fltVal val="0"/>
                                          </p:val>
                                        </p:tav>
                                        <p:tav tm="100000">
                                          <p:val>
                                            <p:strVal val="#ppt_h"/>
                                          </p:val>
                                        </p:tav>
                                      </p:tavLst>
                                    </p:anim>
                                    <p:anim calcmode="lin" valueType="num">
                                      <p:cBhvr>
                                        <p:cTn id="15" dur="1000" fill="hold"/>
                                        <p:tgtEl>
                                          <p:spTgt spid="32774"/>
                                        </p:tgtEl>
                                        <p:attrNameLst>
                                          <p:attrName>style.rotation</p:attrName>
                                        </p:attrNameLst>
                                      </p:cBhvr>
                                      <p:tavLst>
                                        <p:tav tm="0">
                                          <p:val>
                                            <p:fltVal val="90"/>
                                          </p:val>
                                        </p:tav>
                                        <p:tav tm="100000">
                                          <p:val>
                                            <p:fltVal val="0"/>
                                          </p:val>
                                        </p:tav>
                                      </p:tavLst>
                                    </p:anim>
                                    <p:animEffect transition="in" filter="fade">
                                      <p:cBhvr>
                                        <p:cTn id="16" dur="1000"/>
                                        <p:tgtEl>
                                          <p:spTgt spid="32774"/>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2773"/>
                                        </p:tgtEl>
                                        <p:attrNameLst>
                                          <p:attrName>style.visibility</p:attrName>
                                        </p:attrNameLst>
                                      </p:cBhvr>
                                      <p:to>
                                        <p:strVal val="visible"/>
                                      </p:to>
                                    </p:set>
                                    <p:anim calcmode="lin" valueType="num">
                                      <p:cBhvr>
                                        <p:cTn id="19" dur="1000" fill="hold"/>
                                        <p:tgtEl>
                                          <p:spTgt spid="32773"/>
                                        </p:tgtEl>
                                        <p:attrNameLst>
                                          <p:attrName>ppt_w</p:attrName>
                                        </p:attrNameLst>
                                      </p:cBhvr>
                                      <p:tavLst>
                                        <p:tav tm="0">
                                          <p:val>
                                            <p:fltVal val="0"/>
                                          </p:val>
                                        </p:tav>
                                        <p:tav tm="100000">
                                          <p:val>
                                            <p:strVal val="#ppt_w"/>
                                          </p:val>
                                        </p:tav>
                                      </p:tavLst>
                                    </p:anim>
                                    <p:anim calcmode="lin" valueType="num">
                                      <p:cBhvr>
                                        <p:cTn id="20" dur="1000" fill="hold"/>
                                        <p:tgtEl>
                                          <p:spTgt spid="32773"/>
                                        </p:tgtEl>
                                        <p:attrNameLst>
                                          <p:attrName>ppt_h</p:attrName>
                                        </p:attrNameLst>
                                      </p:cBhvr>
                                      <p:tavLst>
                                        <p:tav tm="0">
                                          <p:val>
                                            <p:fltVal val="0"/>
                                          </p:val>
                                        </p:tav>
                                        <p:tav tm="100000">
                                          <p:val>
                                            <p:strVal val="#ppt_h"/>
                                          </p:val>
                                        </p:tav>
                                      </p:tavLst>
                                    </p:anim>
                                    <p:anim calcmode="lin" valueType="num">
                                      <p:cBhvr>
                                        <p:cTn id="21" dur="1000" fill="hold"/>
                                        <p:tgtEl>
                                          <p:spTgt spid="32773"/>
                                        </p:tgtEl>
                                        <p:attrNameLst>
                                          <p:attrName>style.rotation</p:attrName>
                                        </p:attrNameLst>
                                      </p:cBhvr>
                                      <p:tavLst>
                                        <p:tav tm="0">
                                          <p:val>
                                            <p:fltVal val="90"/>
                                          </p:val>
                                        </p:tav>
                                        <p:tav tm="100000">
                                          <p:val>
                                            <p:fltVal val="0"/>
                                          </p:val>
                                        </p:tav>
                                      </p:tavLst>
                                    </p:anim>
                                    <p:animEffect transition="in" filter="fade">
                                      <p:cBhvr>
                                        <p:cTn id="22" dur="1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ord files SAFETY TEMPLATE LANDSCAPE A4">
            <a:extLst>
              <a:ext uri="{FF2B5EF4-FFF2-40B4-BE49-F238E27FC236}">
                <a16:creationId xmlns:a16="http://schemas.microsoft.com/office/drawing/2014/main" id="{300E716D-A462-D743-871E-C3E94EFFF3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a:extLst>
              <a:ext uri="{FF2B5EF4-FFF2-40B4-BE49-F238E27FC236}">
                <a16:creationId xmlns:a16="http://schemas.microsoft.com/office/drawing/2014/main" id="{73F33343-4E58-3144-899C-2BBC5D4C1D33}"/>
              </a:ext>
            </a:extLst>
          </p:cNvPr>
          <p:cNvSpPr txBox="1">
            <a:spLocks noChangeArrowheads="1"/>
          </p:cNvSpPr>
          <p:nvPr/>
        </p:nvSpPr>
        <p:spPr bwMode="auto">
          <a:xfrm>
            <a:off x="684213" y="1916113"/>
            <a:ext cx="38163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Ffotograffydd proffesiynol yn annog merch 14 oed yn dadwisgo er mwyn tynnu lluniau rhywiol.</a:t>
            </a:r>
          </a:p>
        </p:txBody>
      </p:sp>
      <p:sp>
        <p:nvSpPr>
          <p:cNvPr id="9220" name="WordArt 4">
            <a:extLst>
              <a:ext uri="{FF2B5EF4-FFF2-40B4-BE49-F238E27FC236}">
                <a16:creationId xmlns:a16="http://schemas.microsoft.com/office/drawing/2014/main" id="{C2568183-08D5-CA49-8D1D-E8C615AF17F3}"/>
              </a:ext>
            </a:extLst>
          </p:cNvPr>
          <p:cNvSpPr>
            <a:spLocks noChangeArrowheads="1" noChangeShapeType="1" noTextEdit="1"/>
          </p:cNvSpPr>
          <p:nvPr/>
        </p:nvSpPr>
        <p:spPr bwMode="auto">
          <a:xfrm>
            <a:off x="684213" y="549275"/>
            <a:ext cx="720090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34821" name="Picture 5" descr="71674069">
            <a:extLst>
              <a:ext uri="{FF2B5EF4-FFF2-40B4-BE49-F238E27FC236}">
                <a16:creationId xmlns:a16="http://schemas.microsoft.com/office/drawing/2014/main" id="{3475D1E9-132A-0549-B224-DBAA61D59D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WordArt 6">
            <a:extLst>
              <a:ext uri="{FF2B5EF4-FFF2-40B4-BE49-F238E27FC236}">
                <a16:creationId xmlns:a16="http://schemas.microsoft.com/office/drawing/2014/main" id="{01E25944-0750-7F4F-9855-CA12D988CF97}"/>
              </a:ext>
            </a:extLst>
          </p:cNvPr>
          <p:cNvSpPr>
            <a:spLocks noChangeArrowheads="1" noChangeShapeType="1" noTextEdit="1"/>
          </p:cNvSpPr>
          <p:nvPr/>
        </p:nvSpPr>
        <p:spPr bwMode="auto">
          <a:xfrm>
            <a:off x="4427538" y="4221163"/>
            <a:ext cx="3457575"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Anghyfreithlon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ppt_w</p:attrName>
                                        </p:attrNameLst>
                                      </p:cBhvr>
                                      <p:tavLst>
                                        <p:tav tm="0">
                                          <p:val>
                                            <p:fltVal val="0"/>
                                          </p:val>
                                        </p:tav>
                                        <p:tav tm="100000">
                                          <p:val>
                                            <p:strVal val="#ppt_w"/>
                                          </p:val>
                                        </p:tav>
                                      </p:tavLst>
                                    </p:anim>
                                    <p:anim calcmode="lin" valueType="num">
                                      <p:cBhvr>
                                        <p:cTn id="8" dur="500" fill="hold"/>
                                        <p:tgtEl>
                                          <p:spTgt spid="3481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4822"/>
                                        </p:tgtEl>
                                        <p:attrNameLst>
                                          <p:attrName>style.visibility</p:attrName>
                                        </p:attrNameLst>
                                      </p:cBhvr>
                                      <p:to>
                                        <p:strVal val="visible"/>
                                      </p:to>
                                    </p:set>
                                    <p:anim calcmode="lin" valueType="num">
                                      <p:cBhvr>
                                        <p:cTn id="13" dur="1000" fill="hold"/>
                                        <p:tgtEl>
                                          <p:spTgt spid="34822"/>
                                        </p:tgtEl>
                                        <p:attrNameLst>
                                          <p:attrName>ppt_w</p:attrName>
                                        </p:attrNameLst>
                                      </p:cBhvr>
                                      <p:tavLst>
                                        <p:tav tm="0">
                                          <p:val>
                                            <p:fltVal val="0"/>
                                          </p:val>
                                        </p:tav>
                                        <p:tav tm="100000">
                                          <p:val>
                                            <p:strVal val="#ppt_w"/>
                                          </p:val>
                                        </p:tav>
                                      </p:tavLst>
                                    </p:anim>
                                    <p:anim calcmode="lin" valueType="num">
                                      <p:cBhvr>
                                        <p:cTn id="14" dur="1000" fill="hold"/>
                                        <p:tgtEl>
                                          <p:spTgt spid="34822"/>
                                        </p:tgtEl>
                                        <p:attrNameLst>
                                          <p:attrName>ppt_h</p:attrName>
                                        </p:attrNameLst>
                                      </p:cBhvr>
                                      <p:tavLst>
                                        <p:tav tm="0">
                                          <p:val>
                                            <p:fltVal val="0"/>
                                          </p:val>
                                        </p:tav>
                                        <p:tav tm="100000">
                                          <p:val>
                                            <p:strVal val="#ppt_h"/>
                                          </p:val>
                                        </p:tav>
                                      </p:tavLst>
                                    </p:anim>
                                    <p:anim calcmode="lin" valueType="num">
                                      <p:cBhvr>
                                        <p:cTn id="15" dur="1000" fill="hold"/>
                                        <p:tgtEl>
                                          <p:spTgt spid="34822"/>
                                        </p:tgtEl>
                                        <p:attrNameLst>
                                          <p:attrName>style.rotation</p:attrName>
                                        </p:attrNameLst>
                                      </p:cBhvr>
                                      <p:tavLst>
                                        <p:tav tm="0">
                                          <p:val>
                                            <p:fltVal val="90"/>
                                          </p:val>
                                        </p:tav>
                                        <p:tav tm="100000">
                                          <p:val>
                                            <p:fltVal val="0"/>
                                          </p:val>
                                        </p:tav>
                                      </p:tavLst>
                                    </p:anim>
                                    <p:animEffect transition="in" filter="fade">
                                      <p:cBhvr>
                                        <p:cTn id="16" dur="1000"/>
                                        <p:tgtEl>
                                          <p:spTgt spid="3482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4821"/>
                                        </p:tgtEl>
                                        <p:attrNameLst>
                                          <p:attrName>style.visibility</p:attrName>
                                        </p:attrNameLst>
                                      </p:cBhvr>
                                      <p:to>
                                        <p:strVal val="visible"/>
                                      </p:to>
                                    </p:set>
                                    <p:anim calcmode="lin" valueType="num">
                                      <p:cBhvr>
                                        <p:cTn id="19" dur="1000" fill="hold"/>
                                        <p:tgtEl>
                                          <p:spTgt spid="34821"/>
                                        </p:tgtEl>
                                        <p:attrNameLst>
                                          <p:attrName>ppt_w</p:attrName>
                                        </p:attrNameLst>
                                      </p:cBhvr>
                                      <p:tavLst>
                                        <p:tav tm="0">
                                          <p:val>
                                            <p:fltVal val="0"/>
                                          </p:val>
                                        </p:tav>
                                        <p:tav tm="100000">
                                          <p:val>
                                            <p:strVal val="#ppt_w"/>
                                          </p:val>
                                        </p:tav>
                                      </p:tavLst>
                                    </p:anim>
                                    <p:anim calcmode="lin" valueType="num">
                                      <p:cBhvr>
                                        <p:cTn id="20" dur="1000" fill="hold"/>
                                        <p:tgtEl>
                                          <p:spTgt spid="34821"/>
                                        </p:tgtEl>
                                        <p:attrNameLst>
                                          <p:attrName>ppt_h</p:attrName>
                                        </p:attrNameLst>
                                      </p:cBhvr>
                                      <p:tavLst>
                                        <p:tav tm="0">
                                          <p:val>
                                            <p:fltVal val="0"/>
                                          </p:val>
                                        </p:tav>
                                        <p:tav tm="100000">
                                          <p:val>
                                            <p:strVal val="#ppt_h"/>
                                          </p:val>
                                        </p:tav>
                                      </p:tavLst>
                                    </p:anim>
                                    <p:anim calcmode="lin" valueType="num">
                                      <p:cBhvr>
                                        <p:cTn id="21" dur="1000" fill="hold"/>
                                        <p:tgtEl>
                                          <p:spTgt spid="34821"/>
                                        </p:tgtEl>
                                        <p:attrNameLst>
                                          <p:attrName>style.rotation</p:attrName>
                                        </p:attrNameLst>
                                      </p:cBhvr>
                                      <p:tavLst>
                                        <p:tav tm="0">
                                          <p:val>
                                            <p:fltVal val="90"/>
                                          </p:val>
                                        </p:tav>
                                        <p:tav tm="100000">
                                          <p:val>
                                            <p:fltVal val="0"/>
                                          </p:val>
                                        </p:tav>
                                      </p:tavLst>
                                    </p:anim>
                                    <p:animEffect transition="in" filter="fade">
                                      <p:cBhvr>
                                        <p:cTn id="22" dur="10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Word files SAFETY TEMPLATE LANDSCAPE A4">
            <a:extLst>
              <a:ext uri="{FF2B5EF4-FFF2-40B4-BE49-F238E27FC236}">
                <a16:creationId xmlns:a16="http://schemas.microsoft.com/office/drawing/2014/main" id="{15013A93-E29E-214A-AB71-655197CF7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561A9125-929A-084E-B681-1B9F044D7DF9}"/>
              </a:ext>
            </a:extLst>
          </p:cNvPr>
          <p:cNvSpPr txBox="1">
            <a:spLocks noChangeArrowheads="1"/>
          </p:cNvSpPr>
          <p:nvPr/>
        </p:nvSpPr>
        <p:spPr bwMode="auto">
          <a:xfrm>
            <a:off x="684213" y="1916113"/>
            <a:ext cx="439261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Menyw 17 oed yn byw gyda’i chariad benywaidd 28 oed.</a:t>
            </a:r>
          </a:p>
        </p:txBody>
      </p:sp>
      <p:sp>
        <p:nvSpPr>
          <p:cNvPr id="10244" name="WordArt 4">
            <a:extLst>
              <a:ext uri="{FF2B5EF4-FFF2-40B4-BE49-F238E27FC236}">
                <a16:creationId xmlns:a16="http://schemas.microsoft.com/office/drawing/2014/main" id="{8DBDE820-0492-E443-884B-0C56C346EACB}"/>
              </a:ext>
            </a:extLst>
          </p:cNvPr>
          <p:cNvSpPr>
            <a:spLocks noChangeArrowheads="1" noChangeShapeType="1" noTextEdit="1"/>
          </p:cNvSpPr>
          <p:nvPr/>
        </p:nvSpPr>
        <p:spPr bwMode="auto">
          <a:xfrm>
            <a:off x="684213" y="549275"/>
            <a:ext cx="7283450"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Cyfreithlon neu anghyfreithlon?</a:t>
            </a:r>
          </a:p>
        </p:txBody>
      </p:sp>
      <p:pic>
        <p:nvPicPr>
          <p:cNvPr id="36871" name="Picture 7" descr="72883501">
            <a:extLst>
              <a:ext uri="{FF2B5EF4-FFF2-40B4-BE49-F238E27FC236}">
                <a16:creationId xmlns:a16="http://schemas.microsoft.com/office/drawing/2014/main" id="{7A17A73F-FA4E-AE40-BC33-11C3E9CD1A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WordArt 8">
            <a:extLst>
              <a:ext uri="{FF2B5EF4-FFF2-40B4-BE49-F238E27FC236}">
                <a16:creationId xmlns:a16="http://schemas.microsoft.com/office/drawing/2014/main" id="{53059548-2677-1C46-B2D8-FE04A9F02980}"/>
              </a:ext>
            </a:extLst>
          </p:cNvPr>
          <p:cNvSpPr>
            <a:spLocks noChangeArrowheads="1" noChangeShapeType="1" noTextEdit="1"/>
          </p:cNvSpPr>
          <p:nvPr/>
        </p:nvSpPr>
        <p:spPr bwMode="auto">
          <a:xfrm>
            <a:off x="3348038" y="4292600"/>
            <a:ext cx="4319587"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Cyfreithlon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ppt_w</p:attrName>
                                        </p:attrNameLst>
                                      </p:cBhvr>
                                      <p:tavLst>
                                        <p:tav tm="0">
                                          <p:val>
                                            <p:fltVal val="0"/>
                                          </p:val>
                                        </p:tav>
                                        <p:tav tm="100000">
                                          <p:val>
                                            <p:strVal val="#ppt_w"/>
                                          </p:val>
                                        </p:tav>
                                      </p:tavLst>
                                    </p:anim>
                                    <p:anim calcmode="lin" valueType="num">
                                      <p:cBhvr>
                                        <p:cTn id="8" dur="500" fill="hold"/>
                                        <p:tgtEl>
                                          <p:spTgt spid="3686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6871"/>
                                        </p:tgtEl>
                                        <p:attrNameLst>
                                          <p:attrName>style.visibility</p:attrName>
                                        </p:attrNameLst>
                                      </p:cBhvr>
                                      <p:to>
                                        <p:strVal val="visible"/>
                                      </p:to>
                                    </p:set>
                                    <p:anim calcmode="lin" valueType="num">
                                      <p:cBhvr>
                                        <p:cTn id="13" dur="1000" fill="hold"/>
                                        <p:tgtEl>
                                          <p:spTgt spid="36871"/>
                                        </p:tgtEl>
                                        <p:attrNameLst>
                                          <p:attrName>ppt_w</p:attrName>
                                        </p:attrNameLst>
                                      </p:cBhvr>
                                      <p:tavLst>
                                        <p:tav tm="0">
                                          <p:val>
                                            <p:fltVal val="0"/>
                                          </p:val>
                                        </p:tav>
                                        <p:tav tm="100000">
                                          <p:val>
                                            <p:strVal val="#ppt_w"/>
                                          </p:val>
                                        </p:tav>
                                      </p:tavLst>
                                    </p:anim>
                                    <p:anim calcmode="lin" valueType="num">
                                      <p:cBhvr>
                                        <p:cTn id="14" dur="1000" fill="hold"/>
                                        <p:tgtEl>
                                          <p:spTgt spid="36871"/>
                                        </p:tgtEl>
                                        <p:attrNameLst>
                                          <p:attrName>ppt_h</p:attrName>
                                        </p:attrNameLst>
                                      </p:cBhvr>
                                      <p:tavLst>
                                        <p:tav tm="0">
                                          <p:val>
                                            <p:fltVal val="0"/>
                                          </p:val>
                                        </p:tav>
                                        <p:tav tm="100000">
                                          <p:val>
                                            <p:strVal val="#ppt_h"/>
                                          </p:val>
                                        </p:tav>
                                      </p:tavLst>
                                    </p:anim>
                                    <p:anim calcmode="lin" valueType="num">
                                      <p:cBhvr>
                                        <p:cTn id="15" dur="1000" fill="hold"/>
                                        <p:tgtEl>
                                          <p:spTgt spid="36871"/>
                                        </p:tgtEl>
                                        <p:attrNameLst>
                                          <p:attrName>style.rotation</p:attrName>
                                        </p:attrNameLst>
                                      </p:cBhvr>
                                      <p:tavLst>
                                        <p:tav tm="0">
                                          <p:val>
                                            <p:fltVal val="90"/>
                                          </p:val>
                                        </p:tav>
                                        <p:tav tm="100000">
                                          <p:val>
                                            <p:fltVal val="0"/>
                                          </p:val>
                                        </p:tav>
                                      </p:tavLst>
                                    </p:anim>
                                    <p:animEffect transition="in" filter="fade">
                                      <p:cBhvr>
                                        <p:cTn id="16" dur="1000"/>
                                        <p:tgtEl>
                                          <p:spTgt spid="3687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6872"/>
                                        </p:tgtEl>
                                        <p:attrNameLst>
                                          <p:attrName>style.visibility</p:attrName>
                                        </p:attrNameLst>
                                      </p:cBhvr>
                                      <p:to>
                                        <p:strVal val="visible"/>
                                      </p:to>
                                    </p:set>
                                    <p:anim calcmode="lin" valueType="num">
                                      <p:cBhvr>
                                        <p:cTn id="19" dur="1000" fill="hold"/>
                                        <p:tgtEl>
                                          <p:spTgt spid="36872"/>
                                        </p:tgtEl>
                                        <p:attrNameLst>
                                          <p:attrName>ppt_w</p:attrName>
                                        </p:attrNameLst>
                                      </p:cBhvr>
                                      <p:tavLst>
                                        <p:tav tm="0">
                                          <p:val>
                                            <p:fltVal val="0"/>
                                          </p:val>
                                        </p:tav>
                                        <p:tav tm="100000">
                                          <p:val>
                                            <p:strVal val="#ppt_w"/>
                                          </p:val>
                                        </p:tav>
                                      </p:tavLst>
                                    </p:anim>
                                    <p:anim calcmode="lin" valueType="num">
                                      <p:cBhvr>
                                        <p:cTn id="20" dur="1000" fill="hold"/>
                                        <p:tgtEl>
                                          <p:spTgt spid="36872"/>
                                        </p:tgtEl>
                                        <p:attrNameLst>
                                          <p:attrName>ppt_h</p:attrName>
                                        </p:attrNameLst>
                                      </p:cBhvr>
                                      <p:tavLst>
                                        <p:tav tm="0">
                                          <p:val>
                                            <p:fltVal val="0"/>
                                          </p:val>
                                        </p:tav>
                                        <p:tav tm="100000">
                                          <p:val>
                                            <p:strVal val="#ppt_h"/>
                                          </p:val>
                                        </p:tav>
                                      </p:tavLst>
                                    </p:anim>
                                    <p:anim calcmode="lin" valueType="num">
                                      <p:cBhvr>
                                        <p:cTn id="21" dur="1000" fill="hold"/>
                                        <p:tgtEl>
                                          <p:spTgt spid="36872"/>
                                        </p:tgtEl>
                                        <p:attrNameLst>
                                          <p:attrName>style.rotation</p:attrName>
                                        </p:attrNameLst>
                                      </p:cBhvr>
                                      <p:tavLst>
                                        <p:tav tm="0">
                                          <p:val>
                                            <p:fltVal val="90"/>
                                          </p:val>
                                        </p:tav>
                                        <p:tav tm="100000">
                                          <p:val>
                                            <p:fltVal val="0"/>
                                          </p:val>
                                        </p:tav>
                                      </p:tavLst>
                                    </p:anim>
                                    <p:animEffect transition="in" filter="fade">
                                      <p:cBhvr>
                                        <p:cTn id="22" dur="10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3149</TotalTime>
  <Words>1056</Words>
  <Application>Microsoft Macintosh PowerPoint</Application>
  <PresentationFormat>On-screen Show (4:3)</PresentationFormat>
  <Paragraphs>83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Comic Sans MS</vt:lpstr>
      <vt:lpstr>Default Design</vt:lpstr>
      <vt:lpstr>Rhaglen Graidd Cyswllt Ysgolion Cymru Gyfan Cwis  Cyfreithlon neu Anghyfreithlon?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27</cp:revision>
  <cp:lastPrinted>2013-07-26T14:32:57Z</cp:lastPrinted>
  <dcterms:created xsi:type="dcterms:W3CDTF">2012-04-30T13:27:46Z</dcterms:created>
  <dcterms:modified xsi:type="dcterms:W3CDTF">2022-03-03T08:32:39Z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020b6f60-f79b-4c3d-a463-e95c97bbbc0d</vt:lpwstr>
  </property>
  <property fmtid="{D5CDD505-2E9C-101B-9397-08002B2CF9AE}" pid="3" name="SWPIL">
    <vt:lpwstr>NOT PROTECTIVELY MARKED</vt:lpwstr>
  </property>
  <property fmtid="{D5CDD505-2E9C-101B-9397-08002B2CF9AE}" pid="4" name="SWPVNV">
    <vt:lpwstr>No Visual Mark</vt:lpwstr>
  </property>
</Properties>
</file>