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0" r:id="rId2"/>
    <p:sldId id="301" r:id="rId3"/>
    <p:sldId id="302" r:id="rId4"/>
    <p:sldId id="294" r:id="rId5"/>
    <p:sldId id="303" r:id="rId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353" autoAdjust="0"/>
  </p:normalViewPr>
  <p:slideViewPr>
    <p:cSldViewPr>
      <p:cViewPr varScale="1">
        <p:scale>
          <a:sx n="106" d="100"/>
          <a:sy n="106" d="100"/>
        </p:scale>
        <p:origin x="22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780" y="121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851AEB1-BB73-0345-87BC-C5B263378D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FE6E060-BE9D-CE44-99A9-DCA67AD57E0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B5B12F1-E59A-AE40-ADAD-3FAF1A21DD5C}" type="datetime1">
              <a:rPr lang="en-GB"/>
              <a:pPr>
                <a:defRPr/>
              </a:pPr>
              <a:t>02/03/2022</a:t>
            </a:fld>
            <a:endParaRPr lang="en-GB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B2E87708-D70A-F840-80EF-435C1504456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132DB7B6-72C9-734D-AC5C-F6EC3926BF4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B9EB90E-53C1-AC4B-A126-3F5EDD481F2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B651D84-10E7-FF46-9E51-9D44015EA0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3" charset="0"/>
                <a:ea typeface="Arial" pitchFamily="33" charset="0"/>
                <a:cs typeface="Arial" pitchFamily="3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70B8A54-BA7D-034C-BD91-A1C7C4BBE4E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3" charset="0"/>
                <a:ea typeface="Arial" pitchFamily="33" charset="0"/>
                <a:cs typeface="Arial" pitchFamily="3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97A9749C-E542-7A4C-BE8D-754C14C38D3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A168B11D-5720-5742-A28E-5B55D98C07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E39C9DCB-8ACD-BA49-833B-F7FE587EB83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3" charset="0"/>
                <a:ea typeface="Arial" pitchFamily="33" charset="0"/>
                <a:cs typeface="Arial" pitchFamily="3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0D921AAE-9C2B-C246-8E14-DCAC41F940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93B19E-591E-CA40-8C72-A2B0F033808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3" charset="0"/>
        <a:ea typeface="ＭＳ Ｐゴシック" charset="0"/>
        <a:cs typeface="Arial" pitchFamily="3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3" charset="0"/>
        <a:ea typeface="ＭＳ Ｐゴシック" pitchFamily="34" charset="-128"/>
        <a:cs typeface="Arial" pitchFamily="3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3" charset="0"/>
        <a:ea typeface="ＭＳ Ｐゴシック" pitchFamily="34" charset="-128"/>
        <a:cs typeface="Arial" pitchFamily="3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3" charset="0"/>
        <a:ea typeface="ＭＳ Ｐゴシック" pitchFamily="34" charset="-128"/>
        <a:cs typeface="Arial" pitchFamily="3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3" charset="0"/>
        <a:ea typeface="ＭＳ Ｐゴシック" pitchFamily="34" charset="-128"/>
        <a:cs typeface="Arial" pitchFamily="3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C7A1656-56BF-5B44-A7B1-236F91375D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157E052-0B1C-B24F-9813-E53CC77638EF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D6C40AA9-B8D0-B74D-B862-A43229C8A4A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A8F98F2-E8B5-444A-9BE0-E48800AE8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Rydym am edrych ar y dewisiadau anghywir a gafodd eu gwneud gan Lowri, Azuben a Marcus. </a:t>
            </a:r>
          </a:p>
          <a:p>
            <a:pPr algn="just"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/>
            <a:endParaRPr lang="en-GB" altLang="en-US" b="1" u="sng">
              <a:solidFill>
                <a:srgbClr val="FD1F24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/>
            <a:r>
              <a:rPr lang="en-GB" altLang="en-US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</a:t>
            </a:r>
          </a:p>
          <a:p>
            <a:pPr algn="just" eaLnBrk="1" hangingPunct="1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Ni ddylai unrhyw un roi pwysau ar rywun arall i wneud rhywbeth nad ydynt eisiau ei wneud.  Ni fyddai Lowri wedi tynnu neu anfon y llun os na fyddai Azuben wedi rhoi pwysau arni. </a:t>
            </a:r>
            <a:r>
              <a:rPr lang="en-GB" altLang="ja-JP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algn="just" eaLnBrk="1" hangingPunct="1"/>
            <a:endParaRPr lang="en-GB" altLang="ja-JP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/>
            <a:r>
              <a:rPr lang="en-GB" altLang="ja-JP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Gofynnwch i’r disgyblion pa droseddau maent yn meddwl y mae Lowri wedi’u cyflawni? </a:t>
            </a:r>
          </a:p>
          <a:p>
            <a:pPr algn="just" eaLnBrk="1" hangingPunct="1"/>
            <a:r>
              <a:rPr lang="en-GB" altLang="ja-JP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Mae Lowri wedi tynnu, meddu a rhannu llun anweddus o blentyn.   </a:t>
            </a:r>
          </a:p>
          <a:p>
            <a:pPr algn="just" eaLnBrk="1" hangingPunct="1"/>
            <a:endParaRPr lang="en-GB" altLang="ja-JP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Cofiwch unwaith y byddwch yn anfon neu’n postio llun ar y rhyngrwyd yna byddwch yn colli rheolaeth ohono.  Meddyliwch cyn clicio.  Pwy fydd yn ei weld?  Bydd llawer mwy yn ei weld nag ydych wedi’i fwriadu.  </a:t>
            </a:r>
          </a:p>
          <a:p>
            <a:pPr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 i fynd i’r sleid nesaf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B9B6C6B5-10AE-FF46-A635-0D8CC27B2B0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1B01556-3E21-8147-8223-E9836190DF0F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17F3821-DF1A-924A-9E85-54D0AEBEC84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444283C-2D2D-CF4A-A20C-7CFAFA3E28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Nid oedd gan Azuben hawl i roi pwysau ar Lowri i dynnu llun anweddus ohoni’i hun.  Mae hyn yn gamdriniaeth oherwydd ni wnaeth Lowri roi caniatâd. Byddai Lowri wedi gallu siarad am hyn efo rhywun y mae’n ymddiried ynddo, efallai ei ffrind gorau Naomi, ei rhieni neu oedolyn arall fel athro/athrawes.  Drwy anfon y llun at Marcus mi wnaeth Azuben fradychu Lowri ac mi wnaeth dorri’r gyfraith.   </a:t>
            </a:r>
          </a:p>
          <a:p>
            <a:pPr algn="just" eaLnBrk="1" hangingPunct="1"/>
            <a:endParaRPr lang="en-GB" altLang="en-US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Os byddai eich perthynas yn dod i ben yna nid ydych yn gwybod beth fyddai eich cyn-bartner yn ei wneud gydag unrhyw luniau yr ydych wedi’u hanfon yn electronig.   </a:t>
            </a:r>
          </a:p>
          <a:p>
            <a:pPr algn="just"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Os ydi hyn yn digwydd i chi yna siaradwch efo rhywun yr ydych yn ymddiried ynddo.  </a:t>
            </a:r>
            <a:endParaRPr lang="en-GB" altLang="en-US" b="1" u="sng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GB" altLang="en-US" b="1" u="sng">
              <a:solidFill>
                <a:srgbClr val="FD1F24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 i fynd i’r sleid nesaf.</a:t>
            </a:r>
            <a:r>
              <a:rPr lang="en-GB" altLang="en-US" b="1" u="sng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F4D12E3-9C5B-BA4E-9525-6C083206AE6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899F1E-9590-2247-A057-C815F1C9F1E0}" type="slidenum">
              <a:rPr lang="en-GB" altLang="en-US" sz="1200"/>
              <a:pPr algn="r" eaLnBrk="1" hangingPunct="1"/>
              <a:t>3</a:t>
            </a:fld>
            <a:endParaRPr lang="en-GB" altLang="en-US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FB14738-95F9-534A-9713-6D8471F6EA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D823B2F-5FF8-3A45-A6E1-1FFC673D4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Mae Marcus yn gyfrifol am wneud nifer o ddewisiadau anghywir.  </a:t>
            </a:r>
          </a:p>
          <a:p>
            <a:pPr algn="just" eaLnBrk="1" hangingPunct="1"/>
            <a:endParaRPr lang="en-GB" altLang="en-US" b="1" u="sng">
              <a:solidFill>
                <a:srgbClr val="FD1F24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Byddai canlyniadau sylweddol wedi bod i’r dewisiadau hyn.  Mae rhai o’r dewisiadau hyn yn weithredoedd troseddol. </a:t>
            </a:r>
          </a:p>
          <a:p>
            <a:pPr algn="just" eaLnBrk="1" hangingPunct="1"/>
            <a:endParaRPr lang="en-GB" altLang="en-US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/>
            <a:r>
              <a:rPr lang="en-GB" altLang="en-US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Gofynnwch i’r disgyblion pa ddewisiadau oedd yn weithredoedd troseddol?   </a:t>
            </a:r>
          </a:p>
          <a:p>
            <a:pPr algn="just" eaLnBrk="1" hangingPunct="1"/>
            <a:r>
              <a:rPr lang="en-GB" altLang="en-US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Mae Marcus wedi meddu a rhannu delwedd anweddus o blentyn.  </a:t>
            </a:r>
          </a:p>
          <a:p>
            <a:pPr algn="just"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 i fynd i’r sleid nesaf</a:t>
            </a:r>
            <a:endParaRPr lang="en-GB" altLang="en-US" b="1" u="sng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E627C633-71FD-A948-B3D7-E4AB015304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CF5FF3-124F-014C-9137-AB0B082BBDB5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2E69006-F24F-1E41-940F-D83B277B47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1A6CC3B-0EA6-EB42-90CC-A2D7B79EC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Cofiwch logio allan o’ch cyfrifon ar-lein.  Mae’n beryglus peidio â logio allan o unrhyw wefan neu roi eich ffôn i fenthyg i rywun arall.  </a:t>
            </a:r>
          </a:p>
          <a:p>
            <a:pPr algn="just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Cofiwch ddewis cyfrinair cryf i ddiogelu eich ffôn a chofiwch gloi eich sgrin.   </a:t>
            </a:r>
          </a:p>
          <a:p>
            <a:pPr algn="just" eaLnBrk="1" hangingPunct="1"/>
            <a:endParaRPr lang="en-US" altLang="en-US" b="1" u="sng">
              <a:solidFill>
                <a:srgbClr val="FD1F24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/>
            <a:r>
              <a:rPr lang="en-GB" altLang="en-US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 i fynd i’r sleid nesaf.</a:t>
            </a:r>
            <a:r>
              <a:rPr lang="en-GB" altLang="en-US" b="1" u="sng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en-US" altLang="en-US" b="1" u="sng">
              <a:solidFill>
                <a:srgbClr val="FD1F24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39EDEB3-E5D1-E545-930F-1FC0262859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C66082E-0DF1-1848-9EFE-9DE8D4A85DCC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6F2EF15-17CA-AF44-A71F-3A6C7CBEDF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D2AF5CB-8102-2948-87B1-9FC5EA8CE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0713" y="4284663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u="sng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Cyngor i ddisgyblion:  </a:t>
            </a:r>
          </a:p>
          <a:p>
            <a:pPr eaLnBrk="1" hangingPunct="1"/>
            <a:endParaRPr lang="en-GB" altLang="en-US" b="1" u="sng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Os ydych yn cael delwedd o’r fath yna dylech ei dileu o’ch ffôn, llechen neu gyfrifiadur a riportio hyn i’r Heddlu.  Mae hyn yn drosedd rhyw difrifol a gallech gael cosb lem.  </a:t>
            </a:r>
          </a:p>
          <a:p>
            <a:pPr algn="just" eaLnBrk="1" hangingPunct="1"/>
            <a:endParaRPr lang="en-GB" altLang="en-US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Gall athrawon gyfeirio ar yr adnodd Nodiadau’r Athro/Athrawes 3f.  </a:t>
            </a:r>
          </a:p>
          <a:p>
            <a:pPr eaLnBrk="1" hangingPunct="1"/>
            <a:endParaRPr lang="en-GB" altLang="en-US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b="1" u="sng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Diwedd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0F2D03-D854-424A-A457-69B741C29B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C7EFAC-B2A1-2F4C-A6E5-5EB163B00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0FD043-244D-4549-BF83-3AE78AF20E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E56FB-CD35-AF4A-9B28-2F71885D96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552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FE46FC-7CC7-A949-A58D-D3ECDB1E94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9F83F9-A04F-644B-8FB7-276719039B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A034BF-AB88-2B4E-B5DA-7567B9FB4E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607D2-0B38-F945-885E-0E277BFA80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76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32DD5D-D2DB-4647-912C-E7D9B4BED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B7E0A1-1669-5145-939D-CCFDD564F1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F930B6-4DD1-5447-A9C6-C4231E0D3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C51A0-9691-AA4D-A2AE-F121447E50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8422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28021A-37A2-934C-B811-7C21D95E5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4F8A5A-BF8B-724D-B6A1-FD2CA642B5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02A42-AD85-5A44-8800-8D75F9E508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0630E-AEBD-D84E-9374-6922297314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29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11762F-8010-654A-BE72-CB6A2DE60E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CA8EC9-42B5-0A47-9B86-BE3C9915C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24730C-158C-0C48-B924-DBFC087AC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AAF2F-52F0-E44A-BBDC-6340E397C6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722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85902B-54D5-5543-AE3C-8A2BAA1969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30192B-CBF4-2140-BA1D-287A94B0A5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739694-3328-EE46-AA4D-03F33EA9F3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F7B27-CF61-2048-AD37-2091620A18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679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B53640-5F88-8A41-AC42-5A56DEF52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7B177A-BAFA-5142-AC2A-0020B6C77B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C49B33-D2D2-4D40-9F25-C2D3610611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65C33-0F81-224D-B5FF-49827E1A7C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544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91C174-2196-3147-A4CD-53C1E01A30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D45018A-7E50-5746-AB98-C481DA93D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32B6B71-27D0-BC49-90DB-7E1DE2A1C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23862-7339-F342-B216-9042C1C713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39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D189455-40D0-E943-8F64-6D4ADB9C79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71A8E3-4425-214E-8AA8-BFA7C1C79C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8A2242-BB8F-854F-81FF-0164825AA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EC409-3DA3-4E4E-AA85-DE0FFE538A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568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CA3D6E8-7266-B744-AA6C-6A84981F87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68B29D-0D0C-6444-B8C6-572D38AF65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CBD636-BCF6-BD4C-A590-ECF7A77D28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FC540-DD46-D649-8245-203724CBBD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153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B63249-4F03-164F-B77A-24D41BB643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47CCB-BDCC-6D47-8739-C0F4DC02E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C9B393-6E83-8343-962C-C4F957321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C901B-D6B5-C54E-9DE1-55471B0B72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519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093083-233E-3B48-869C-CFB8A91221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85092F-0B3C-FE47-B2F1-C0477DD8CD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8F6C5D-013F-9943-88CD-70C23BC42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98E21-0B1E-5B41-87E0-E57222A7F4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911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AABC75F-E5C7-784E-9097-8C8208F56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6F3E69-B0EB-EA46-B361-5011FCB1E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AB44A1F-4112-854F-BA68-E0029EFEF9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3" charset="0"/>
                <a:ea typeface="Arial" pitchFamily="33" charset="0"/>
                <a:cs typeface="Arial" pitchFamily="3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CDDBBEB-388F-6643-8E9C-AE0408BD3E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3" charset="0"/>
                <a:ea typeface="Arial" pitchFamily="33" charset="0"/>
                <a:cs typeface="Arial" pitchFamily="3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93D80BC-659D-CB48-965E-1562E17131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38CF02-F4E0-6943-958E-B8322799F51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3" charset="0"/>
          <a:ea typeface="ＭＳ Ｐゴシック" charset="0"/>
          <a:cs typeface="Arial" pitchFamily="3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3" charset="0"/>
          <a:ea typeface="ＭＳ Ｐゴシック" charset="0"/>
          <a:cs typeface="Arial" pitchFamily="3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3" charset="0"/>
          <a:ea typeface="ＭＳ Ｐゴシック" charset="0"/>
          <a:cs typeface="Arial" pitchFamily="3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3" charset="0"/>
          <a:ea typeface="ＭＳ Ｐゴシック" charset="0"/>
          <a:cs typeface="Arial" pitchFamily="3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3" charset="0"/>
          <a:ea typeface="Arial" pitchFamily="33" charset="0"/>
          <a:cs typeface="Arial" pitchFamily="3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3" charset="0"/>
          <a:ea typeface="Arial" pitchFamily="33" charset="0"/>
          <a:cs typeface="Arial" pitchFamily="3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3" charset="0"/>
          <a:ea typeface="Arial" pitchFamily="33" charset="0"/>
          <a:cs typeface="Arial" pitchFamily="3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3" charset="0"/>
          <a:ea typeface="Arial" pitchFamily="33" charset="0"/>
          <a:cs typeface="Arial" pitchFamily="3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rd files SAFETY TEMPLATE LANDSCAPE A4">
            <a:extLst>
              <a:ext uri="{FF2B5EF4-FFF2-40B4-BE49-F238E27FC236}">
                <a16:creationId xmlns:a16="http://schemas.microsoft.com/office/drawing/2014/main" id="{24D2C41C-C8E6-CA47-A7D1-E062BC56F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Royalty-free Image: Teen Girl Smiling and Texting">
            <a:extLst>
              <a:ext uri="{FF2B5EF4-FFF2-40B4-BE49-F238E27FC236}">
                <a16:creationId xmlns:a16="http://schemas.microsoft.com/office/drawing/2014/main" id="{DAB43436-E1A5-2C4F-B348-6788BE4AD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0899">
            <a:off x="1187450" y="1484313"/>
            <a:ext cx="24495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2" name="Text Box 10">
            <a:extLst>
              <a:ext uri="{FF2B5EF4-FFF2-40B4-BE49-F238E27FC236}">
                <a16:creationId xmlns:a16="http://schemas.microsoft.com/office/drawing/2014/main" id="{21420137-91C4-C847-8F23-DE672EFD7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2349500"/>
            <a:ext cx="36734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3200">
              <a:solidFill>
                <a:srgbClr val="0000FF"/>
              </a:solidFill>
              <a:latin typeface="Comic Sans MS" panose="030F09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3200">
                <a:solidFill>
                  <a:srgbClr val="0000FF"/>
                </a:solidFill>
                <a:latin typeface="Comic Sans MS" panose="030F0902030302020204" pitchFamily="66" charset="0"/>
              </a:rPr>
              <a:t>Tynnu ac anfon y llun</a:t>
            </a:r>
          </a:p>
          <a:p>
            <a:pPr eaLnBrk="1" hangingPunct="1">
              <a:spcBef>
                <a:spcPct val="50000"/>
              </a:spcBef>
            </a:pPr>
            <a:endParaRPr lang="en-GB" altLang="en-US" sz="3200">
              <a:solidFill>
                <a:srgbClr val="0000FF"/>
              </a:solidFill>
              <a:latin typeface="Comic Sans MS" panose="030F09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733531-857A-F945-9928-7B744D072DCD}"/>
              </a:ext>
            </a:extLst>
          </p:cNvPr>
          <p:cNvSpPr txBox="1"/>
          <p:nvPr/>
        </p:nvSpPr>
        <p:spPr>
          <a:xfrm>
            <a:off x="685800" y="533400"/>
            <a:ext cx="7315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Y </a:t>
            </a:r>
            <a:r>
              <a:rPr lang="en-US" sz="40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dewisiadau</a:t>
            </a:r>
            <a:r>
              <a:rPr lang="en-US" sz="40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 </a:t>
            </a:r>
            <a:r>
              <a:rPr lang="en-US" sz="40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anghywir</a:t>
            </a:r>
            <a:endParaRPr lang="en-US" sz="4000" b="1" dirty="0">
              <a:ln w="19050" cap="flat" cmpd="sng" algn="ctr">
                <a:solidFill>
                  <a:srgbClr val="0000FF">
                    <a:alpha val="72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CCCC"/>
              </a:solidFill>
              <a:effectLst>
                <a:outerShdw blurRad="50800" dist="101600" dir="17280000">
                  <a:schemeClr val="bg2">
                    <a:lumMod val="50000"/>
                    <a:alpha val="43000"/>
                  </a:schemeClr>
                </a:outerShdw>
              </a:effectLst>
              <a:latin typeface="Comic Sans MS"/>
              <a:ea typeface="Arial" pitchFamily="33" charset="0"/>
              <a:cs typeface="Comic Sans MS"/>
            </a:endParaRPr>
          </a:p>
        </p:txBody>
      </p:sp>
      <p:sp>
        <p:nvSpPr>
          <p:cNvPr id="9" name="WordArt 18">
            <a:extLst>
              <a:ext uri="{FF2B5EF4-FFF2-40B4-BE49-F238E27FC236}">
                <a16:creationId xmlns:a16="http://schemas.microsoft.com/office/drawing/2014/main" id="{F2791413-833A-5841-9B58-9734BE7B72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84888" y="1412875"/>
            <a:ext cx="19431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D1F24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Lowri</a:t>
            </a:r>
          </a:p>
        </p:txBody>
      </p:sp>
      <p:sp>
        <p:nvSpPr>
          <p:cNvPr id="2055" name="TextBox 6">
            <a:extLst>
              <a:ext uri="{FF2B5EF4-FFF2-40B4-BE49-F238E27FC236}">
                <a16:creationId xmlns:a16="http://schemas.microsoft.com/office/drawing/2014/main" id="{A524BC48-AF43-524C-B188-F6A4F36F7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3728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latin typeface="Comic Sans MS" panose="030F0902030302020204" pitchFamily="66" charset="0"/>
              </a:rPr>
              <a:t>Adnodd 3g.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ord files SAFETY TEMPLATE LANDSCAPE A4">
            <a:extLst>
              <a:ext uri="{FF2B5EF4-FFF2-40B4-BE49-F238E27FC236}">
                <a16:creationId xmlns:a16="http://schemas.microsoft.com/office/drawing/2014/main" id="{331AEC57-3851-214A-8F5F-C78DAF6AA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High-Res Stock Photography: Boy leaning against brick wall">
            <a:extLst>
              <a:ext uri="{FF2B5EF4-FFF2-40B4-BE49-F238E27FC236}">
                <a16:creationId xmlns:a16="http://schemas.microsoft.com/office/drawing/2014/main" id="{05AA989B-B9F4-1C45-8C36-DB19D9C9C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5934">
            <a:off x="1116013" y="1484313"/>
            <a:ext cx="28321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3" name="Text Box 11">
            <a:extLst>
              <a:ext uri="{FF2B5EF4-FFF2-40B4-BE49-F238E27FC236}">
                <a16:creationId xmlns:a16="http://schemas.microsoft.com/office/drawing/2014/main" id="{A25D3ADB-E78E-8C4D-8E04-685DC9F49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557338"/>
            <a:ext cx="35290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3200">
              <a:solidFill>
                <a:srgbClr val="0000FF"/>
              </a:solidFill>
              <a:latin typeface="Comic Sans MS" panose="030F09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3200">
                <a:solidFill>
                  <a:srgbClr val="0000FF"/>
                </a:solidFill>
                <a:latin typeface="Comic Sans MS" panose="030F0902030302020204" pitchFamily="66" charset="0"/>
              </a:rPr>
              <a:t>Rhoi pwysau ar Lowri i dynnu ac anfon y llun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3200">
                <a:solidFill>
                  <a:srgbClr val="0000FF"/>
                </a:solidFill>
                <a:latin typeface="Comic Sans MS" panose="030F0902030302020204" pitchFamily="66" charset="0"/>
              </a:rPr>
              <a:t>Anfon y llun at Marcus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87CDFA-80F7-174B-8584-10E7996DE17A}"/>
              </a:ext>
            </a:extLst>
          </p:cNvPr>
          <p:cNvSpPr txBox="1"/>
          <p:nvPr/>
        </p:nvSpPr>
        <p:spPr>
          <a:xfrm>
            <a:off x="685800" y="533400"/>
            <a:ext cx="7315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Y </a:t>
            </a:r>
            <a:r>
              <a:rPr lang="en-US" sz="40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dewisiadau</a:t>
            </a:r>
            <a:r>
              <a:rPr lang="en-US" sz="40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 </a:t>
            </a:r>
            <a:r>
              <a:rPr lang="en-US" sz="40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anghywir</a:t>
            </a:r>
            <a:endParaRPr lang="en-US" sz="4000" b="1" dirty="0">
              <a:ln w="19050" cap="flat" cmpd="sng" algn="ctr">
                <a:solidFill>
                  <a:srgbClr val="0000FF">
                    <a:alpha val="72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CCCC"/>
              </a:solidFill>
              <a:effectLst>
                <a:outerShdw blurRad="50800" dist="101600" dir="17280000">
                  <a:schemeClr val="bg2">
                    <a:lumMod val="50000"/>
                    <a:alpha val="43000"/>
                  </a:schemeClr>
                </a:outerShdw>
              </a:effectLst>
              <a:latin typeface="Comic Sans MS"/>
              <a:ea typeface="Arial" pitchFamily="33" charset="0"/>
              <a:cs typeface="Comic Sans MS"/>
            </a:endParaRPr>
          </a:p>
        </p:txBody>
      </p:sp>
      <p:sp>
        <p:nvSpPr>
          <p:cNvPr id="6" name="WordArt 14">
            <a:extLst>
              <a:ext uri="{FF2B5EF4-FFF2-40B4-BE49-F238E27FC236}">
                <a16:creationId xmlns:a16="http://schemas.microsoft.com/office/drawing/2014/main" id="{A11B8CBB-BFF0-F347-BF01-5C321E0236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95963" y="1125538"/>
            <a:ext cx="2160587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D1F24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Azuben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ord files SAFETY TEMPLATE LANDSCAPE A4">
            <a:extLst>
              <a:ext uri="{FF2B5EF4-FFF2-40B4-BE49-F238E27FC236}">
                <a16:creationId xmlns:a16="http://schemas.microsoft.com/office/drawing/2014/main" id="{8B04FCEC-5AF6-FE48-ABDC-F16788E42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129607312">
            <a:extLst>
              <a:ext uri="{FF2B5EF4-FFF2-40B4-BE49-F238E27FC236}">
                <a16:creationId xmlns:a16="http://schemas.microsoft.com/office/drawing/2014/main" id="{2D3B917C-DBE6-0A49-839E-541B3A066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5848">
            <a:off x="1116013" y="1628775"/>
            <a:ext cx="244951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4" name="Text Box 12">
            <a:extLst>
              <a:ext uri="{FF2B5EF4-FFF2-40B4-BE49-F238E27FC236}">
                <a16:creationId xmlns:a16="http://schemas.microsoft.com/office/drawing/2014/main" id="{2C97D286-880B-C848-B76C-C2F3806E9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276475"/>
            <a:ext cx="41052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0000FF"/>
                </a:solidFill>
                <a:latin typeface="Comic Sans MS" panose="030F0902030302020204" pitchFamily="66" charset="0"/>
              </a:rPr>
              <a:t>Rhoi pwysau ar Azuben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0000FF"/>
                </a:solidFill>
                <a:latin typeface="Comic Sans MS" panose="030F0902030302020204" pitchFamily="66" charset="0"/>
              </a:rPr>
              <a:t>Anfon y llun at ei ffrindiau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0000FF"/>
                </a:solidFill>
                <a:latin typeface="Comic Sans MS" panose="030F0902030302020204" pitchFamily="66" charset="0"/>
              </a:rPr>
              <a:t>Postio’r llun ar Facebook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0000FF"/>
                </a:solidFill>
                <a:latin typeface="Comic Sans MS" panose="030F0902030302020204" pitchFamily="66" charset="0"/>
              </a:rPr>
              <a:t>Beio Ryan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708D1C-79E9-B446-8023-FB6B881E92CA}"/>
              </a:ext>
            </a:extLst>
          </p:cNvPr>
          <p:cNvSpPr txBox="1"/>
          <p:nvPr/>
        </p:nvSpPr>
        <p:spPr>
          <a:xfrm>
            <a:off x="685800" y="533400"/>
            <a:ext cx="7315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Y </a:t>
            </a:r>
            <a:r>
              <a:rPr lang="en-US" sz="40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dewisiadau</a:t>
            </a:r>
            <a:r>
              <a:rPr lang="en-US" sz="40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 </a:t>
            </a:r>
            <a:r>
              <a:rPr lang="en-US" sz="40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anghywir</a:t>
            </a:r>
            <a:endParaRPr lang="en-US" sz="4000" b="1" dirty="0">
              <a:ln w="19050" cap="flat" cmpd="sng" algn="ctr">
                <a:solidFill>
                  <a:srgbClr val="0000FF">
                    <a:alpha val="72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CCCC"/>
              </a:solidFill>
              <a:effectLst>
                <a:outerShdw blurRad="50800" dist="101600" dir="17280000">
                  <a:schemeClr val="bg2">
                    <a:lumMod val="50000"/>
                    <a:alpha val="43000"/>
                  </a:schemeClr>
                </a:outerShdw>
              </a:effectLst>
              <a:latin typeface="Comic Sans MS"/>
              <a:ea typeface="Arial" pitchFamily="33" charset="0"/>
              <a:cs typeface="Comic Sans MS"/>
            </a:endParaRPr>
          </a:p>
        </p:txBody>
      </p:sp>
      <p:sp>
        <p:nvSpPr>
          <p:cNvPr id="6" name="WordArt 20">
            <a:extLst>
              <a:ext uri="{FF2B5EF4-FFF2-40B4-BE49-F238E27FC236}">
                <a16:creationId xmlns:a16="http://schemas.microsoft.com/office/drawing/2014/main" id="{55F806AC-16D3-A148-915D-C265C6E628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80125" y="1235075"/>
            <a:ext cx="194468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D1F24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Marcus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ord files SAFETY TEMPLATE LANDSCAPE A4">
            <a:extLst>
              <a:ext uri="{FF2B5EF4-FFF2-40B4-BE49-F238E27FC236}">
                <a16:creationId xmlns:a16="http://schemas.microsoft.com/office/drawing/2014/main" id="{FD848191-EE1F-E14E-9D24-ABB1F97FD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03F7B-EEA1-3043-ACAA-51B639D5E25D}"/>
              </a:ext>
            </a:extLst>
          </p:cNvPr>
          <p:cNvSpPr txBox="1"/>
          <p:nvPr/>
        </p:nvSpPr>
        <p:spPr>
          <a:xfrm>
            <a:off x="4932040" y="685800"/>
            <a:ext cx="306896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Camgymeriad</a:t>
            </a:r>
            <a:r>
              <a:rPr lang="en-US" sz="36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 Ryan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6EE463-1D4F-9E41-B9A2-04126818B972}"/>
              </a:ext>
            </a:extLst>
          </p:cNvPr>
          <p:cNvSpPr txBox="1"/>
          <p:nvPr/>
        </p:nvSpPr>
        <p:spPr>
          <a:xfrm>
            <a:off x="5791200" y="2133600"/>
            <a:ext cx="21336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Ni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wnaeth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logio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allan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o’i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gyfrif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 Facebook. </a:t>
            </a:r>
          </a:p>
          <a:p>
            <a:pPr>
              <a:defRPr/>
            </a:pPr>
            <a:endParaRPr lang="en-US" dirty="0">
              <a:ln>
                <a:solidFill>
                  <a:srgbClr val="0000FF"/>
                </a:solidFill>
              </a:ln>
              <a:latin typeface="Comic Sans MS"/>
              <a:ea typeface="Arial" pitchFamily="33" charset="0"/>
              <a:cs typeface="Comic Sans MS"/>
            </a:endParaRPr>
          </a:p>
          <a:p>
            <a:pPr>
              <a:defRPr/>
            </a:pPr>
            <a:r>
              <a:rPr lang="en-US" dirty="0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Felly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roedd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 Marcus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yn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gallu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postio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rhywbeth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ar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ei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gyfrif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 pan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adawodd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ei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ffôn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Comic Sans MS"/>
                <a:ea typeface="Arial" pitchFamily="33" charset="0"/>
                <a:cs typeface="Comic Sans MS"/>
              </a:rPr>
              <a:t>. </a:t>
            </a:r>
          </a:p>
        </p:txBody>
      </p:sp>
      <p:pic>
        <p:nvPicPr>
          <p:cNvPr id="5125" name="Picture 6" descr="High-Res Stock Photography: Man on background">
            <a:extLst>
              <a:ext uri="{FF2B5EF4-FFF2-40B4-BE49-F238E27FC236}">
                <a16:creationId xmlns:a16="http://schemas.microsoft.com/office/drawing/2014/main" id="{F8DB742A-66ED-3B49-AF24-6915FDBC7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6688">
            <a:off x="1085850" y="893763"/>
            <a:ext cx="2466975" cy="3705225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3" descr="High-Res Stock Photography: TEENTECH">
            <a:extLst>
              <a:ext uri="{FF2B5EF4-FFF2-40B4-BE49-F238E27FC236}">
                <a16:creationId xmlns:a16="http://schemas.microsoft.com/office/drawing/2014/main" id="{D51B5C9F-8C34-FF45-B9E8-9E1CE003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0685">
            <a:off x="2524125" y="3609975"/>
            <a:ext cx="2617788" cy="174466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ord files SAFETY TEMPLATE LANDSCAPE A4">
            <a:extLst>
              <a:ext uri="{FF2B5EF4-FFF2-40B4-BE49-F238E27FC236}">
                <a16:creationId xmlns:a16="http://schemas.microsoft.com/office/drawing/2014/main" id="{0B5836B2-1105-1245-AC3A-78288861D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1872C3-5802-AC40-B214-C893D84A4B64}"/>
              </a:ext>
            </a:extLst>
          </p:cNvPr>
          <p:cNvSpPr txBox="1"/>
          <p:nvPr/>
        </p:nvSpPr>
        <p:spPr>
          <a:xfrm>
            <a:off x="609600" y="533400"/>
            <a:ext cx="73914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Y </a:t>
            </a:r>
            <a:r>
              <a:rPr lang="en-US" sz="36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Gyfraith</a:t>
            </a:r>
            <a:endParaRPr lang="en-US" sz="3600" b="1" dirty="0">
              <a:ln w="19050" cap="flat" cmpd="sng" algn="ctr">
                <a:solidFill>
                  <a:srgbClr val="0000FF">
                    <a:alpha val="72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CCCC"/>
              </a:solidFill>
              <a:effectLst>
                <a:outerShdw blurRad="50800" dist="101600" dir="17280000">
                  <a:schemeClr val="bg2">
                    <a:lumMod val="50000"/>
                    <a:alpha val="43000"/>
                  </a:schemeClr>
                </a:outerShdw>
              </a:effectLst>
              <a:latin typeface="Comic Sans MS"/>
              <a:ea typeface="Arial" pitchFamily="33" charset="0"/>
              <a:cs typeface="Comic Sans MS"/>
            </a:endParaRPr>
          </a:p>
          <a:p>
            <a:pPr>
              <a:defRPr/>
            </a:pPr>
            <a:endParaRPr lang="en-US" sz="3600" b="1" dirty="0">
              <a:ln w="19050" cap="flat" cmpd="sng" algn="ctr">
                <a:solidFill>
                  <a:srgbClr val="0000FF">
                    <a:alpha val="72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CCCC"/>
              </a:solidFill>
              <a:effectLst>
                <a:outerShdw blurRad="50800" dist="101600" dir="17280000">
                  <a:schemeClr val="bg2">
                    <a:lumMod val="50000"/>
                    <a:alpha val="43000"/>
                  </a:schemeClr>
                </a:outerShdw>
              </a:effectLst>
              <a:latin typeface="Comic Sans MS"/>
              <a:ea typeface="Arial" pitchFamily="33" charset="0"/>
              <a:cs typeface="Comic Sans MS"/>
            </a:endParaRPr>
          </a:p>
          <a:p>
            <a:pPr algn="ctr">
              <a:defRPr/>
            </a:pPr>
            <a:r>
              <a:rPr lang="en-US" sz="36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Mae </a:t>
            </a:r>
            <a:r>
              <a:rPr lang="en-US" sz="36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tynnu</a:t>
            </a:r>
            <a:r>
              <a:rPr lang="en-US" sz="36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, </a:t>
            </a:r>
            <a:r>
              <a:rPr lang="en-US" sz="36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rhannu</a:t>
            </a:r>
            <a:r>
              <a:rPr lang="en-US" sz="36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, </a:t>
            </a:r>
            <a:r>
              <a:rPr lang="en-US" sz="36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cyhoeddi</a:t>
            </a:r>
            <a:r>
              <a:rPr lang="en-US" sz="36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 </a:t>
            </a:r>
            <a:r>
              <a:rPr lang="en-US" sz="36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neu</a:t>
            </a:r>
            <a:r>
              <a:rPr lang="en-US" sz="36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 </a:t>
            </a:r>
            <a:r>
              <a:rPr lang="en-US" sz="36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feddu</a:t>
            </a:r>
            <a:r>
              <a:rPr lang="en-US" sz="36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 </a:t>
            </a:r>
            <a:r>
              <a:rPr lang="en-US" sz="36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gyda’r</a:t>
            </a:r>
            <a:r>
              <a:rPr lang="en-US" sz="36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 </a:t>
            </a:r>
            <a:r>
              <a:rPr lang="en-US" sz="36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bwriad</a:t>
            </a:r>
            <a:r>
              <a:rPr lang="en-US" sz="36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 o </a:t>
            </a:r>
            <a:r>
              <a:rPr lang="en-US" sz="36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rannu</a:t>
            </a:r>
            <a:r>
              <a:rPr lang="en-US" sz="36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 </a:t>
            </a:r>
            <a:r>
              <a:rPr lang="en-US" sz="36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neu</a:t>
            </a:r>
            <a:r>
              <a:rPr lang="en-US" sz="36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 </a:t>
            </a:r>
            <a:r>
              <a:rPr lang="en-US" sz="36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ddangos</a:t>
            </a:r>
            <a:r>
              <a:rPr lang="en-US" sz="36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 </a:t>
            </a:r>
            <a:r>
              <a:rPr lang="en-US" sz="36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delweddau</a:t>
            </a:r>
            <a:r>
              <a:rPr lang="en-US" sz="36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 </a:t>
            </a:r>
            <a:r>
              <a:rPr lang="en-US" sz="36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anweddus</a:t>
            </a:r>
            <a:r>
              <a:rPr lang="en-US" sz="36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 o </a:t>
            </a:r>
            <a:r>
              <a:rPr lang="en-US" sz="36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blentyn</a:t>
            </a:r>
            <a:r>
              <a:rPr lang="en-US" sz="36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 (</a:t>
            </a:r>
            <a:r>
              <a:rPr lang="en-US" sz="36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dan</a:t>
            </a:r>
            <a:r>
              <a:rPr lang="en-US" sz="36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 18) </a:t>
            </a:r>
            <a:r>
              <a:rPr lang="en-US" sz="36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yn</a:t>
            </a:r>
            <a:r>
              <a:rPr lang="en-US" sz="36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 </a:t>
            </a:r>
            <a:r>
              <a:rPr lang="en-US" sz="36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erbyn</a:t>
            </a:r>
            <a:r>
              <a:rPr lang="en-US" sz="36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 y </a:t>
            </a:r>
            <a:r>
              <a:rPr lang="en-US" sz="3600" b="1" dirty="0" err="1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gyfraith</a:t>
            </a:r>
            <a:r>
              <a:rPr lang="en-US" sz="36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4087</TotalTime>
  <Words>522</Words>
  <Application>Microsoft Macintosh PowerPoint</Application>
  <PresentationFormat>On-screen Show (4:3)</PresentationFormat>
  <Paragraphs>67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ＭＳ Ｐゴシック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Schools Liason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3g. Y dewisiadau anghywir</dc:title>
  <dc:creator>Schools Liason</dc:creator>
  <cp:lastModifiedBy>Andy Holland</cp:lastModifiedBy>
  <cp:revision>70</cp:revision>
  <cp:lastPrinted>2014-11-24T14:38:44Z</cp:lastPrinted>
  <dcterms:created xsi:type="dcterms:W3CDTF">2013-01-18T12:35:19Z</dcterms:created>
  <dcterms:modified xsi:type="dcterms:W3CDTF">2022-03-03T00:02:11Z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480fde1a-8e25-4b09-84e7-50ed7c39b02e</vt:lpwstr>
  </property>
  <property fmtid="{D5CDD505-2E9C-101B-9397-08002B2CF9AE}" pid="3" name="SWPIL">
    <vt:lpwstr>NOT PROTECTIVELY MARKED</vt:lpwstr>
  </property>
  <property fmtid="{D5CDD505-2E9C-101B-9397-08002B2CF9AE}" pid="4" name="SWPVNV">
    <vt:lpwstr>No Visual Mark</vt:lpwstr>
  </property>
</Properties>
</file>