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19" d="100"/>
          <a:sy n="119" d="100"/>
        </p:scale>
        <p:origin x="1888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04A4FC8-EDBC-7544-9354-DF68B4C6FF4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A369F1-3864-BA48-A11C-7B75AAABDDB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3A1AA55-F50C-F842-B825-627104199095}" type="datetimeFigureOut">
              <a:rPr lang="en-GB"/>
              <a:pPr>
                <a:defRPr/>
              </a:pPr>
              <a:t>02/03/2022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531E5800-0D22-6546-BAED-B9AED0E3700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F7069E2B-1592-3F41-9078-3395510F6C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7E1ADC-5415-F147-B358-A1DD51ED18F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E3DFE5-C403-4F48-98A0-003BFF72624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1EA500-2E5A-724B-AD8B-622CD3C71DE7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B4F75BB1-DFBD-6547-B560-9F58500CDC2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EC81B78B-5E8C-E845-B399-1FF3ABAF502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38650DEE-E3EB-7E45-8F45-6C680800D33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29C0E2A-3D93-BC45-B8A8-D32C62E08A18}" type="slidenum">
              <a:rPr lang="en-GB" altLang="en-US"/>
              <a:pPr eaLnBrk="1" hangingPunct="1"/>
              <a:t>1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04C376BF-9132-9247-B6A2-AFE0BE733B2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DD175F7C-12EB-624A-B5A0-F252560894C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03EF26FD-53D5-BA4D-960E-A2A17F242E2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B414DE0-E8B5-7449-AC89-0EE6E57ABB97}" type="slidenum">
              <a:rPr lang="en-GB" altLang="en-US"/>
              <a:pPr eaLnBrk="1" hangingPunct="1"/>
              <a:t>2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05AA5D3-401E-9E48-9FF5-B9612795A8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04D592A-FE51-4846-A670-F461806CB5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5D57966-428A-D14E-B8E8-F56FC4E524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758483-2872-AC4E-80FA-92DA501FD84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93990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AED081A-A3CE-8447-96FF-3DC85BC3BB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F522DAD-A768-314D-8833-8BC7A43D56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5BF4878-661C-644B-B52A-4B95F7B121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3B2574-4563-A84C-951B-BF0877B2D70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30460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562ED19-D57B-544D-987E-4BE000EBE8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15AB99F-4FB2-FB4A-AC81-E28DF4CE69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CA4F34F-6A00-4049-A21C-4E8629EEE1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63C0F-CD5E-8646-BADB-41D7645B36C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18327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34E9734-BFBD-0D43-B91B-B74E70F444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1460688-85CB-2E4B-8C34-C4AD5508F6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5905CE1-F0F1-E445-824B-97010B2AA0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B421A4-10BE-F246-9177-C0F112B2BB9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7477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7E13B29-874E-194B-A1AC-64497A9158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8C2D2F6-07A0-574D-9919-B56558B432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3C0C5E0-CB2D-0B4B-B91E-EEADADF4DF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DEA626-A3F8-0C40-A286-C19DC95789E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10312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4E9284-DDC1-3A43-9862-DFEE945A5B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47B6B7B-873B-0A46-87D6-8947B0BCF2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19A4240-BEB5-A74A-B973-306B0155F1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77874C-F5DC-3541-AB74-241F825E946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27418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907A1CC-7F8A-B74A-89BA-67D0D5FE89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772EF87-1167-2B45-AB75-AF7973B2AE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85D9BB9-D4B3-8F48-8B7B-37B0873194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C5A3C2-A285-6D43-B6C9-63D603DCBE8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0964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1D9EFBC-B7A9-3448-A995-48AAF9199A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B88A2A9-5649-E24F-8934-8BB41E01CE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3FEDCB0-DC38-AC4D-B98D-3A164C4382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98DF5F-9696-BF41-8C93-2C298A54F29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23709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D604A95-BD3B-4549-B587-549DFB4BF3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02A530E-4CFF-6B48-9FBF-AC5550124B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55ACD99-061D-FD47-B3F1-96006EE30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955A11-5B39-F44A-9185-009C2AA11C6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47601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C0556D-007E-F044-81D5-176AA95E0C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05EA75F-A4F7-B14F-A3FA-7FD5B5C0C8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3A5A5CF-0420-4343-AF55-33F04BE8F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031500-4B8F-2E45-8045-8C9CD4E9032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05822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FEF4AF-24A8-A545-969C-3E5612CE17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465EBD6-A48B-F942-ACAD-E121282B65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0B13F8-2EA2-AE44-ABD0-838271C938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CFF3B1-3F19-7E4E-A4A1-107C1AF3090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49812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D203795-BFDA-8241-BFCD-A4E5CA6F2E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2047847-4743-CE42-AB27-0986AA2E74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36D738D-C7A6-C44E-8BB7-998B8BF80C7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D1A22C9-7BAC-E940-BD0F-2D6CD74EA8E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E21471B-E560-7649-A342-C9F90172E53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AF0FDCD-7029-ED4A-BF93-11B1ADD27E2C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96" descr="safety_background">
            <a:extLst>
              <a:ext uri="{FF2B5EF4-FFF2-40B4-BE49-F238E27FC236}">
                <a16:creationId xmlns:a16="http://schemas.microsoft.com/office/drawing/2014/main" id="{FAD00BCD-DC35-A040-A954-53EB197422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853738" cy="761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4">
            <a:extLst>
              <a:ext uri="{FF2B5EF4-FFF2-40B4-BE49-F238E27FC236}">
                <a16:creationId xmlns:a16="http://schemas.microsoft.com/office/drawing/2014/main" id="{5B353573-53E8-474A-B3EE-016CD134A2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-4763"/>
            <a:ext cx="7169150" cy="115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3600" b="1">
                <a:solidFill>
                  <a:srgbClr val="FF0000"/>
                </a:solidFill>
              </a:rPr>
              <a:t>Activity 7 	Reducing risk 7.a</a:t>
            </a:r>
          </a:p>
          <a:p>
            <a:endParaRPr lang="en-GB" altLang="en-US" sz="3600" b="1">
              <a:solidFill>
                <a:srgbClr val="FF0000"/>
              </a:solidFill>
            </a:endParaRPr>
          </a:p>
        </p:txBody>
      </p:sp>
      <p:sp>
        <p:nvSpPr>
          <p:cNvPr id="2052" name="Rectangle 6">
            <a:extLst>
              <a:ext uri="{FF2B5EF4-FFF2-40B4-BE49-F238E27FC236}">
                <a16:creationId xmlns:a16="http://schemas.microsoft.com/office/drawing/2014/main" id="{EF440125-B9E4-524F-AE0F-3AABA3A8B7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612775"/>
            <a:ext cx="9144000" cy="152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056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200" b="1" u="sng"/>
              <a:t>Risk assessment form. To complete the form: </a:t>
            </a:r>
          </a:p>
          <a:p>
            <a:pPr eaLnBrk="1" hangingPunct="1">
              <a:buFontTx/>
              <a:buChar char="•"/>
            </a:pPr>
            <a:r>
              <a:rPr lang="en-GB" altLang="en-US" sz="1200"/>
              <a:t>Choose an activity</a:t>
            </a:r>
          </a:p>
          <a:p>
            <a:pPr eaLnBrk="1" hangingPunct="1">
              <a:buFontTx/>
              <a:buChar char="•"/>
            </a:pPr>
            <a:r>
              <a:rPr lang="en-GB" altLang="en-US" sz="1200"/>
              <a:t>Write your choice by a number, then list three risks associated with that activity beneath each one a, b, c.</a:t>
            </a:r>
          </a:p>
          <a:p>
            <a:pPr eaLnBrk="1" hangingPunct="1">
              <a:buFontTx/>
              <a:buChar char="•"/>
            </a:pPr>
            <a:r>
              <a:rPr lang="en-GB" altLang="en-US" sz="1200"/>
              <a:t>For each risk select a likelihood figure from 1 to 5 as shown below, and then choose a severity figure to indicate the </a:t>
            </a:r>
            <a:br>
              <a:rPr lang="en-GB" altLang="en-US" sz="1200"/>
            </a:br>
            <a:r>
              <a:rPr lang="en-GB" altLang="en-US" sz="1200"/>
              <a:t>  possible outcome. Multiply the likelihood number by the severity number to obtain an index </a:t>
            </a:r>
          </a:p>
          <a:p>
            <a:pPr eaLnBrk="1" hangingPunct="1">
              <a:buFontTx/>
              <a:buChar char="•"/>
            </a:pPr>
            <a:r>
              <a:rPr lang="en-GB" altLang="en-US" sz="1200"/>
              <a:t>In the actions to reduce risk column suggest 3 ways you could reduce the risk </a:t>
            </a:r>
          </a:p>
          <a:p>
            <a:pPr eaLnBrk="1" hangingPunct="1">
              <a:buFontTx/>
              <a:buChar char="•"/>
            </a:pPr>
            <a:r>
              <a:rPr lang="en-GB" altLang="en-US" sz="1200"/>
              <a:t>Re-score each action according to the new likelihood and severity if the action to reduce risk is taken. Calculate the new index </a:t>
            </a:r>
          </a:p>
          <a:p>
            <a:pPr eaLnBrk="1" hangingPunct="1">
              <a:buFontTx/>
              <a:buChar char="•"/>
            </a:pPr>
            <a:r>
              <a:rPr lang="en-GB" altLang="en-US" sz="1200"/>
              <a:t>Scores must come out to 6 or under to consider it a safe activity. </a:t>
            </a:r>
          </a:p>
        </p:txBody>
      </p:sp>
      <p:graphicFrame>
        <p:nvGraphicFramePr>
          <p:cNvPr id="2842" name="Group 794">
            <a:extLst>
              <a:ext uri="{FF2B5EF4-FFF2-40B4-BE49-F238E27FC236}">
                <a16:creationId xmlns:a16="http://schemas.microsoft.com/office/drawing/2014/main" id="{57714721-B3CB-9944-875A-541D3DD7309F}"/>
              </a:ext>
            </a:extLst>
          </p:cNvPr>
          <p:cNvGraphicFramePr>
            <a:graphicFrameLocks noGrp="1"/>
          </p:cNvGraphicFramePr>
          <p:nvPr/>
        </p:nvGraphicFramePr>
        <p:xfrm>
          <a:off x="971550" y="2349500"/>
          <a:ext cx="8713788" cy="2938461"/>
        </p:xfrm>
        <a:graphic>
          <a:graphicData uri="http://schemas.openxmlformats.org/drawingml/2006/table">
            <a:tbl>
              <a:tblPr/>
              <a:tblGrid>
                <a:gridCol w="360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96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51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64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240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51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96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08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134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No </a:t>
                      </a:r>
                      <a:endParaRPr kumimoji="0" lang="en-GB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Activity</a:t>
                      </a:r>
                      <a:endParaRPr kumimoji="0" lang="en-GB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Likelihood</a:t>
                      </a:r>
                      <a:endParaRPr kumimoji="0" lang="en-GB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Severity</a:t>
                      </a:r>
                      <a:endParaRPr kumimoji="0" lang="en-GB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Index</a:t>
                      </a:r>
                      <a:endParaRPr kumimoji="0" lang="en-GB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Actions to reduce risk</a:t>
                      </a:r>
                      <a:endParaRPr kumimoji="0" lang="en-GB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Likelihood</a:t>
                      </a:r>
                      <a:endParaRPr kumimoji="0" lang="en-GB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Severity</a:t>
                      </a:r>
                      <a:endParaRPr kumimoji="0" lang="en-GB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Index</a:t>
                      </a:r>
                      <a:endParaRPr kumimoji="0" lang="en-GB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6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e.g</a:t>
                      </a:r>
                      <a:endParaRPr kumimoji="0" lang="en-GB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Accepting a lift in a car </a:t>
                      </a:r>
                      <a:endParaRPr kumimoji="0" lang="en-GB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4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</a:t>
                      </a:r>
                      <a:endParaRPr kumimoji="0" lang="en-GB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Car accident </a:t>
                      </a:r>
                      <a:endParaRPr kumimoji="0" lang="en-GB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en-GB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endParaRPr kumimoji="0" lang="en-GB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</a:t>
                      </a:r>
                      <a:endParaRPr kumimoji="0" lang="en-GB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Choose to walk</a:t>
                      </a:r>
                      <a:endParaRPr kumimoji="0" lang="en-GB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en-GB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en-GB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en-GB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3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  <a:endParaRPr kumimoji="0" lang="en-GB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03450" algn="r"/>
                        </a:tabLst>
                      </a:pPr>
                      <a:r>
                        <a:rPr kumimoji="0" lang="en-GB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Driver unknown to you </a:t>
                      </a:r>
                      <a:endParaRPr kumimoji="0" lang="en-GB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03450" algn="r"/>
                        </a:tabLst>
                      </a:pPr>
                      <a:r>
                        <a:rPr kumimoji="0" lang="en-GB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	</a:t>
                      </a:r>
                      <a:endParaRPr kumimoji="0" lang="en-GB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en-GB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en-GB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</a:t>
                      </a:r>
                      <a:endParaRPr kumimoji="0" lang="en-GB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Only accept a lift from some one you know well</a:t>
                      </a:r>
                      <a:endParaRPr kumimoji="0" lang="en-GB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en-GB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en-GB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en-GB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4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en-GB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34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</a:t>
                      </a:r>
                      <a:endParaRPr kumimoji="0" lang="en-GB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34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  <a:endParaRPr kumimoji="0" lang="en-GB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34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en-GB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34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</a:t>
                      </a:r>
                      <a:endParaRPr kumimoji="0" lang="en-GB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34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  <a:endParaRPr kumimoji="0" lang="en-GB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34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en-GB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34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</a:t>
                      </a:r>
                      <a:endParaRPr kumimoji="0" lang="en-GB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34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  <a:endParaRPr kumimoji="0" lang="en-GB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195" name="Rectangle 795">
            <a:extLst>
              <a:ext uri="{FF2B5EF4-FFF2-40B4-BE49-F238E27FC236}">
                <a16:creationId xmlns:a16="http://schemas.microsoft.com/office/drawing/2014/main" id="{A632C579-B286-0F45-801B-A18C482481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5803900"/>
            <a:ext cx="97932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/>
              <a:t>Likelihood </a:t>
            </a:r>
            <a:r>
              <a:rPr lang="en-GB" altLang="en-US" sz="1600"/>
              <a:t>1 = unlikely     2 = might happen    3 = likely             4 = very likely           5 = probable</a:t>
            </a:r>
          </a:p>
          <a:p>
            <a:pPr eaLnBrk="1" hangingPunct="1"/>
            <a:r>
              <a:rPr lang="en-GB" altLang="en-US" sz="1600" b="1"/>
              <a:t>Severity	   </a:t>
            </a:r>
            <a:r>
              <a:rPr lang="en-GB" altLang="en-US" sz="1600"/>
              <a:t>1 = no injury   2 = minor injury       3 = major injury   4 = life threatening   5 = death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75" descr="safety_background">
            <a:extLst>
              <a:ext uri="{FF2B5EF4-FFF2-40B4-BE49-F238E27FC236}">
                <a16:creationId xmlns:a16="http://schemas.microsoft.com/office/drawing/2014/main" id="{57179CF2-6FEE-7D47-8FD9-9251DE7097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550" y="1588"/>
            <a:ext cx="10853738" cy="761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6">
            <a:extLst>
              <a:ext uri="{FF2B5EF4-FFF2-40B4-BE49-F238E27FC236}">
                <a16:creationId xmlns:a16="http://schemas.microsoft.com/office/drawing/2014/main" id="{913DC7E8-C0E6-4244-9802-85E8AE60B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7938" y="1158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Text Box 5">
            <a:extLst>
              <a:ext uri="{FF2B5EF4-FFF2-40B4-BE49-F238E27FC236}">
                <a16:creationId xmlns:a16="http://schemas.microsoft.com/office/drawing/2014/main" id="{98845C9F-4E67-9249-9331-05BF295448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713" y="0"/>
            <a:ext cx="3455987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200" b="1">
                <a:solidFill>
                  <a:srgbClr val="FF0000"/>
                </a:solidFill>
                <a:cs typeface="Times New Roman" panose="02020603050405020304" pitchFamily="18" charset="0"/>
              </a:rPr>
              <a:t>7.b. Reducing risks </a:t>
            </a:r>
            <a:endParaRPr lang="en-GB" altLang="en-US"/>
          </a:p>
        </p:txBody>
      </p:sp>
      <p:sp>
        <p:nvSpPr>
          <p:cNvPr id="3077" name="Rectangle 7">
            <a:extLst>
              <a:ext uri="{FF2B5EF4-FFF2-40B4-BE49-F238E27FC236}">
                <a16:creationId xmlns:a16="http://schemas.microsoft.com/office/drawing/2014/main" id="{4A3CC36E-E202-3E40-AD18-61096BA998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7938" y="115888"/>
            <a:ext cx="2386012" cy="85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 sz="1600" b="1">
              <a:solidFill>
                <a:srgbClr val="FF0000"/>
              </a:solidFill>
              <a:latin typeface="Comic Sans MS" panose="030F0902030302020204" pitchFamily="66" charset="0"/>
              <a:cs typeface="Times New Roman" panose="02020603050405020304" pitchFamily="18" charset="0"/>
            </a:endParaRPr>
          </a:p>
          <a:p>
            <a:r>
              <a:rPr lang="en-GB" altLang="en-US" sz="1600" b="1">
                <a:solidFill>
                  <a:srgbClr val="FF0000"/>
                </a:solidFill>
                <a:latin typeface="Comic Sans MS" panose="030F0902030302020204" pitchFamily="66" charset="0"/>
                <a:cs typeface="Times New Roman" panose="02020603050405020304" pitchFamily="18" charset="0"/>
              </a:rPr>
              <a:t>Risk Taking worksheet</a:t>
            </a:r>
            <a:endParaRPr lang="en-GB" altLang="en-US" sz="1600" b="1">
              <a:cs typeface="Times New Roman" panose="02020603050405020304" pitchFamily="18" charset="0"/>
            </a:endParaRPr>
          </a:p>
          <a:p>
            <a:endParaRPr lang="en-GB" altLang="en-US"/>
          </a:p>
        </p:txBody>
      </p:sp>
      <p:sp>
        <p:nvSpPr>
          <p:cNvPr id="3078" name="Rectangle 34">
            <a:extLst>
              <a:ext uri="{FF2B5EF4-FFF2-40B4-BE49-F238E27FC236}">
                <a16:creationId xmlns:a16="http://schemas.microsoft.com/office/drawing/2014/main" id="{9039A500-1D8C-2C4B-A69B-6C4074F916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73050" y="238125"/>
            <a:ext cx="96837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5494" name="Group 374">
            <a:extLst>
              <a:ext uri="{FF2B5EF4-FFF2-40B4-BE49-F238E27FC236}">
                <a16:creationId xmlns:a16="http://schemas.microsoft.com/office/drawing/2014/main" id="{35845CA3-58C0-2040-8426-AD5484D0B062}"/>
              </a:ext>
            </a:extLst>
          </p:cNvPr>
          <p:cNvGraphicFramePr>
            <a:graphicFrameLocks noGrp="1"/>
          </p:cNvGraphicFramePr>
          <p:nvPr/>
        </p:nvGraphicFramePr>
        <p:xfrm>
          <a:off x="1187450" y="1341438"/>
          <a:ext cx="7848600" cy="4895850"/>
        </p:xfrm>
        <a:graphic>
          <a:graphicData uri="http://schemas.openxmlformats.org/drawingml/2006/table">
            <a:tbl>
              <a:tblPr/>
              <a:tblGrid>
                <a:gridCol w="7508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16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2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56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85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Number</a:t>
                      </a:r>
                    </a:p>
                  </a:txBody>
                  <a:tcPr marL="91437" marR="91437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Activity 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7" marR="91437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Risk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7" marR="91437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Consequence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7" marR="91437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Reducing the risk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7" marR="91437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9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7" marR="91437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Accepting a lift in a car </a:t>
                      </a:r>
                      <a:endParaRPr kumimoji="0" lang="en-GB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7" marR="91437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Do not know the driver 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Unknown driving skills</a:t>
                      </a:r>
                      <a:r>
                        <a:rPr kumimoji="0" lang="en-GB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7" marR="91437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Inappropriate behaviour 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An accident 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7" marR="91437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Choose to walk 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Only accept a lift from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someone you know well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7" marR="91437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86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7" marR="91437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7" marR="91437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7" marR="91437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7" marR="91437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7" marR="91437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1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7" marR="91437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7" marR="91437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7" marR="91437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7" marR="91437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7" marR="91437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86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7" marR="91437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7" marR="91437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7" marR="91437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7" marR="91437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7" marR="91437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63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7" marR="91437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7" marR="91437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7" marR="91437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7" marR="91437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7" marR="91437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73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7" marR="91437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7" marR="91437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7" marR="91437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7" marR="91437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7" marR="91437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0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7" marR="91437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7" marR="91437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7" marR="91437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7" marR="91437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7" marR="91437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60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7" marR="91437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7" marR="91437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7" marR="91437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7" marR="91437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7" marR="91437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73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7" marR="91437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7" marR="91437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7" marR="91437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7" marR="91437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7" marR="91437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60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</a:t>
                      </a:r>
                      <a:endParaRPr kumimoji="0" lang="en-GB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7" marR="91437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7" marR="91437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7" marR="91437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7" marR="91437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7" marR="91437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301</Words>
  <Application>Microsoft Macintosh PowerPoint</Application>
  <PresentationFormat>On-screen Show (4:3)</PresentationFormat>
  <Paragraphs>77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Comic Sans MS</vt:lpstr>
      <vt:lpstr>Times New Roman</vt:lpstr>
      <vt:lpstr>Default Design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Admin</dc:creator>
  <cp:lastModifiedBy>Andy Holland</cp:lastModifiedBy>
  <cp:revision>5</cp:revision>
  <dcterms:created xsi:type="dcterms:W3CDTF">2009-08-24T14:30:31Z</dcterms:created>
  <dcterms:modified xsi:type="dcterms:W3CDTF">2022-03-02T23:55:07Z</dcterms:modified>
</cp:coreProperties>
</file>