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71" r:id="rId2"/>
    <p:sldId id="260" r:id="rId3"/>
    <p:sldId id="276" r:id="rId4"/>
    <p:sldId id="274" r:id="rId5"/>
    <p:sldId id="277" r:id="rId6"/>
    <p:sldId id="281" r:id="rId7"/>
    <p:sldId id="280" r:id="rId8"/>
    <p:sldId id="282" r:id="rId9"/>
    <p:sldId id="292" r:id="rId10"/>
    <p:sldId id="279" r:id="rId11"/>
  </p:sldIdLst>
  <p:sldSz cx="9144000" cy="6858000" type="screen4x3"/>
  <p:notesSz cx="6735763" cy="9869488"/>
  <p:defaultTextStyle>
    <a:defPPr>
      <a:defRPr lang="en-GB"/>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00"/>
    <a:srgbClr val="FF3399"/>
    <a:srgbClr val="008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1722" y="-150"/>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932" y="30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GB"/>
          </a:p>
        </p:txBody>
      </p:sp>
      <p:sp>
        <p:nvSpPr>
          <p:cNvPr id="3" name="Date Placeholder 2"/>
          <p:cNvSpPr>
            <a:spLocks noGrp="1"/>
          </p:cNvSpPr>
          <p:nvPr>
            <p:ph type="dt" sz="quarter" idx="1"/>
          </p:nvPr>
        </p:nvSpPr>
        <p:spPr>
          <a:xfrm>
            <a:off x="3814763" y="0"/>
            <a:ext cx="2919412" cy="493713"/>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B39EB2E4-B9F6-40B8-8FF8-F2A4D9AA8FAF}" type="datetimeFigureOut">
              <a:rPr lang="en-GB"/>
              <a:pPr>
                <a:defRPr/>
              </a:pPr>
              <a:t>26/11/2018</a:t>
            </a:fld>
            <a:endParaRPr lang="en-GB"/>
          </a:p>
        </p:txBody>
      </p:sp>
      <p:sp>
        <p:nvSpPr>
          <p:cNvPr id="4" name="Footer Placeholder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GB"/>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A2F45EFD-5A1B-4E7D-B861-4F4BEBE61FEB}" type="slidenum">
              <a:rPr lang="en-GB"/>
              <a:pPr>
                <a:defRPr/>
              </a:pPr>
              <a:t>‹#›</a:t>
            </a:fld>
            <a:endParaRPr lang="en-GB"/>
          </a:p>
        </p:txBody>
      </p:sp>
    </p:spTree>
    <p:extLst>
      <p:ext uri="{BB962C8B-B14F-4D97-AF65-F5344CB8AC3E}">
        <p14:creationId xmlns:p14="http://schemas.microsoft.com/office/powerpoint/2010/main" val="37565399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n-ea"/>
                <a:cs typeface="Arial" pitchFamily="34" charset="0"/>
              </a:defRPr>
            </a:lvl1pPr>
          </a:lstStyle>
          <a:p>
            <a:pPr>
              <a:defRPr/>
            </a:pPr>
            <a:endParaRPr lang="en-GB"/>
          </a:p>
        </p:txBody>
      </p:sp>
      <p:sp>
        <p:nvSpPr>
          <p:cNvPr id="44035"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mn-ea"/>
                <a:cs typeface="Arial" pitchFamily="34" charset="0"/>
              </a:defRPr>
            </a:lvl1pPr>
          </a:lstStyle>
          <a:p>
            <a:pPr>
              <a:defRPr/>
            </a:pPr>
            <a:endParaRPr lang="en-GB"/>
          </a:p>
        </p:txBody>
      </p:sp>
      <p:sp>
        <p:nvSpPr>
          <p:cNvPr id="12292" name="Rectangle 4"/>
          <p:cNvSpPr>
            <a:spLocks noRo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673100" y="4687888"/>
            <a:ext cx="5389563" cy="4441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4038" name="Rectangle 6"/>
          <p:cNvSpPr>
            <a:spLocks noGrp="1" noChangeArrowheads="1"/>
          </p:cNvSpPr>
          <p:nvPr>
            <p:ph type="ftr" sz="quarter" idx="4"/>
          </p:nvPr>
        </p:nvSpPr>
        <p:spPr bwMode="auto">
          <a:xfrm>
            <a:off x="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mn-ea"/>
                <a:cs typeface="Arial" pitchFamily="34" charset="0"/>
              </a:defRPr>
            </a:lvl1pPr>
          </a:lstStyle>
          <a:p>
            <a:pPr>
              <a:defRPr/>
            </a:pPr>
            <a:endParaRPr lang="en-GB"/>
          </a:p>
        </p:txBody>
      </p:sp>
      <p:sp>
        <p:nvSpPr>
          <p:cNvPr id="44039" name="Rectangle 7"/>
          <p:cNvSpPr>
            <a:spLocks noGrp="1" noChangeArrowheads="1"/>
          </p:cNvSpPr>
          <p:nvPr>
            <p:ph type="sldNum" sz="quarter" idx="5"/>
          </p:nvPr>
        </p:nvSpPr>
        <p:spPr bwMode="auto">
          <a:xfrm>
            <a:off x="3814763"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44168F39-B0CA-45D5-8046-220AC6798A1F}" type="slidenum">
              <a:rPr lang="en-GB"/>
              <a:pPr>
                <a:defRPr/>
              </a:pPr>
              <a:t>‹#›</a:t>
            </a:fld>
            <a:endParaRPr lang="en-GB"/>
          </a:p>
        </p:txBody>
      </p:sp>
    </p:spTree>
    <p:extLst>
      <p:ext uri="{BB962C8B-B14F-4D97-AF65-F5344CB8AC3E}">
        <p14:creationId xmlns:p14="http://schemas.microsoft.com/office/powerpoint/2010/main" val="29520332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pitchFamily="34" charset="-128"/>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340D80D9-6D91-4720-93CA-3D71A6A50AA8}" type="slidenum">
              <a:rPr lang="en-GB" altLang="en-US" smtClean="0"/>
              <a:pPr/>
              <a:t>1</a:t>
            </a:fld>
            <a:endParaRPr lang="en-GB" altLang="en-US" smtClean="0"/>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pitchFamily="34" charset="-128"/>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4060A81A-56EC-4DD7-89F4-1547C8281F83}" type="slidenum">
              <a:rPr lang="en-GB" altLang="en-US" smtClean="0"/>
              <a:pPr/>
              <a:t>10</a:t>
            </a:fld>
            <a:endParaRPr lang="en-GB" altLang="en-US" smtClean="0"/>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cy-GB" altLang="en-US" smtClean="0">
                <a:latin typeface="Arial" charset="0"/>
                <a:ea typeface="ＭＳ Ｐゴシック" pitchFamily="34" charset="-128"/>
                <a:cs typeface="Arial" charset="0"/>
              </a:rPr>
              <a:t>Mae llawer ar gael yn rhwydd ar-lein. Nid ydym am godi proffil lle gellir prynu'r cyffuriau hyn ond ni allwn ddianc rhag realiti dominiad y Rhyngrwyd a'r anhysbysrwydd y mae'n ymddangos i’w gynnig i’r rhai sy'n prynu cynnyrch drwyddo. Mae yna nifer o fforymau cyffuriau lle mae pobl yn siarad yn hir am eu profiadau o ddefnyddio cyffuriau ac weithiau hyd yn oed ffilmiau post ar safleoedd megis YouTube sy'n arddangos effeithiau gwahanol sylweddau cyfreithiol a elwir yn hyn. Rhaid inni annog pobl ifanc yn gyson i gwestiynu'r hyn y maent yn ei ddarllen ar y Rhyngrwyd ac i wneud dewisiadau gwybodus sy'n deillio o gael darlun cywir o'r risgiau sy'n gysylltiedig â chymryd sylweddau sydd gennym mor fawr o wybodaeth amdanynt.</a:t>
            </a:r>
          </a:p>
          <a:p>
            <a:pPr algn="just" eaLnBrk="1" hangingPunct="1"/>
            <a:endParaRPr lang="en-GB" altLang="en-US" smtClean="0">
              <a:latin typeface="Arial" charset="0"/>
              <a:ea typeface="ＭＳ Ｐゴシック" pitchFamily="34" charset="-128"/>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pitchFamily="34" charset="-128"/>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09C6D785-40CF-43B1-A859-91F11C5D81E1}" type="slidenum">
              <a:rPr lang="en-GB" altLang="en-US" smtClean="0"/>
              <a:pPr/>
              <a:t>2</a:t>
            </a:fld>
            <a:endParaRPr lang="en-GB" altLang="en-US" smtClean="0"/>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y-GB" altLang="en-US" b="1" smtClean="0">
                <a:latin typeface="Arial" charset="0"/>
                <a:ea typeface="ＭＳ Ｐゴシック" pitchFamily="34" charset="-128"/>
                <a:cs typeface="Arial" charset="0"/>
              </a:rPr>
              <a:t>Esboniad</a:t>
            </a:r>
            <a:r>
              <a:rPr lang="cy-GB" altLang="en-US" smtClean="0">
                <a:latin typeface="Arial" charset="0"/>
                <a:ea typeface="ＭＳ Ｐゴシック" pitchFamily="34" charset="-128"/>
                <a:cs typeface="Arial" charset="0"/>
              </a:rPr>
              <a:t>: Mae cyffuriau seicoweithredol yn sylweddau cemegol sy'n effeithio ar yr ymennydd sy'n gweithredu, gan achosi newidiadau mewn ymddygiad, hwyliau ac ymwybyddiaeth</a:t>
            </a:r>
          </a:p>
          <a:p>
            <a:pPr eaLnBrk="1" hangingPunct="1"/>
            <a:endParaRPr lang="en-GB" altLang="en-US" smtClean="0">
              <a:latin typeface="Arial" charset="0"/>
              <a:ea typeface="ＭＳ Ｐゴシック" pitchFamily="34" charset="-128"/>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pitchFamily="34" charset="-128"/>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C115FF31-68A6-4EB8-859D-A419D45B5A84}" type="slidenum">
              <a:rPr lang="en-GB" altLang="en-US" smtClean="0"/>
              <a:pPr/>
              <a:t>3</a:t>
            </a:fld>
            <a:endParaRPr lang="en-GB" altLang="en-US" smtClean="0"/>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cy-GB" altLang="en-US" smtClean="0">
                <a:latin typeface="Arial" charset="0"/>
                <a:ea typeface="ＭＳ Ｐゴシック" pitchFamily="34" charset="-128"/>
                <a:cs typeface="Arial" charset="0"/>
              </a:rPr>
              <a:t>Bydd y weithgaredd gyntaf hon yn codi ymwybyddiaeth o’r  4 neges allweddol o amgylch yr SSN. Bydd y weithgaredd yn cynnig cyfle i archwilio 4 datganiad a phenderfynu a ydynt yn Wir neu Gau</a:t>
            </a:r>
            <a:endParaRPr lang="en-GB" altLang="en-US" smtClean="0">
              <a:latin typeface="Arial" charset="0"/>
              <a:ea typeface="ＭＳ Ｐゴシック" pitchFamily="34" charset="-128"/>
              <a:cs typeface="Arial" charset="0"/>
            </a:endParaRPr>
          </a:p>
          <a:p>
            <a:pPr algn="just" eaLnBrk="1" hangingPunct="1"/>
            <a:endParaRPr lang="en-GB" altLang="en-US" smtClean="0">
              <a:latin typeface="Arial" charset="0"/>
              <a:ea typeface="ＭＳ Ｐゴシック" pitchFamily="34" charset="-128"/>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pitchFamily="34" charset="-128"/>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606236CE-9B94-475E-B03A-E626CC2D9484}" type="slidenum">
              <a:rPr lang="en-GB" altLang="en-US" smtClean="0"/>
              <a:pPr/>
              <a:t>4</a:t>
            </a:fld>
            <a:endParaRPr lang="en-GB" altLang="en-US" smtClean="0"/>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y-GB" altLang="en-US" sz="1100" smtClean="0">
                <a:latin typeface="Arial" charset="0"/>
                <a:ea typeface="ＭＳ Ｐゴシック" pitchFamily="34" charset="-128"/>
                <a:cs typeface="Arial" charset="0"/>
              </a:rPr>
              <a:t>Efallai bod y sylweddau wedi dod o unrhyw le - gwerthwr neu'r rhyngrwyd. Nid yw'r gwir ffynhonnell yn hysbys.</a:t>
            </a:r>
            <a:br>
              <a:rPr lang="cy-GB" altLang="en-US" sz="1100" smtClean="0">
                <a:latin typeface="Arial" charset="0"/>
                <a:ea typeface="ＭＳ Ｐゴシック" pitchFamily="34" charset="-128"/>
                <a:cs typeface="Arial" charset="0"/>
              </a:rPr>
            </a:br>
            <a:r>
              <a:rPr lang="cy-GB" altLang="en-US" sz="1100" smtClean="0">
                <a:latin typeface="Arial" charset="0"/>
                <a:ea typeface="ＭＳ Ｐゴシック" pitchFamily="34" charset="-128"/>
                <a:cs typeface="Arial" charset="0"/>
              </a:rPr>
              <a:t>Nid yw'n cael ei ragnodi gan feddyg, wedi’i gyflenwi gan fferyllfa, dan drwydded llym, neu wedi'i dreialu'n briodol i sefydlu ei fod yn ddiogel i'w ddefnyddio.</a:t>
            </a:r>
            <a:br>
              <a:rPr lang="cy-GB" altLang="en-US" sz="1100" smtClean="0">
                <a:latin typeface="Arial" charset="0"/>
                <a:ea typeface="ＭＳ Ｐゴシック" pitchFamily="34" charset="-128"/>
                <a:cs typeface="Arial" charset="0"/>
              </a:rPr>
            </a:br>
            <a:endParaRPr lang="cy-GB" altLang="en-US" sz="1100" smtClean="0">
              <a:latin typeface="Arial" charset="0"/>
              <a:ea typeface="ＭＳ Ｐゴシック" pitchFamily="34" charset="-128"/>
              <a:cs typeface="Arial" charset="0"/>
            </a:endParaRPr>
          </a:p>
          <a:p>
            <a:pPr eaLnBrk="1" hangingPunct="1"/>
            <a:r>
              <a:rPr lang="cy-GB" altLang="en-US" sz="1100" smtClean="0">
                <a:latin typeface="Arial" charset="0"/>
                <a:ea typeface="ＭＳ Ｐゴシック" pitchFamily="34" charset="-128"/>
                <a:cs typeface="Arial" charset="0"/>
              </a:rPr>
              <a:t>Yn wahanol i feddyginiaeth go iawn; lle mae'r cynhwysydd nid yn unig yn dweud wrthym beth sydd yn y cyffur ond hefyd, cyfarwyddiadau i'w defnyddio a rhybuddion o sgîl-effeithiau posibl, nid yw pecyn y sylwedd hwn yn egluro dim i ni. </a:t>
            </a:r>
          </a:p>
          <a:p>
            <a:pPr eaLnBrk="1" hangingPunct="1"/>
            <a:r>
              <a:rPr lang="cy-GB" altLang="en-US" sz="1100" smtClean="0">
                <a:latin typeface="Arial" charset="0"/>
                <a:ea typeface="ＭＳ Ｐゴシック" pitchFamily="34" charset="-128"/>
                <a:cs typeface="Arial" charset="0"/>
              </a:rPr>
              <a:t>Mae gan feddyginiaethau go iawn gôd bar sy'n golygu y gellir olrhain y swp yn union yn y gweithgynhyrchwyr. Mae cynhyrchu meddygaeth ddiogel yn broses gostus ond yn hanfodol i ddefnyddwyr. Mae meddygon a fferyllwyr yn arbenigwyr wrth ragnodi meddyginiaethau ac yn goruchwylio eu defnydd e.e. Pe bai gennych adwaith alergaidd, gallech fynd yn ôl i'ch meddyg teulu am gyngor. Mae eich meddyg teulu yn tyngu llw Hippocratig i wneud popeth posibl i ddiogelu'ch bywyd.</a:t>
            </a:r>
            <a:br>
              <a:rPr lang="cy-GB" altLang="en-US" sz="1100" smtClean="0">
                <a:latin typeface="Arial" charset="0"/>
                <a:ea typeface="ＭＳ Ｐゴシック" pitchFamily="34" charset="-128"/>
                <a:cs typeface="Arial" charset="0"/>
              </a:rPr>
            </a:br>
            <a:endParaRPr lang="cy-GB" altLang="en-US" sz="1100" smtClean="0">
              <a:latin typeface="Arial" charset="0"/>
              <a:ea typeface="ＭＳ Ｐゴシック" pitchFamily="34" charset="-128"/>
              <a:cs typeface="Arial" charset="0"/>
            </a:endParaRPr>
          </a:p>
          <a:p>
            <a:pPr eaLnBrk="1" hangingPunct="1"/>
            <a:r>
              <a:rPr lang="cy-GB" altLang="en-US" sz="1100" smtClean="0">
                <a:latin typeface="Arial" charset="0"/>
                <a:ea typeface="ＭＳ Ｐゴシック" pitchFamily="34" charset="-128"/>
                <a:cs typeface="Arial" charset="0"/>
              </a:rPr>
              <a:t>A yw cyflenwr y sylwedd anhysbys hwn yn poeni am yr hyn sy'n digwydd i chi?</a:t>
            </a:r>
            <a:br>
              <a:rPr lang="cy-GB" altLang="en-US" sz="1100" smtClean="0">
                <a:latin typeface="Arial" charset="0"/>
                <a:ea typeface="ＭＳ Ｐゴシック" pitchFamily="34" charset="-128"/>
                <a:cs typeface="Arial" charset="0"/>
              </a:rPr>
            </a:br>
            <a:r>
              <a:rPr lang="cy-GB" altLang="en-US" sz="1100" smtClean="0">
                <a:latin typeface="Arial" charset="0"/>
                <a:ea typeface="ＭＳ Ｐゴシック" pitchFamily="34" charset="-128"/>
                <a:cs typeface="Arial" charset="0"/>
              </a:rPr>
              <a:t>Nid yw sylwedd yn y bag heb ei farcio, yn cynnig unrhyw gyfarwyddyd sut i'w gymryd neu faint. Nid oes gennym unrhyw syniad o'r hyn sy'n union yn y bag, dim ond rhyw fath o grisial gwyn. Nid oes cyngor na rhybuddion. Yn llythrennol, nid oes gennym unrhyw wybodaeth ddibynadwy am y sylwedd hwn. Mae cymhelliad cyflenwr y cyffur yn amlwg i wneud arian yn unig! Nid oes gofal na chyfrifoldeb tuag at ddefnyddiwr y cyffur. Hyd yn oed os oes enw'r fformiwla gemegol ar y pecyn neu enw stryd, nid oes sicrwydd mai'r cyffur yw'r hyn y mae'n ei ddweud, gan nad oes unrhyw reoleiddio i'n hamddiffyn.</a:t>
            </a:r>
          </a:p>
          <a:p>
            <a:pPr algn="just" eaLnBrk="1" hangingPunct="1"/>
            <a:endParaRPr lang="en-GB" altLang="en-US" sz="1100" smtClean="0">
              <a:latin typeface="Arial" charset="0"/>
              <a:ea typeface="ＭＳ Ｐゴシック" pitchFamily="34" charset="-128"/>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pitchFamily="34" charset="-128"/>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3ADBA7F0-E29D-4AE4-9A57-93CD91AACDC1}" type="slidenum">
              <a:rPr lang="en-GB" altLang="en-US" smtClean="0"/>
              <a:pPr/>
              <a:t>5</a:t>
            </a:fld>
            <a:endParaRPr lang="en-GB" altLang="en-US" smtClean="0"/>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cy-GB" altLang="en-US" smtClean="0">
                <a:latin typeface="Arial" charset="0"/>
                <a:ea typeface="ＭＳ Ｐゴシック" pitchFamily="34" charset="-128"/>
                <a:cs typeface="Arial" charset="0"/>
              </a:rPr>
              <a:t>Fel rheol caiff cyffuriau eraill anghyfreithlon eu torri gyda sylweddau eraill i'w hepgor ac felly gall y gwerthwr wneud mwy o arian. Mae hyn yn digwydd gyda SSN hefyd. Unwaith y bydd delwyr yn dal ar y ffaith bod elw i'w wneud yn yr SSN, byddant yn eu pentyrru ac yna gallant eu trin fel y byddent yn sylweddau anghyfreithlon y maent yn eu gwerthu. Gall torri sylweddau cyfreithiol ar yr un arwynebau gwaith ag anghyfreithlon arwain at groeshalogi. Hefyd hyd yn oed ymhlith cyflenwyr ar-lein nid oes safonau wedi'u gorfodi ar y cynhyrchion maent yn eu gwerthu. Felly, hyd yn oed o blith yr un swp  gall y cryfder a'r cyfansoddiad cemegol fod yn wahanol. Nid oes unrhyw asiantaeth yn rheoli ansawdd na chynnwys yr SSN hyn, felly nes eu bod yn cael eu dadansoddi mewn labordy, nid oes modd gwybod beth yn union sydd ynddynt.</a:t>
            </a:r>
            <a:br>
              <a:rPr lang="cy-GB" altLang="en-US" smtClean="0">
                <a:latin typeface="Arial" charset="0"/>
                <a:ea typeface="ＭＳ Ｐゴシック" pitchFamily="34" charset="-128"/>
                <a:cs typeface="Arial" charset="0"/>
              </a:rPr>
            </a:br>
            <a:r>
              <a:rPr lang="cy-GB" altLang="en-US" smtClean="0">
                <a:latin typeface="Arial" charset="0"/>
                <a:ea typeface="ＭＳ Ｐゴシック" pitchFamily="34" charset="-128"/>
                <a:cs typeface="Arial" charset="0"/>
              </a:rPr>
              <a:t/>
            </a:r>
            <a:br>
              <a:rPr lang="cy-GB" altLang="en-US" smtClean="0">
                <a:latin typeface="Arial" charset="0"/>
                <a:ea typeface="ＭＳ Ｐゴシック" pitchFamily="34" charset="-128"/>
                <a:cs typeface="Arial" charset="0"/>
              </a:rPr>
            </a:br>
            <a:r>
              <a:rPr lang="cy-GB" altLang="en-US" smtClean="0">
                <a:latin typeface="Arial" charset="0"/>
                <a:ea typeface="ＭＳ Ｐゴシック" pitchFamily="34" charset="-128"/>
                <a:cs typeface="Arial" charset="0"/>
              </a:rPr>
              <a:t>Nid yw purdeb hefyd yn pennu diogelwch mewn cyffur. Mae purdeb yn golygu bod llai o lenwwyr eraill yn bresennol ac y gallai potensial cyffur fod yn llawer cryfach. Gall hyn fod yn hynod beryglus ac arwain orddôs damweiniol ​​pan fydd defnyddwyr yn cymryd nifer o swp newydd o gyffuriau sy'n gyfartal â‘r hyn y maent wedi'i gymryd o'r blaen, dim ond i ganfod bod gan y swp newydd hwn gyfran uwch o sylwedd peryglus a allai fod yn ddwbl neu drebl cryfder maent wedi ei wynebu o'r blaen. Hyd nes dadansoddir sylwedd nid oes unrhyw ffordd o wybod pa sylweddau y mae'n eu cynnwys ac ym mha fesur.</a:t>
            </a:r>
            <a:endParaRPr lang="en-GB" altLang="en-US" smtClean="0">
              <a:latin typeface="Arial" charset="0"/>
              <a:ea typeface="ＭＳ Ｐゴシック" pitchFamily="34" charset="-128"/>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pitchFamily="34" charset="-128"/>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2B947F41-4E9E-4DFE-80D2-DAAD08D52256}" type="slidenum">
              <a:rPr lang="en-GB" altLang="en-US" smtClean="0"/>
              <a:pPr/>
              <a:t>6</a:t>
            </a:fld>
            <a:endParaRPr lang="en-GB" altLang="en-US" smtClean="0"/>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cy-GB" altLang="en-US" smtClean="0">
                <a:latin typeface="Arial" charset="0"/>
                <a:ea typeface="ＭＳ Ｐゴシック" pitchFamily="34" charset="-128"/>
                <a:cs typeface="Arial" charset="0"/>
              </a:rPr>
              <a:t>Nid oes dim dweud yn union beth sydd mewn SSN! Mae hyn yn bwysig, gan y gall pobl ifanc feddwl yn anfwriadol mai dim ond am eu bod yn prynu rhywbeth o'r rhyngrwyd y bydd yn ddiogel neu'n union yr hyn y mae'n honni ei fod ar y wefan. Er enghraifft, os ydych wedi prynu NRG1, efallai y byddwch chi'n disgwyl mai NRG2 oedd yr un cyffur, fodd bynnag, nid yw hyn o reidrwydd yn wir. Weithiau, os bydd SSN yn dod yn anghyfreithlon yna mae'n bosibl y caiff enw ei ddefnyddio ar gyfer sylwedd newydd sydd â chyfansoddiad cemegol gwahanol. Gall hyn fod yn gamarweiniol iawn i unrhyw un sy'n meddwl am ddefnyddio sylwedd. Dyluniwyd rhai o'r sylweddau rhyngrwyd hyn i ddechrau ar gyfer y diwydiant fferyllol a chawsant eu bod yn rhy gryf neu'n beryglus i'w defnyddio mewn pobl ac felly ni roddwyd trwyddedau i'w defnyddio mewn meddygaeth.</a:t>
            </a:r>
            <a:endParaRPr lang="en-GB" altLang="en-US" smtClean="0">
              <a:latin typeface="Arial" charset="0"/>
              <a:ea typeface="ＭＳ Ｐゴシック" pitchFamily="34" charset="-128"/>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pitchFamily="34" charset="-128"/>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67750858-8457-46B4-9D11-B0E6721E92C8}" type="slidenum">
              <a:rPr lang="en-GB" altLang="en-US" smtClean="0"/>
              <a:pPr/>
              <a:t>7</a:t>
            </a:fld>
            <a:endParaRPr lang="en-GB" altLang="en-US" smtClean="0"/>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xfrm>
            <a:off x="200025" y="4646613"/>
            <a:ext cx="6335713"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y-GB" altLang="en-US" sz="1100" smtClean="0">
                <a:latin typeface="Arial" charset="0"/>
                <a:ea typeface="ＭＳ Ｐゴシック" pitchFamily="34" charset="-128"/>
                <a:cs typeface="Arial" charset="0"/>
              </a:rPr>
              <a:t>Os bydd person ifanc wedyn yn cael ei ddal gydag NPS yna beth fyddai'n digwydd? Gall y person ifanc ddisgwyl cael ei arestio ar y sail y byddai gan swyddog yr heddlu reswm dros gredu bod ganddo / ganddi sylwedd rheoledig yn eu meddiant. Byddai hyn yn golygu cael  y profiad o gael ei gymryd i'r orsaf heddlu, cael ei archwilio ymhellach a bod eu rhieni yn cael eu hysbysu, a'u cartref yn cael ei chwilio. Efallai y bydd rhywun ifanc sydd yn credu fod ganddo sylwedd heb ei ddosbarthu, mewn gwirionedd gyda sylwedd sydd yn cynnwys sylweddau sydd wedi’i gwahardd! Hynny yw,  cyffuriau dosbarth A, B neu C,  a y byddai hynny'n eu gwneud yn anghyfreithlon i feddu arnynt. Pan gaiff y sylweddau hyn eu prynu gan ddeliwr neu'r rhyngrwyd, ni allwn fod yn siŵr beth maent yn ei gynnwys nes eu bod yn cael eu dadansoddi.</a:t>
            </a:r>
            <a:br>
              <a:rPr lang="cy-GB" altLang="en-US" sz="1100" smtClean="0">
                <a:latin typeface="Arial" charset="0"/>
                <a:ea typeface="ＭＳ Ｐゴシック" pitchFamily="34" charset="-128"/>
                <a:cs typeface="Arial" charset="0"/>
              </a:rPr>
            </a:br>
            <a:r>
              <a:rPr lang="cy-GB" altLang="en-US" sz="1100" smtClean="0">
                <a:latin typeface="Arial" charset="0"/>
                <a:ea typeface="ＭＳ Ｐゴシック" pitchFamily="34" charset="-128"/>
                <a:cs typeface="Arial" charset="0"/>
              </a:rPr>
              <a:t/>
            </a:r>
            <a:br>
              <a:rPr lang="cy-GB" altLang="en-US" sz="1100" smtClean="0">
                <a:latin typeface="Arial" charset="0"/>
                <a:ea typeface="ＭＳ Ｐゴシック" pitchFamily="34" charset="-128"/>
                <a:cs typeface="Arial" charset="0"/>
              </a:rPr>
            </a:br>
            <a:r>
              <a:rPr lang="cy-GB" altLang="en-US" sz="1100" smtClean="0">
                <a:latin typeface="Arial" charset="0"/>
                <a:ea typeface="ＭＳ Ｐゴシック" pitchFamily="34" charset="-128"/>
                <a:cs typeface="Arial" charset="0"/>
              </a:rPr>
              <a:t>Mewn gwirionedd mae gan rai SSN olion o gocên neu MDMA neu sylweddau anghyfreithlon eraill ynddynt. Mae cyffur arall o'r enw ACMD neu O-desmethyltramadol yn cael ei argymell ar hyn o bryd gan y Cyngor Cynghori ar Gamddefnyddio cyffuriau i'w hystyried am fod yn sylwedd rheoledig. Mae gan y cyffur hwn effaith opiaidd ac fe'i canfuwyd fel cynhwysyn wrth gynhyrchu canabinoidau synthetig. Mae deunydd llysieuol wedi'i chwistrellu â sylwedd i greu effaith seicoweithredol. MXE (cyffur tebyg ketamine) yw dod yn gyffur Dosbarth B Ar ôl cael ei wahardd am y rhan fwyaf o 2012 penderfynwyd y bydd MXE yn dod yn sylwedd rheoledig dan Ddeddf Camddefnyddio Cyffuriau a dod yn gyffur dosbarth B. Fel Ketamin, gall y cyffur hwn wneud i bobl deimlo'n dda iawn, yn ymlacio ac yn euphorig. Mae rhai defnyddwyr wedi dweud eu bod yn teimlo 'goleuedig' wrth gymryd MXE. Mae eraill wedi dweud eu bod yn ysgogi. Gall MXE gynhyrchu teimlad o 'symud i ffwrdd', fel pe bai'r meddwl a'r corff yn cael eu gwahanu (a elwir yn 'wladwriaeth anghymdeithasol'). Fe allech chi deimlo'n hollol ar wahân oddi wrth eich corff a'r amgylchedd, gan roi eich hun mewn perygl o gael eich niweidio neu gael eich niweidio gan eraill.</a:t>
            </a:r>
            <a:endParaRPr lang="en-GB" altLang="en-US" sz="1100" smtClean="0">
              <a:latin typeface="Arial" charset="0"/>
              <a:ea typeface="ＭＳ Ｐゴシック" pitchFamily="34" charset="-128"/>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pitchFamily="34" charset="-128"/>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2E65B90E-3506-47CC-B6D2-4DFEA46D90E6}" type="slidenum">
              <a:rPr lang="en-GB" altLang="en-US" smtClean="0"/>
              <a:pPr/>
              <a:t>8</a:t>
            </a:fld>
            <a:endParaRPr lang="en-GB" altLang="en-US" smtClean="0"/>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cy-GB" altLang="en-US" smtClean="0">
                <a:latin typeface="Arial" charset="0"/>
                <a:ea typeface="ＭＳ Ｐゴシック" pitchFamily="34" charset="-128"/>
                <a:cs typeface="Arial" charset="0"/>
              </a:rPr>
              <a:t>Mae SSN yn aml yn anghyfreithlon i’w feddu a byth yn gyfreithlon i'w cyflenwi! Bydd yr SSN yn cael yr ‘run ymateb gan yr heddlu o ran arestio, chwilio, cynnwys rhieni ac o bosibl yn cael ei gyhuddo a'i gollfarnu. Nid yw'n werth y risg oherwydd bydd collfarn cyffuriau yn effeithio ar fywyd pobl ifanc yn y tymor hir, nid dim ond tymor byr.</a:t>
            </a:r>
            <a:endParaRPr lang="en-GB" altLang="en-US" smtClean="0">
              <a:latin typeface="Arial" charset="0"/>
              <a:ea typeface="ＭＳ Ｐゴシック" pitchFamily="34" charset="-128"/>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pitchFamily="34" charset="-128"/>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BE3979E0-BF89-4659-82DF-43DE7010D8FE}" type="slidenum">
              <a:rPr lang="en-GB" altLang="en-US" smtClean="0"/>
              <a:pPr/>
              <a:t>9</a:t>
            </a:fld>
            <a:endParaRPr lang="en-GB" altLang="en-US" smtClean="0"/>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cy-GB" altLang="en-US" smtClean="0">
                <a:latin typeface="Arial" charset="0"/>
                <a:ea typeface="ＭＳ Ｐゴシック" pitchFamily="34" charset="-128"/>
                <a:cs typeface="Arial" charset="0"/>
              </a:rPr>
              <a:t>Gellir prynu SSN dros y Rhyngrwyd sy'n eu gwneud yn hygyrch i bobl ifanc, sy'n gwneud llawer o'u pryniannau trwy ddefnyddio'r rhyngrwyd. Bydd delwyr diegwyddor yn rhoi tasgau i bobl ifanc gyda'r bwriad o greu rhwydwaith ehangach o ddefnyddwyr. Gall ffrindiau nad ydynt yn ymwybodol o'r risgiau o gymryd sylweddau anhysbys hefyd annog eraill i gymryd yr hyn y gallent ei gredu yn sylwedd diogel a chyfreithiol. Mae angen i bobl ifanc gael eu grymuso gyda'r sgiliau i wrthsefyll pwysau cyfoedion diangen ac i ymarfer ffyrdd y gallant wneud hyn trwy weithgaredd ystafell ddosbarth.</a:t>
            </a:r>
            <a:endParaRPr lang="en-GB" altLang="en-US" smtClean="0">
              <a:latin typeface="Arial" charset="0"/>
              <a:ea typeface="ＭＳ Ｐゴシック" pitchFamily="34" charset="-128"/>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A6585A2-AE79-47B8-8666-58D6F78A8E8D}" type="slidenum">
              <a:rPr lang="en-GB"/>
              <a:pPr>
                <a:defRPr/>
              </a:pPr>
              <a:t>‹#›</a:t>
            </a:fld>
            <a:endParaRPr lang="en-GB"/>
          </a:p>
        </p:txBody>
      </p:sp>
    </p:spTree>
    <p:extLst>
      <p:ext uri="{BB962C8B-B14F-4D97-AF65-F5344CB8AC3E}">
        <p14:creationId xmlns:p14="http://schemas.microsoft.com/office/powerpoint/2010/main" val="287095979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74D5EAF-A082-4906-BF7C-8B6235031098}" type="slidenum">
              <a:rPr lang="en-GB"/>
              <a:pPr>
                <a:defRPr/>
              </a:pPr>
              <a:t>‹#›</a:t>
            </a:fld>
            <a:endParaRPr lang="en-GB"/>
          </a:p>
        </p:txBody>
      </p:sp>
    </p:spTree>
    <p:extLst>
      <p:ext uri="{BB962C8B-B14F-4D97-AF65-F5344CB8AC3E}">
        <p14:creationId xmlns:p14="http://schemas.microsoft.com/office/powerpoint/2010/main" val="18936312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D33CC7D-F9A6-49DA-96C0-88BCDDBA35CC}" type="slidenum">
              <a:rPr lang="en-GB"/>
              <a:pPr>
                <a:defRPr/>
              </a:pPr>
              <a:t>‹#›</a:t>
            </a:fld>
            <a:endParaRPr lang="en-GB"/>
          </a:p>
        </p:txBody>
      </p:sp>
    </p:spTree>
    <p:extLst>
      <p:ext uri="{BB962C8B-B14F-4D97-AF65-F5344CB8AC3E}">
        <p14:creationId xmlns:p14="http://schemas.microsoft.com/office/powerpoint/2010/main" val="69722740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7409F48-86A7-4876-884F-1F6900B02FED}" type="slidenum">
              <a:rPr lang="en-GB"/>
              <a:pPr>
                <a:defRPr/>
              </a:pPr>
              <a:t>‹#›</a:t>
            </a:fld>
            <a:endParaRPr lang="en-GB"/>
          </a:p>
        </p:txBody>
      </p:sp>
    </p:spTree>
    <p:extLst>
      <p:ext uri="{BB962C8B-B14F-4D97-AF65-F5344CB8AC3E}">
        <p14:creationId xmlns:p14="http://schemas.microsoft.com/office/powerpoint/2010/main" val="403533698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0DBF8B4-46ED-4187-A19C-98C94A557523}" type="slidenum">
              <a:rPr lang="en-GB"/>
              <a:pPr>
                <a:defRPr/>
              </a:pPr>
              <a:t>‹#›</a:t>
            </a:fld>
            <a:endParaRPr lang="en-GB"/>
          </a:p>
        </p:txBody>
      </p:sp>
    </p:spTree>
    <p:extLst>
      <p:ext uri="{BB962C8B-B14F-4D97-AF65-F5344CB8AC3E}">
        <p14:creationId xmlns:p14="http://schemas.microsoft.com/office/powerpoint/2010/main" val="223586550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12004A2-719F-4082-AB86-B0BF722CEEAB}" type="slidenum">
              <a:rPr lang="en-GB"/>
              <a:pPr>
                <a:defRPr/>
              </a:pPr>
              <a:t>‹#›</a:t>
            </a:fld>
            <a:endParaRPr lang="en-GB"/>
          </a:p>
        </p:txBody>
      </p:sp>
    </p:spTree>
    <p:extLst>
      <p:ext uri="{BB962C8B-B14F-4D97-AF65-F5344CB8AC3E}">
        <p14:creationId xmlns:p14="http://schemas.microsoft.com/office/powerpoint/2010/main" val="391425613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1DBF081-FF11-40C1-B741-DCDF84DA13B3}" type="slidenum">
              <a:rPr lang="en-GB"/>
              <a:pPr>
                <a:defRPr/>
              </a:pPr>
              <a:t>‹#›</a:t>
            </a:fld>
            <a:endParaRPr lang="en-GB"/>
          </a:p>
        </p:txBody>
      </p:sp>
    </p:spTree>
    <p:extLst>
      <p:ext uri="{BB962C8B-B14F-4D97-AF65-F5344CB8AC3E}">
        <p14:creationId xmlns:p14="http://schemas.microsoft.com/office/powerpoint/2010/main" val="167643418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AF9A34B-C663-4790-BADC-153D86D8E5F8}" type="slidenum">
              <a:rPr lang="en-GB"/>
              <a:pPr>
                <a:defRPr/>
              </a:pPr>
              <a:t>‹#›</a:t>
            </a:fld>
            <a:endParaRPr lang="en-GB"/>
          </a:p>
        </p:txBody>
      </p:sp>
    </p:spTree>
    <p:extLst>
      <p:ext uri="{BB962C8B-B14F-4D97-AF65-F5344CB8AC3E}">
        <p14:creationId xmlns:p14="http://schemas.microsoft.com/office/powerpoint/2010/main" val="71810178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EE1F7541-6A51-41D4-8D25-0C8400B3727F}" type="slidenum">
              <a:rPr lang="en-GB"/>
              <a:pPr>
                <a:defRPr/>
              </a:pPr>
              <a:t>‹#›</a:t>
            </a:fld>
            <a:endParaRPr lang="en-GB"/>
          </a:p>
        </p:txBody>
      </p:sp>
    </p:spTree>
    <p:extLst>
      <p:ext uri="{BB962C8B-B14F-4D97-AF65-F5344CB8AC3E}">
        <p14:creationId xmlns:p14="http://schemas.microsoft.com/office/powerpoint/2010/main" val="220029608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785CEAC-BAC0-4336-9118-027BED796215}" type="slidenum">
              <a:rPr lang="en-GB"/>
              <a:pPr>
                <a:defRPr/>
              </a:pPr>
              <a:t>‹#›</a:t>
            </a:fld>
            <a:endParaRPr lang="en-GB"/>
          </a:p>
        </p:txBody>
      </p:sp>
    </p:spTree>
    <p:extLst>
      <p:ext uri="{BB962C8B-B14F-4D97-AF65-F5344CB8AC3E}">
        <p14:creationId xmlns:p14="http://schemas.microsoft.com/office/powerpoint/2010/main" val="210975596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1C1F123-520A-4EFC-B70C-BE9C1B4D6F24}" type="slidenum">
              <a:rPr lang="en-GB"/>
              <a:pPr>
                <a:defRPr/>
              </a:pPr>
              <a:t>‹#›</a:t>
            </a:fld>
            <a:endParaRPr lang="en-GB"/>
          </a:p>
        </p:txBody>
      </p:sp>
    </p:spTree>
    <p:extLst>
      <p:ext uri="{BB962C8B-B14F-4D97-AF65-F5344CB8AC3E}">
        <p14:creationId xmlns:p14="http://schemas.microsoft.com/office/powerpoint/2010/main" val="49683559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91423AD-08C9-4DEC-B8E3-EC426B6D71B1}" type="slidenum">
              <a:rPr lang="en-GB"/>
              <a:pPr>
                <a:defRPr/>
              </a:pPr>
              <a:t>‹#›</a:t>
            </a:fld>
            <a:endParaRPr lang="en-GB"/>
          </a:p>
        </p:txBody>
      </p:sp>
    </p:spTree>
    <p:extLst>
      <p:ext uri="{BB962C8B-B14F-4D97-AF65-F5344CB8AC3E}">
        <p14:creationId xmlns:p14="http://schemas.microsoft.com/office/powerpoint/2010/main" val="266078401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mn-ea"/>
                <a:cs typeface="Arial" pitchFamily="34"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mn-ea"/>
                <a:cs typeface="Arial" pitchFamily="34"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64D99D93-505A-4D9B-A1E4-9E8F8231EE5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jpeg"/><Relationship Id="rId11" Type="http://schemas.openxmlformats.org/officeDocument/2006/relationships/image" Target="../media/image20.jpeg"/><Relationship Id="rId5" Type="http://schemas.openxmlformats.org/officeDocument/2006/relationships/image" Target="../media/image5.jpeg"/><Relationship Id="rId10" Type="http://schemas.openxmlformats.org/officeDocument/2006/relationships/image" Target="../media/image26.png"/><Relationship Id="rId4" Type="http://schemas.openxmlformats.org/officeDocument/2006/relationships/image" Target="../media/image9.jpe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5.jpeg"/><Relationship Id="rId10" Type="http://schemas.openxmlformats.org/officeDocument/2006/relationships/hyperlink" Target="http://www.bing.com/images/search?q=question+mark&amp;view=detail&amp;id=B54F781E6A8ED879EA95F5357495A9B2C7BE4856&amp;first=121&amp;FORM=IDFRIR" TargetMode="External"/><Relationship Id="rId4" Type="http://schemas.openxmlformats.org/officeDocument/2006/relationships/image" Target="../media/image9.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jpeg"/><Relationship Id="rId11" Type="http://schemas.openxmlformats.org/officeDocument/2006/relationships/image" Target="../media/image17.jpeg"/><Relationship Id="rId5" Type="http://schemas.openxmlformats.org/officeDocument/2006/relationships/image" Target="../media/image5.jpeg"/><Relationship Id="rId10" Type="http://schemas.openxmlformats.org/officeDocument/2006/relationships/image" Target="../media/image16.jpeg"/><Relationship Id="rId4" Type="http://schemas.openxmlformats.org/officeDocument/2006/relationships/image" Target="../media/image9.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jpeg"/><Relationship Id="rId11" Type="http://schemas.openxmlformats.org/officeDocument/2006/relationships/image" Target="../media/image19.jpeg"/><Relationship Id="rId5" Type="http://schemas.openxmlformats.org/officeDocument/2006/relationships/image" Target="../media/image5.jpeg"/><Relationship Id="rId10" Type="http://schemas.openxmlformats.org/officeDocument/2006/relationships/image" Target="../media/image18.jpeg"/><Relationship Id="rId4" Type="http://schemas.openxmlformats.org/officeDocument/2006/relationships/image" Target="../media/image9.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5.jpeg"/><Relationship Id="rId5" Type="http://schemas.openxmlformats.org/officeDocument/2006/relationships/image" Target="../media/image11.jpeg"/><Relationship Id="rId10" Type="http://schemas.openxmlformats.org/officeDocument/2006/relationships/image" Target="../media/image21.jpeg"/><Relationship Id="rId4" Type="http://schemas.openxmlformats.org/officeDocument/2006/relationships/image" Target="../media/image9.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jpeg"/><Relationship Id="rId11" Type="http://schemas.openxmlformats.org/officeDocument/2006/relationships/image" Target="../media/image23.jpeg"/><Relationship Id="rId5" Type="http://schemas.openxmlformats.org/officeDocument/2006/relationships/image" Target="../media/image5.jpeg"/><Relationship Id="rId10" Type="http://schemas.openxmlformats.org/officeDocument/2006/relationships/image" Target="../media/image22.jpeg"/><Relationship Id="rId4" Type="http://schemas.openxmlformats.org/officeDocument/2006/relationships/image" Target="../media/image9.jpe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jpeg"/><Relationship Id="rId11" Type="http://schemas.openxmlformats.org/officeDocument/2006/relationships/image" Target="../media/image21.jpeg"/><Relationship Id="rId5" Type="http://schemas.openxmlformats.org/officeDocument/2006/relationships/image" Target="../media/image5.jpeg"/><Relationship Id="rId10" Type="http://schemas.openxmlformats.org/officeDocument/2006/relationships/image" Target="../media/image20.jpeg"/><Relationship Id="rId4" Type="http://schemas.openxmlformats.org/officeDocument/2006/relationships/image" Target="../media/image9.jpeg"/><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1.jpeg"/><Relationship Id="rId11" Type="http://schemas.openxmlformats.org/officeDocument/2006/relationships/image" Target="../media/image25.jpeg"/><Relationship Id="rId5" Type="http://schemas.openxmlformats.org/officeDocument/2006/relationships/image" Target="../media/image5.jpeg"/><Relationship Id="rId10" Type="http://schemas.openxmlformats.org/officeDocument/2006/relationships/image" Target="../media/image24.jpeg"/><Relationship Id="rId4" Type="http://schemas.openxmlformats.org/officeDocument/2006/relationships/image" Target="../media/image9.jpe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3"/>
          <p:cNvSpPr>
            <a:spLocks noChangeArrowheads="1" noChangeShapeType="1" noTextEdit="1"/>
          </p:cNvSpPr>
          <p:nvPr/>
        </p:nvSpPr>
        <p:spPr bwMode="auto">
          <a:xfrm>
            <a:off x="684213" y="2420938"/>
            <a:ext cx="7416800" cy="990600"/>
          </a:xfrm>
          <a:prstGeom prst="rect">
            <a:avLst/>
          </a:prstGeom>
        </p:spPr>
        <p:txBody>
          <a:bodyPr wrap="none" fromWordArt="1">
            <a:prstTxWarp prst="textPlain">
              <a:avLst>
                <a:gd name="adj" fmla="val 50000"/>
              </a:avLst>
            </a:prstTxWarp>
          </a:bodyPr>
          <a:lstStyle/>
          <a:p>
            <a:pPr algn="ctr"/>
            <a:r>
              <a:rPr lang="en-GB" sz="2800" b="1" kern="10">
                <a:ln w="19050">
                  <a:solidFill>
                    <a:srgbClr val="3C8C93"/>
                  </a:solidFill>
                  <a:round/>
                  <a:headEnd/>
                  <a:tailEnd/>
                </a:ln>
                <a:solidFill>
                  <a:schemeClr val="hlink"/>
                </a:solidFill>
                <a:effectLst>
                  <a:outerShdw dist="35921" dir="2700000" algn="ctr" rotWithShape="0">
                    <a:srgbClr val="990000">
                      <a:alpha val="74997"/>
                    </a:srgbClr>
                  </a:outerShdw>
                </a:effectLst>
                <a:latin typeface="Comic Sans MS"/>
              </a:rPr>
              <a:t>Sylweddau Seicoweithredol Newydd (SSN)</a:t>
            </a:r>
          </a:p>
          <a:p>
            <a:pPr algn="ctr"/>
            <a:r>
              <a:rPr lang="en-GB" sz="2800" b="1" kern="10">
                <a:ln w="19050">
                  <a:solidFill>
                    <a:srgbClr val="3C8C93"/>
                  </a:solidFill>
                  <a:round/>
                  <a:headEnd/>
                  <a:tailEnd/>
                </a:ln>
                <a:solidFill>
                  <a:schemeClr val="hlink"/>
                </a:solidFill>
                <a:effectLst>
                  <a:outerShdw dist="35921" dir="2700000" algn="ctr" rotWithShape="0">
                    <a:srgbClr val="990000">
                      <a:alpha val="74997"/>
                    </a:srgbClr>
                  </a:outerShdw>
                </a:effectLst>
                <a:latin typeface="Comic Sans MS"/>
              </a:rPr>
              <a:t>a chyffuriau gwella perfformiad</a:t>
            </a:r>
          </a:p>
        </p:txBody>
      </p:sp>
      <p:pic>
        <p:nvPicPr>
          <p:cNvPr id="2052" name="Picture 5" descr="mephedrone-and-other-15328538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5084763"/>
            <a:ext cx="17287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053" name="Picture 6" descr="tumblr_kut9p8SNCq1qasb0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0688" y="5084763"/>
            <a:ext cx="1728787"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054" name="Picture 7" descr="legalhigh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493713"/>
            <a:ext cx="1800225"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055" name="Picture 9" descr="It is currently illegal to sell tan injections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549275"/>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056" name="Picture 10" descr="Anabolic-steroid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4575" y="503238"/>
            <a:ext cx="15113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057" name="Picture 11" descr="DSC043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2725" y="5084763"/>
            <a:ext cx="17287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058" name="Picture 12" descr="th?id=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2950" y="5084763"/>
            <a:ext cx="94615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059" name="Picture 13" descr="th?id=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7238" y="5084763"/>
            <a:ext cx="862012"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2060" name="Rectangle 15"/>
          <p:cNvSpPr>
            <a:spLocks noChangeArrowheads="1"/>
          </p:cNvSpPr>
          <p:nvPr/>
        </p:nvSpPr>
        <p:spPr bwMode="auto">
          <a:xfrm>
            <a:off x="1042988" y="476250"/>
            <a:ext cx="6624637" cy="73025"/>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2061" name="Rectangle 16"/>
          <p:cNvSpPr>
            <a:spLocks noChangeArrowheads="1"/>
          </p:cNvSpPr>
          <p:nvPr/>
        </p:nvSpPr>
        <p:spPr bwMode="auto">
          <a:xfrm>
            <a:off x="1042988" y="1844675"/>
            <a:ext cx="6624637"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2062" name="Rectangle 17"/>
          <p:cNvSpPr>
            <a:spLocks noChangeArrowheads="1"/>
          </p:cNvSpPr>
          <p:nvPr/>
        </p:nvSpPr>
        <p:spPr bwMode="auto">
          <a:xfrm>
            <a:off x="971550" y="476250"/>
            <a:ext cx="71438" cy="1439863"/>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2063" name="Rectangle 18"/>
          <p:cNvSpPr>
            <a:spLocks noChangeArrowheads="1"/>
          </p:cNvSpPr>
          <p:nvPr/>
        </p:nvSpPr>
        <p:spPr bwMode="auto">
          <a:xfrm>
            <a:off x="2555875" y="476250"/>
            <a:ext cx="71438" cy="1439863"/>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2064" name="Rectangle 21"/>
          <p:cNvSpPr>
            <a:spLocks noChangeArrowheads="1"/>
          </p:cNvSpPr>
          <p:nvPr/>
        </p:nvSpPr>
        <p:spPr bwMode="auto">
          <a:xfrm>
            <a:off x="7667625" y="476250"/>
            <a:ext cx="71438" cy="1439863"/>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2065" name="Rectangle 22"/>
          <p:cNvSpPr>
            <a:spLocks noChangeArrowheads="1"/>
          </p:cNvSpPr>
          <p:nvPr/>
        </p:nvSpPr>
        <p:spPr bwMode="auto">
          <a:xfrm>
            <a:off x="755650" y="5013325"/>
            <a:ext cx="7272338"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2066" name="Rectangle 23"/>
          <p:cNvSpPr>
            <a:spLocks noChangeArrowheads="1"/>
          </p:cNvSpPr>
          <p:nvPr/>
        </p:nvSpPr>
        <p:spPr bwMode="auto">
          <a:xfrm>
            <a:off x="755650" y="6308725"/>
            <a:ext cx="7272338"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2067" name="Rectangle 24"/>
          <p:cNvSpPr>
            <a:spLocks noChangeArrowheads="1"/>
          </p:cNvSpPr>
          <p:nvPr/>
        </p:nvSpPr>
        <p:spPr bwMode="auto">
          <a:xfrm>
            <a:off x="1619250" y="5084763"/>
            <a:ext cx="73025" cy="1223962"/>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2068" name="Rectangle 25"/>
          <p:cNvSpPr>
            <a:spLocks noChangeArrowheads="1"/>
          </p:cNvSpPr>
          <p:nvPr/>
        </p:nvSpPr>
        <p:spPr bwMode="auto">
          <a:xfrm>
            <a:off x="3419475" y="5084763"/>
            <a:ext cx="73025" cy="1223962"/>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2069" name="Rectangle 26"/>
          <p:cNvSpPr>
            <a:spLocks noChangeArrowheads="1"/>
          </p:cNvSpPr>
          <p:nvPr/>
        </p:nvSpPr>
        <p:spPr bwMode="auto">
          <a:xfrm>
            <a:off x="5219700" y="5084763"/>
            <a:ext cx="73025" cy="1223962"/>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2070" name="Rectangle 27"/>
          <p:cNvSpPr>
            <a:spLocks noChangeArrowheads="1"/>
          </p:cNvSpPr>
          <p:nvPr/>
        </p:nvSpPr>
        <p:spPr bwMode="auto">
          <a:xfrm>
            <a:off x="7019925" y="5084763"/>
            <a:ext cx="73025" cy="1223962"/>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2071" name="Rectangle 28"/>
          <p:cNvSpPr>
            <a:spLocks noChangeArrowheads="1"/>
          </p:cNvSpPr>
          <p:nvPr/>
        </p:nvSpPr>
        <p:spPr bwMode="auto">
          <a:xfrm>
            <a:off x="684213" y="5013325"/>
            <a:ext cx="71437" cy="1368425"/>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2072" name="Rectangle 29"/>
          <p:cNvSpPr>
            <a:spLocks noChangeArrowheads="1"/>
          </p:cNvSpPr>
          <p:nvPr/>
        </p:nvSpPr>
        <p:spPr bwMode="auto">
          <a:xfrm>
            <a:off x="8027988" y="5013325"/>
            <a:ext cx="71437" cy="1368425"/>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2073" name="Rectangle 19"/>
          <p:cNvSpPr>
            <a:spLocks noChangeArrowheads="1"/>
          </p:cNvSpPr>
          <p:nvPr/>
        </p:nvSpPr>
        <p:spPr bwMode="auto">
          <a:xfrm>
            <a:off x="4427538" y="476250"/>
            <a:ext cx="71437" cy="1439863"/>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pic>
        <p:nvPicPr>
          <p:cNvPr id="2074" name="Picture 32" descr="th?id=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00563" y="54927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5" name="Rectangle 20"/>
          <p:cNvSpPr>
            <a:spLocks noChangeArrowheads="1"/>
          </p:cNvSpPr>
          <p:nvPr/>
        </p:nvSpPr>
        <p:spPr bwMode="auto">
          <a:xfrm>
            <a:off x="5795963" y="476250"/>
            <a:ext cx="71437" cy="1439863"/>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th?id=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76250"/>
            <a:ext cx="9366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11268" name="Picture 4" descr="It is currently illegal to sell tan injection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844675"/>
            <a:ext cx="9366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1269" name="Picture 5" descr="tumblr_kut9p8SNCq1qasb0b"/>
          <p:cNvPicPr>
            <a:picLocks noChangeAspect="1" noChangeArrowheads="1"/>
          </p:cNvPicPr>
          <p:nvPr>
            <p:ph type="body" sz="half" idx="1"/>
          </p:nvPr>
        </p:nvPicPr>
        <p:blipFill>
          <a:blip r:embed="rId6">
            <a:extLst>
              <a:ext uri="{28A0092B-C50C-407E-A947-70E740481C1C}">
                <a14:useLocalDpi xmlns:a14="http://schemas.microsoft.com/office/drawing/2010/main" val="0"/>
              </a:ext>
            </a:extLst>
          </a:blip>
          <a:srcRect/>
          <a:stretch>
            <a:fillRect/>
          </a:stretch>
        </p:blipFill>
        <p:spPr>
          <a:xfrm>
            <a:off x="539750" y="2636838"/>
            <a:ext cx="936625" cy="720725"/>
          </a:xfrm>
          <a:noFill/>
        </p:spPr>
      </p:pic>
      <p:pic>
        <p:nvPicPr>
          <p:cNvPr id="11270" name="Picture 6" descr="greenbe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357563"/>
            <a:ext cx="10080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Anabolic-steroi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4652963"/>
            <a:ext cx="86518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1272" name="Picture 8" descr="th?id=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188" y="5445125"/>
            <a:ext cx="9366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9"/>
          <p:cNvSpPr txBox="1">
            <a:spLocks noChangeArrowheads="1"/>
          </p:cNvSpPr>
          <p:nvPr/>
        </p:nvSpPr>
        <p:spPr bwMode="auto">
          <a:xfrm>
            <a:off x="1619250" y="1916113"/>
            <a:ext cx="655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spcBef>
                <a:spcPct val="50000"/>
              </a:spcBef>
            </a:pPr>
            <a:endParaRPr lang="en-US" altLang="en-US" sz="1800"/>
          </a:p>
        </p:txBody>
      </p:sp>
      <p:sp>
        <p:nvSpPr>
          <p:cNvPr id="11274" name="Rectangle 10"/>
          <p:cNvSpPr>
            <a:spLocks noChangeArrowheads="1"/>
          </p:cNvSpPr>
          <p:nvPr/>
        </p:nvSpPr>
        <p:spPr bwMode="auto">
          <a:xfrm>
            <a:off x="1476375" y="476250"/>
            <a:ext cx="71438" cy="59769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11275" name="Rectangle 11"/>
          <p:cNvSpPr>
            <a:spLocks noChangeArrowheads="1"/>
          </p:cNvSpPr>
          <p:nvPr/>
        </p:nvSpPr>
        <p:spPr bwMode="auto">
          <a:xfrm>
            <a:off x="539750" y="476250"/>
            <a:ext cx="71438" cy="59769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11276" name="Rectangle 12"/>
          <p:cNvSpPr>
            <a:spLocks noChangeArrowheads="1"/>
          </p:cNvSpPr>
          <p:nvPr/>
        </p:nvSpPr>
        <p:spPr bwMode="auto">
          <a:xfrm>
            <a:off x="539750" y="638175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11277" name="Rectangle 13"/>
          <p:cNvSpPr>
            <a:spLocks noChangeArrowheads="1"/>
          </p:cNvSpPr>
          <p:nvPr/>
        </p:nvSpPr>
        <p:spPr bwMode="auto">
          <a:xfrm>
            <a:off x="539750" y="5445125"/>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11278" name="Rectangle 14"/>
          <p:cNvSpPr>
            <a:spLocks noChangeArrowheads="1"/>
          </p:cNvSpPr>
          <p:nvPr/>
        </p:nvSpPr>
        <p:spPr bwMode="auto">
          <a:xfrm>
            <a:off x="539750" y="4581525"/>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11279" name="Rectangle 15"/>
          <p:cNvSpPr>
            <a:spLocks noChangeArrowheads="1"/>
          </p:cNvSpPr>
          <p:nvPr/>
        </p:nvSpPr>
        <p:spPr bwMode="auto">
          <a:xfrm>
            <a:off x="539750" y="3357563"/>
            <a:ext cx="1008063" cy="71437"/>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11280" name="Rectangle 16"/>
          <p:cNvSpPr>
            <a:spLocks noChangeArrowheads="1"/>
          </p:cNvSpPr>
          <p:nvPr/>
        </p:nvSpPr>
        <p:spPr bwMode="auto">
          <a:xfrm>
            <a:off x="539750" y="256540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11281" name="Rectangle 17"/>
          <p:cNvSpPr>
            <a:spLocks noChangeArrowheads="1"/>
          </p:cNvSpPr>
          <p:nvPr/>
        </p:nvSpPr>
        <p:spPr bwMode="auto">
          <a:xfrm>
            <a:off x="539750" y="1773238"/>
            <a:ext cx="1008063" cy="71437"/>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11282" name="Rectangle 18"/>
          <p:cNvSpPr>
            <a:spLocks noChangeArrowheads="1"/>
          </p:cNvSpPr>
          <p:nvPr/>
        </p:nvSpPr>
        <p:spPr bwMode="auto">
          <a:xfrm>
            <a:off x="539750" y="47625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pic>
        <p:nvPicPr>
          <p:cNvPr id="51220"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2275" y="908050"/>
            <a:ext cx="6337300" cy="50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2" name="WordArt 22"/>
          <p:cNvSpPr>
            <a:spLocks noChangeArrowheads="1" noChangeShapeType="1" noTextEdit="1"/>
          </p:cNvSpPr>
          <p:nvPr/>
        </p:nvSpPr>
        <p:spPr bwMode="auto">
          <a:xfrm>
            <a:off x="2411413" y="2420938"/>
            <a:ext cx="5448300" cy="2408237"/>
          </a:xfrm>
          <a:prstGeom prst="rect">
            <a:avLst/>
          </a:prstGeom>
        </p:spPr>
        <p:txBody>
          <a:bodyPr wrap="none" fromWordArt="1">
            <a:prstTxWarp prst="textPlain">
              <a:avLst>
                <a:gd name="adj" fmla="val 50000"/>
              </a:avLst>
            </a:prstTxWarp>
          </a:bodyPr>
          <a:lstStyle/>
          <a:p>
            <a:pPr algn="ctr"/>
            <a:r>
              <a:rPr lang="en-GB" sz="3600" b="1" kern="10" dirty="0" err="1">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Er</a:t>
            </a:r>
            <a:r>
              <a:rPr lang="en-GB" sz="3600" b="1" kern="10" dirty="0">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 </a:t>
            </a:r>
            <a:r>
              <a:rPr lang="en-GB" sz="3600" b="1" kern="10" dirty="0" err="1">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fod</a:t>
            </a:r>
            <a:r>
              <a:rPr lang="en-GB" sz="3600" b="1" kern="10" dirty="0">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 SSN </a:t>
            </a:r>
            <a:r>
              <a:rPr lang="en-GB" sz="3600" b="1" kern="10" dirty="0" err="1">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ar</a:t>
            </a:r>
            <a:r>
              <a:rPr lang="en-GB" sz="3600" b="1" kern="10" dirty="0">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 </a:t>
            </a:r>
            <a:r>
              <a:rPr lang="en-GB" sz="3600" b="1" kern="10" dirty="0" err="1">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gael</a:t>
            </a:r>
            <a:r>
              <a:rPr lang="en-GB" sz="3600" b="1" kern="10" dirty="0">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 </a:t>
            </a:r>
            <a:r>
              <a:rPr lang="en-GB" sz="3600" b="1" kern="10" dirty="0" err="1">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yn</a:t>
            </a:r>
            <a:r>
              <a:rPr lang="en-GB" sz="3600" b="1" kern="10" dirty="0">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 </a:t>
            </a:r>
            <a:r>
              <a:rPr lang="en-GB" sz="3600" b="1" kern="10" dirty="0" err="1">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hawdd</a:t>
            </a:r>
            <a:r>
              <a:rPr lang="en-GB" sz="3600" b="1" kern="10" dirty="0">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 </a:t>
            </a:r>
            <a:br>
              <a:rPr lang="en-GB" sz="3600" b="1" kern="10" dirty="0">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br>
            <a:r>
              <a:rPr lang="en-GB" sz="3600" b="1" kern="10" dirty="0" err="1">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nid</a:t>
            </a:r>
            <a:r>
              <a:rPr lang="en-GB" sz="3600" b="1" kern="10" dirty="0">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 </a:t>
            </a:r>
            <a:r>
              <a:rPr lang="en-GB" sz="3600" b="1" kern="10" dirty="0" err="1">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yw’n</a:t>
            </a:r>
            <a:r>
              <a:rPr lang="en-GB" sz="3600" b="1" kern="10" dirty="0">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 </a:t>
            </a:r>
            <a:r>
              <a:rPr lang="en-GB" sz="3600" b="1" kern="10" dirty="0" err="1">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golygu</a:t>
            </a:r>
            <a:r>
              <a:rPr lang="en-GB" sz="3600" b="1" kern="10" dirty="0">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 </a:t>
            </a:r>
            <a:r>
              <a:rPr lang="en-GB" sz="3600" b="1" kern="10" dirty="0" err="1">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eu</a:t>
            </a:r>
            <a:r>
              <a:rPr lang="en-GB" sz="3600" b="1" kern="10" dirty="0">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 bod </a:t>
            </a:r>
            <a:r>
              <a:rPr lang="en-GB" sz="3600" b="1" kern="10" dirty="0" err="1">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yn</a:t>
            </a:r>
            <a:r>
              <a:rPr lang="en-GB" sz="3600" b="1" kern="10" dirty="0">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 </a:t>
            </a:r>
            <a:r>
              <a:rPr lang="en-GB" sz="3600" b="1" kern="10" dirty="0" err="1">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ddiogel</a:t>
            </a:r>
            <a:r>
              <a:rPr lang="en-GB" sz="3600" b="1" kern="10" dirty="0">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a:t>
            </a:r>
          </a:p>
        </p:txBody>
      </p:sp>
      <p:pic>
        <p:nvPicPr>
          <p:cNvPr id="51223" name="Picture 23" descr="th?id=I"/>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250" y="1844675"/>
            <a:ext cx="86518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4" name="Picture 24" descr="th?id=I"/>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5575" y="3211513"/>
            <a:ext cx="79216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7" name="WordArt 18"/>
          <p:cNvSpPr>
            <a:spLocks noChangeArrowheads="1" noChangeShapeType="1" noTextEdit="1"/>
          </p:cNvSpPr>
          <p:nvPr/>
        </p:nvSpPr>
        <p:spPr bwMode="auto">
          <a:xfrm>
            <a:off x="1993900" y="476250"/>
            <a:ext cx="5518150" cy="638175"/>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8080"/>
                </a:solidFill>
                <a:effectLst>
                  <a:outerShdw dist="35921" dir="2700000" algn="ctr" rotWithShape="0">
                    <a:srgbClr val="990000">
                      <a:alpha val="74997"/>
                    </a:srgbClr>
                  </a:outerShdw>
                </a:effectLst>
                <a:latin typeface="Comic Sans MS"/>
              </a:rPr>
              <a:t>Neges allweddol am SSN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51220"/>
                                        </p:tgtEl>
                                      </p:cBhvr>
                                    </p:animEffect>
                                    <p:set>
                                      <p:cBhvr>
                                        <p:cTn id="7" dur="1" fill="hold">
                                          <p:stCondLst>
                                            <p:cond delay="999"/>
                                          </p:stCondLst>
                                        </p:cTn>
                                        <p:tgtEl>
                                          <p:spTgt spid="5122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51223"/>
                                        </p:tgtEl>
                                        <p:attrNameLst>
                                          <p:attrName>style.visibility</p:attrName>
                                        </p:attrNameLst>
                                      </p:cBhvr>
                                      <p:to>
                                        <p:strVal val="visible"/>
                                      </p:to>
                                    </p:set>
                                    <p:animEffect transition="in" filter="dissolve">
                                      <p:cBhvr>
                                        <p:cTn id="10" dur="500"/>
                                        <p:tgtEl>
                                          <p:spTgt spid="51223"/>
                                        </p:tgtEl>
                                      </p:cBhvr>
                                    </p:animEffect>
                                  </p:childTnLst>
                                </p:cTn>
                              </p:par>
                              <p:par>
                                <p:cTn id="11" presetID="9" presetClass="entr" presetSubtype="0" fill="hold" nodeType="withEffect">
                                  <p:stCondLst>
                                    <p:cond delay="0"/>
                                  </p:stCondLst>
                                  <p:childTnLst>
                                    <p:set>
                                      <p:cBhvr>
                                        <p:cTn id="12" dur="1" fill="hold">
                                          <p:stCondLst>
                                            <p:cond delay="0"/>
                                          </p:stCondLst>
                                        </p:cTn>
                                        <p:tgtEl>
                                          <p:spTgt spid="51224"/>
                                        </p:tgtEl>
                                        <p:attrNameLst>
                                          <p:attrName>style.visibility</p:attrName>
                                        </p:attrNameLst>
                                      </p:cBhvr>
                                      <p:to>
                                        <p:strVal val="visible"/>
                                      </p:to>
                                    </p:set>
                                    <p:animEffect transition="in" filter="dissolve">
                                      <p:cBhvr>
                                        <p:cTn id="13" dur="500"/>
                                        <p:tgtEl>
                                          <p:spTgt spid="51224"/>
                                        </p:tgtEl>
                                      </p:cBhvr>
                                    </p:animEffect>
                                  </p:childTnLst>
                                </p:cTn>
                              </p:par>
                            </p:childTnLst>
                          </p:cTn>
                        </p:par>
                        <p:par>
                          <p:cTn id="14" fill="hold" nodeType="afterGroup">
                            <p:stCondLst>
                              <p:cond delay="1000"/>
                            </p:stCondLst>
                            <p:childTnLst>
                              <p:par>
                                <p:cTn id="15" presetID="31" presetClass="entr" presetSubtype="0" fill="hold" grpId="0" nodeType="afterEffect">
                                  <p:stCondLst>
                                    <p:cond delay="0"/>
                                  </p:stCondLst>
                                  <p:iterate type="lt">
                                    <p:tmPct val="5000"/>
                                  </p:iterate>
                                  <p:childTnLst>
                                    <p:set>
                                      <p:cBhvr>
                                        <p:cTn id="16" dur="1" fill="hold">
                                          <p:stCondLst>
                                            <p:cond delay="0"/>
                                          </p:stCondLst>
                                        </p:cTn>
                                        <p:tgtEl>
                                          <p:spTgt spid="51222"/>
                                        </p:tgtEl>
                                        <p:attrNameLst>
                                          <p:attrName>style.visibility</p:attrName>
                                        </p:attrNameLst>
                                      </p:cBhvr>
                                      <p:to>
                                        <p:strVal val="visible"/>
                                      </p:to>
                                    </p:set>
                                    <p:anim calcmode="lin" valueType="num">
                                      <p:cBhvr>
                                        <p:cTn id="17" dur="1000" fill="hold"/>
                                        <p:tgtEl>
                                          <p:spTgt spid="51222"/>
                                        </p:tgtEl>
                                        <p:attrNameLst>
                                          <p:attrName>ppt_w</p:attrName>
                                        </p:attrNameLst>
                                      </p:cBhvr>
                                      <p:tavLst>
                                        <p:tav tm="0">
                                          <p:val>
                                            <p:fltVal val="0"/>
                                          </p:val>
                                        </p:tav>
                                        <p:tav tm="100000">
                                          <p:val>
                                            <p:strVal val="#ppt_w"/>
                                          </p:val>
                                        </p:tav>
                                      </p:tavLst>
                                    </p:anim>
                                    <p:anim calcmode="lin" valueType="num">
                                      <p:cBhvr>
                                        <p:cTn id="18" dur="1000" fill="hold"/>
                                        <p:tgtEl>
                                          <p:spTgt spid="51222"/>
                                        </p:tgtEl>
                                        <p:attrNameLst>
                                          <p:attrName>ppt_h</p:attrName>
                                        </p:attrNameLst>
                                      </p:cBhvr>
                                      <p:tavLst>
                                        <p:tav tm="0">
                                          <p:val>
                                            <p:fltVal val="0"/>
                                          </p:val>
                                        </p:tav>
                                        <p:tav tm="100000">
                                          <p:val>
                                            <p:strVal val="#ppt_h"/>
                                          </p:val>
                                        </p:tav>
                                      </p:tavLst>
                                    </p:anim>
                                    <p:anim calcmode="lin" valueType="num">
                                      <p:cBhvr>
                                        <p:cTn id="19" dur="1000" fill="hold"/>
                                        <p:tgtEl>
                                          <p:spTgt spid="51222"/>
                                        </p:tgtEl>
                                        <p:attrNameLst>
                                          <p:attrName>style.rotation</p:attrName>
                                        </p:attrNameLst>
                                      </p:cBhvr>
                                      <p:tavLst>
                                        <p:tav tm="0">
                                          <p:val>
                                            <p:fltVal val="90"/>
                                          </p:val>
                                        </p:tav>
                                        <p:tav tm="100000">
                                          <p:val>
                                            <p:fltVal val="0"/>
                                          </p:val>
                                        </p:tav>
                                      </p:tavLst>
                                    </p:anim>
                                    <p:animEffect transition="in" filter="fade">
                                      <p:cBhvr>
                                        <p:cTn id="20" dur="1000"/>
                                        <p:tgtEl>
                                          <p:spTgt spid="51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a:xfrm>
            <a:off x="1619250" y="549275"/>
            <a:ext cx="6624638" cy="1143000"/>
          </a:xfrm>
        </p:spPr>
        <p:txBody>
          <a:bodyPr/>
          <a:lstStyle/>
          <a:p>
            <a:pPr eaLnBrk="1" hangingPunct="1"/>
            <a:endParaRPr lang="en-US" altLang="en-US" smtClean="0">
              <a:latin typeface="Comic Sans MS" pitchFamily="66" charset="0"/>
              <a:ea typeface="ＭＳ Ｐゴシック" pitchFamily="34" charset="-128"/>
            </a:endParaRPr>
          </a:p>
        </p:txBody>
      </p:sp>
      <p:pic>
        <p:nvPicPr>
          <p:cNvPr id="3076" name="Picture 6" descr="th?id=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76250"/>
            <a:ext cx="9366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3077" name="Picture 8" descr="It is currently illegal to sell tan injection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844675"/>
            <a:ext cx="9366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078" name="Picture 9" descr="tumblr_kut9p8SNCq1qasb0b"/>
          <p:cNvPicPr>
            <a:picLocks noChangeAspect="1" noChangeArrowheads="1"/>
          </p:cNvPicPr>
          <p:nvPr>
            <p:ph type="body" sz="half" idx="1"/>
          </p:nvPr>
        </p:nvPicPr>
        <p:blipFill>
          <a:blip r:embed="rId6">
            <a:extLst>
              <a:ext uri="{28A0092B-C50C-407E-A947-70E740481C1C}">
                <a14:useLocalDpi xmlns:a14="http://schemas.microsoft.com/office/drawing/2010/main" val="0"/>
              </a:ext>
            </a:extLst>
          </a:blip>
          <a:srcRect/>
          <a:stretch>
            <a:fillRect/>
          </a:stretch>
        </p:blipFill>
        <p:spPr>
          <a:xfrm>
            <a:off x="539750" y="2636838"/>
            <a:ext cx="936625" cy="720725"/>
          </a:xfrm>
          <a:noFill/>
        </p:spPr>
      </p:pic>
      <p:pic>
        <p:nvPicPr>
          <p:cNvPr id="3079" name="Picture 10" descr="greenbe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357563"/>
            <a:ext cx="10080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1" descr="Anabolic-steroi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4652963"/>
            <a:ext cx="86518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081" name="Picture 12" descr="th?id=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188" y="5445125"/>
            <a:ext cx="9366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13"/>
          <p:cNvSpPr txBox="1">
            <a:spLocks noChangeArrowheads="1"/>
          </p:cNvSpPr>
          <p:nvPr/>
        </p:nvSpPr>
        <p:spPr bwMode="auto">
          <a:xfrm>
            <a:off x="1619250" y="1916113"/>
            <a:ext cx="655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spcBef>
                <a:spcPct val="50000"/>
              </a:spcBef>
            </a:pPr>
            <a:endParaRPr lang="en-US" altLang="en-US" sz="1800"/>
          </a:p>
        </p:txBody>
      </p:sp>
      <p:sp>
        <p:nvSpPr>
          <p:cNvPr id="3083" name="Rectangle 14"/>
          <p:cNvSpPr>
            <a:spLocks noChangeArrowheads="1"/>
          </p:cNvSpPr>
          <p:nvPr/>
        </p:nvSpPr>
        <p:spPr bwMode="auto">
          <a:xfrm>
            <a:off x="1476375" y="476250"/>
            <a:ext cx="71438" cy="59769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3084" name="Rectangle 15"/>
          <p:cNvSpPr>
            <a:spLocks noChangeArrowheads="1"/>
          </p:cNvSpPr>
          <p:nvPr/>
        </p:nvSpPr>
        <p:spPr bwMode="auto">
          <a:xfrm>
            <a:off x="539750" y="476250"/>
            <a:ext cx="71438" cy="59769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3085" name="Rectangle 16"/>
          <p:cNvSpPr>
            <a:spLocks noChangeArrowheads="1"/>
          </p:cNvSpPr>
          <p:nvPr/>
        </p:nvSpPr>
        <p:spPr bwMode="auto">
          <a:xfrm>
            <a:off x="539750" y="638175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3086" name="Rectangle 17"/>
          <p:cNvSpPr>
            <a:spLocks noChangeArrowheads="1"/>
          </p:cNvSpPr>
          <p:nvPr/>
        </p:nvSpPr>
        <p:spPr bwMode="auto">
          <a:xfrm>
            <a:off x="539750" y="5445125"/>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3087" name="Rectangle 18"/>
          <p:cNvSpPr>
            <a:spLocks noChangeArrowheads="1"/>
          </p:cNvSpPr>
          <p:nvPr/>
        </p:nvSpPr>
        <p:spPr bwMode="auto">
          <a:xfrm>
            <a:off x="539750" y="4581525"/>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3088" name="Rectangle 19"/>
          <p:cNvSpPr>
            <a:spLocks noChangeArrowheads="1"/>
          </p:cNvSpPr>
          <p:nvPr/>
        </p:nvSpPr>
        <p:spPr bwMode="auto">
          <a:xfrm>
            <a:off x="539750" y="3357563"/>
            <a:ext cx="1008063" cy="71437"/>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3089" name="Rectangle 20"/>
          <p:cNvSpPr>
            <a:spLocks noChangeArrowheads="1"/>
          </p:cNvSpPr>
          <p:nvPr/>
        </p:nvSpPr>
        <p:spPr bwMode="auto">
          <a:xfrm>
            <a:off x="539750" y="256540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3090" name="Rectangle 21"/>
          <p:cNvSpPr>
            <a:spLocks noChangeArrowheads="1"/>
          </p:cNvSpPr>
          <p:nvPr/>
        </p:nvSpPr>
        <p:spPr bwMode="auto">
          <a:xfrm>
            <a:off x="539750" y="1773238"/>
            <a:ext cx="1008063" cy="71437"/>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3091" name="Rectangle 22"/>
          <p:cNvSpPr>
            <a:spLocks noChangeArrowheads="1"/>
          </p:cNvSpPr>
          <p:nvPr/>
        </p:nvSpPr>
        <p:spPr bwMode="auto">
          <a:xfrm>
            <a:off x="539750" y="47625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pic>
        <p:nvPicPr>
          <p:cNvPr id="3092" name="Picture 23" descr="blank_computer_screen__563480113023015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250" y="620713"/>
            <a:ext cx="6624638"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Rectangle 24"/>
          <p:cNvSpPr>
            <a:spLocks noChangeArrowheads="1"/>
          </p:cNvSpPr>
          <p:nvPr/>
        </p:nvSpPr>
        <p:spPr bwMode="auto">
          <a:xfrm>
            <a:off x="2519363" y="836613"/>
            <a:ext cx="4824412"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cy-GB" altLang="en-US">
                <a:solidFill>
                  <a:srgbClr val="FFFF66"/>
                </a:solidFill>
                <a:latin typeface="Comic Sans MS" pitchFamily="66" charset="0"/>
              </a:rPr>
              <a:t> </a:t>
            </a:r>
          </a:p>
        </p:txBody>
      </p:sp>
      <p:sp>
        <p:nvSpPr>
          <p:cNvPr id="3094" name="Rectangle 1"/>
          <p:cNvSpPr>
            <a:spLocks noChangeArrowheads="1"/>
          </p:cNvSpPr>
          <p:nvPr/>
        </p:nvSpPr>
        <p:spPr bwMode="auto">
          <a:xfrm>
            <a:off x="2646363" y="1844675"/>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cy-GB" altLang="en-US">
                <a:solidFill>
                  <a:srgbClr val="FFFF00"/>
                </a:solidFill>
                <a:latin typeface="Comic Sans MS" pitchFamily="66" charset="0"/>
              </a:rPr>
              <a:t>Mae'r SSN yn sylweddau neu gyffuriau seicoweithredol sy'n cael eu rheoli dan Ddeddf Sylweddau Seicoweithredol 2016. </a:t>
            </a:r>
          </a:p>
          <a:p>
            <a:pPr algn="ctr"/>
            <a:r>
              <a:rPr lang="cy-GB" altLang="en-US">
                <a:solidFill>
                  <a:srgbClr val="FFFF00"/>
                </a:solidFill>
                <a:latin typeface="Comic Sans MS" pitchFamily="66" charset="0"/>
              </a:rPr>
              <a:t>Mae'n anghyfreithlon cynhyrchu, cyflenwi, cynnig i gyflenwi, meddu ar adeiladau gwarchodol neu eu hysbysebu. Gallech fynd i'r carchar am 7 mlynedd!</a:t>
            </a:r>
            <a:endParaRPr lang="en-GB" altLang="en-US">
              <a:solidFill>
                <a:srgbClr val="FFFF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60">
                                            <p:txEl>
                                              <p:pRg st="0" end="0"/>
                                            </p:txEl>
                                          </p:spTgt>
                                        </p:tgtEl>
                                        <p:attrNameLst>
                                          <p:attrName>style.visibility</p:attrName>
                                        </p:attrNameLst>
                                      </p:cBhvr>
                                      <p:to>
                                        <p:strVal val="visible"/>
                                      </p:to>
                                    </p:set>
                                    <p:animEffect transition="in" filter="dissolve">
                                      <p:cBhvr>
                                        <p:cTn id="7" dur="500"/>
                                        <p:tgtEl>
                                          <p:spTgt spid="143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th?id=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76250"/>
            <a:ext cx="9366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4100" name="Picture 4" descr="It is currently illegal to sell tan injection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844675"/>
            <a:ext cx="9366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4101" name="Picture 5" descr="tumblr_kut9p8SNCq1qasb0b"/>
          <p:cNvPicPr>
            <a:picLocks noChangeAspect="1" noChangeArrowheads="1"/>
          </p:cNvPicPr>
          <p:nvPr>
            <p:ph type="body" sz="half" idx="1"/>
          </p:nvPr>
        </p:nvPicPr>
        <p:blipFill>
          <a:blip r:embed="rId6">
            <a:extLst>
              <a:ext uri="{28A0092B-C50C-407E-A947-70E740481C1C}">
                <a14:useLocalDpi xmlns:a14="http://schemas.microsoft.com/office/drawing/2010/main" val="0"/>
              </a:ext>
            </a:extLst>
          </a:blip>
          <a:srcRect/>
          <a:stretch>
            <a:fillRect/>
          </a:stretch>
        </p:blipFill>
        <p:spPr>
          <a:xfrm>
            <a:off x="539750" y="2636838"/>
            <a:ext cx="936625" cy="720725"/>
          </a:xfrm>
          <a:noFill/>
        </p:spPr>
      </p:pic>
      <p:pic>
        <p:nvPicPr>
          <p:cNvPr id="4102" name="Picture 6" descr="greenbe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357563"/>
            <a:ext cx="10080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Anabolic-steroi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4652963"/>
            <a:ext cx="86518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4104" name="Picture 8" descr="th?id=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188" y="5445125"/>
            <a:ext cx="9366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9"/>
          <p:cNvSpPr txBox="1">
            <a:spLocks noChangeArrowheads="1"/>
          </p:cNvSpPr>
          <p:nvPr/>
        </p:nvSpPr>
        <p:spPr bwMode="auto">
          <a:xfrm>
            <a:off x="1619250" y="1916113"/>
            <a:ext cx="655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spcBef>
                <a:spcPct val="50000"/>
              </a:spcBef>
            </a:pPr>
            <a:endParaRPr lang="en-US" altLang="en-US" sz="1800"/>
          </a:p>
        </p:txBody>
      </p:sp>
      <p:sp>
        <p:nvSpPr>
          <p:cNvPr id="4106" name="Rectangle 10"/>
          <p:cNvSpPr>
            <a:spLocks noChangeArrowheads="1"/>
          </p:cNvSpPr>
          <p:nvPr/>
        </p:nvSpPr>
        <p:spPr bwMode="auto">
          <a:xfrm>
            <a:off x="1476375" y="476250"/>
            <a:ext cx="71438" cy="59769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4107" name="Rectangle 11"/>
          <p:cNvSpPr>
            <a:spLocks noChangeArrowheads="1"/>
          </p:cNvSpPr>
          <p:nvPr/>
        </p:nvSpPr>
        <p:spPr bwMode="auto">
          <a:xfrm>
            <a:off x="539750" y="476250"/>
            <a:ext cx="71438" cy="59769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4108" name="Rectangle 12"/>
          <p:cNvSpPr>
            <a:spLocks noChangeArrowheads="1"/>
          </p:cNvSpPr>
          <p:nvPr/>
        </p:nvSpPr>
        <p:spPr bwMode="auto">
          <a:xfrm>
            <a:off x="539750" y="638175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4109" name="Rectangle 13"/>
          <p:cNvSpPr>
            <a:spLocks noChangeArrowheads="1"/>
          </p:cNvSpPr>
          <p:nvPr/>
        </p:nvSpPr>
        <p:spPr bwMode="auto">
          <a:xfrm>
            <a:off x="539750" y="5445125"/>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4110" name="Rectangle 14"/>
          <p:cNvSpPr>
            <a:spLocks noChangeArrowheads="1"/>
          </p:cNvSpPr>
          <p:nvPr/>
        </p:nvSpPr>
        <p:spPr bwMode="auto">
          <a:xfrm>
            <a:off x="539750" y="4581525"/>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4111" name="Rectangle 15"/>
          <p:cNvSpPr>
            <a:spLocks noChangeArrowheads="1"/>
          </p:cNvSpPr>
          <p:nvPr/>
        </p:nvSpPr>
        <p:spPr bwMode="auto">
          <a:xfrm>
            <a:off x="539750" y="3357563"/>
            <a:ext cx="1008063" cy="71437"/>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4112" name="Rectangle 16"/>
          <p:cNvSpPr>
            <a:spLocks noChangeArrowheads="1"/>
          </p:cNvSpPr>
          <p:nvPr/>
        </p:nvSpPr>
        <p:spPr bwMode="auto">
          <a:xfrm>
            <a:off x="539750" y="256540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4113" name="Rectangle 17"/>
          <p:cNvSpPr>
            <a:spLocks noChangeArrowheads="1"/>
          </p:cNvSpPr>
          <p:nvPr/>
        </p:nvSpPr>
        <p:spPr bwMode="auto">
          <a:xfrm>
            <a:off x="539750" y="1773238"/>
            <a:ext cx="1008063" cy="71437"/>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4114" name="Rectangle 18"/>
          <p:cNvSpPr>
            <a:spLocks noChangeArrowheads="1"/>
          </p:cNvSpPr>
          <p:nvPr/>
        </p:nvSpPr>
        <p:spPr bwMode="auto">
          <a:xfrm>
            <a:off x="539750" y="47625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4115" name="WordArt 23"/>
          <p:cNvSpPr>
            <a:spLocks noChangeArrowheads="1" noChangeShapeType="1" noTextEdit="1"/>
          </p:cNvSpPr>
          <p:nvPr/>
        </p:nvSpPr>
        <p:spPr bwMode="auto">
          <a:xfrm>
            <a:off x="3563938" y="476250"/>
            <a:ext cx="1971675" cy="571500"/>
          </a:xfrm>
          <a:prstGeom prst="rect">
            <a:avLst/>
          </a:prstGeom>
        </p:spPr>
        <p:txBody>
          <a:bodyPr wrap="none" fromWordArt="1">
            <a:prstTxWarp prst="textPlain">
              <a:avLst>
                <a:gd name="adj" fmla="val 50000"/>
              </a:avLst>
            </a:prstTxWarp>
          </a:bodyPr>
          <a:lstStyle/>
          <a:p>
            <a:pPr algn="ctr"/>
            <a:r>
              <a:rPr lang="en-GB" sz="3200" b="1" kern="10">
                <a:ln w="9525">
                  <a:solidFill>
                    <a:schemeClr val="bg1"/>
                  </a:solidFill>
                  <a:round/>
                  <a:headEnd/>
                  <a:tailEnd/>
                </a:ln>
                <a:solidFill>
                  <a:srgbClr val="FF3399"/>
                </a:solidFill>
                <a:effectLst>
                  <a:outerShdw dist="35921" dir="2700000" algn="ctr" rotWithShape="0">
                    <a:srgbClr val="C0C0C0">
                      <a:alpha val="79999"/>
                    </a:srgbClr>
                  </a:outerShdw>
                </a:effectLst>
                <a:latin typeface="Comic Sans MS"/>
              </a:rPr>
              <a:t>Gweithgaredd 1</a:t>
            </a:r>
          </a:p>
        </p:txBody>
      </p:sp>
      <p:sp>
        <p:nvSpPr>
          <p:cNvPr id="47129" name="WordArt 25"/>
          <p:cNvSpPr>
            <a:spLocks noChangeArrowheads="1" noChangeShapeType="1" noTextEdit="1"/>
          </p:cNvSpPr>
          <p:nvPr/>
        </p:nvSpPr>
        <p:spPr bwMode="auto">
          <a:xfrm>
            <a:off x="1763713" y="2420938"/>
            <a:ext cx="6480175" cy="428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2400" b="1" kern="10">
                <a:solidFill>
                  <a:srgbClr val="FF0000"/>
                </a:solidFill>
                <a:effectLst>
                  <a:outerShdw dist="35921" dir="2700000" algn="ctr" rotWithShape="0">
                    <a:srgbClr val="C0C0C0">
                      <a:alpha val="79999"/>
                    </a:srgbClr>
                  </a:outerShdw>
                </a:effectLst>
                <a:latin typeface="Comic Sans MS"/>
              </a:rPr>
              <a:t>1) Maent yn fwy diogel am eu bod yn newydd </a:t>
            </a:r>
          </a:p>
        </p:txBody>
      </p:sp>
      <p:sp>
        <p:nvSpPr>
          <p:cNvPr id="47130" name="WordArt 26"/>
          <p:cNvSpPr>
            <a:spLocks noChangeArrowheads="1" noChangeShapeType="1" noTextEdit="1"/>
          </p:cNvSpPr>
          <p:nvPr/>
        </p:nvSpPr>
        <p:spPr bwMode="auto">
          <a:xfrm>
            <a:off x="1689100" y="3576638"/>
            <a:ext cx="6554788" cy="428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2400" b="1" kern="10">
                <a:solidFill>
                  <a:srgbClr val="FF0000"/>
                </a:solidFill>
                <a:effectLst>
                  <a:outerShdw dist="35921" dir="2700000" algn="ctr" rotWithShape="0">
                    <a:srgbClr val="C0C0C0">
                      <a:alpha val="79999"/>
                    </a:srgbClr>
                  </a:outerShdw>
                </a:effectLst>
                <a:latin typeface="Comic Sans MS"/>
              </a:rPr>
              <a:t>2) Maent yn fwy pur na chyffuriau anghyfreithlon</a:t>
            </a:r>
          </a:p>
        </p:txBody>
      </p:sp>
      <p:sp>
        <p:nvSpPr>
          <p:cNvPr id="47131" name="WordArt 27"/>
          <p:cNvSpPr>
            <a:spLocks noChangeArrowheads="1" noChangeShapeType="1" noTextEdit="1"/>
          </p:cNvSpPr>
          <p:nvPr/>
        </p:nvSpPr>
        <p:spPr bwMode="auto">
          <a:xfrm>
            <a:off x="1692275" y="4729163"/>
            <a:ext cx="6551613" cy="428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2400" b="1" kern="10">
                <a:solidFill>
                  <a:srgbClr val="FF0000"/>
                </a:solidFill>
                <a:effectLst>
                  <a:outerShdw dist="35921" dir="2700000" algn="ctr" rotWithShape="0">
                    <a:srgbClr val="C0C0C0">
                      <a:alpha val="79999"/>
                    </a:srgbClr>
                  </a:outerShdw>
                </a:effectLst>
                <a:latin typeface="Comic Sans MS"/>
              </a:rPr>
              <a:t>3) Ni allwch gael eich arestio os ydynt yn eich meddiant</a:t>
            </a:r>
          </a:p>
        </p:txBody>
      </p:sp>
      <p:sp>
        <p:nvSpPr>
          <p:cNvPr id="47132" name="WordArt 28"/>
          <p:cNvSpPr>
            <a:spLocks noChangeArrowheads="1" noChangeShapeType="1" noTextEdit="1"/>
          </p:cNvSpPr>
          <p:nvPr/>
        </p:nvSpPr>
        <p:spPr bwMode="auto">
          <a:xfrm>
            <a:off x="1692275" y="5876925"/>
            <a:ext cx="6480175" cy="428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2400" b="1" kern="10">
                <a:solidFill>
                  <a:srgbClr val="FF0000"/>
                </a:solidFill>
                <a:effectLst>
                  <a:outerShdw dist="35921" dir="2700000" algn="ctr" rotWithShape="0">
                    <a:srgbClr val="C0C0C0">
                      <a:alpha val="79999"/>
                    </a:srgbClr>
                  </a:outerShdw>
                </a:effectLst>
                <a:latin typeface="Comic Sans MS"/>
              </a:rPr>
              <a:t>4) Gall pobl ifanc gael gafael arnynt yn hawdd</a:t>
            </a:r>
          </a:p>
        </p:txBody>
      </p:sp>
      <p:sp>
        <p:nvSpPr>
          <p:cNvPr id="4120" name="Rectangle 35"/>
          <p:cNvSpPr>
            <a:spLocks noChangeArrowheads="1"/>
          </p:cNvSpPr>
          <p:nvPr/>
        </p:nvSpPr>
        <p:spPr bwMode="auto">
          <a:xfrm>
            <a:off x="0" y="3168650"/>
            <a:ext cx="7413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altLang="en-US" sz="1200">
                <a:solidFill>
                  <a:srgbClr val="0044CC"/>
                </a:solidFill>
                <a:ea typeface="SimSun" pitchFamily="2" charset="-122"/>
              </a:rPr>
              <a:t>             </a:t>
            </a:r>
            <a:endParaRPr lang="en-GB" altLang="en-US">
              <a:ea typeface="SimSun" pitchFamily="2" charset="-122"/>
            </a:endParaRPr>
          </a:p>
        </p:txBody>
      </p:sp>
      <p:sp>
        <p:nvSpPr>
          <p:cNvPr id="4121" name="Rectangle 36"/>
          <p:cNvSpPr>
            <a:spLocks noChangeArrowheads="1"/>
          </p:cNvSpPr>
          <p:nvPr/>
        </p:nvSpPr>
        <p:spPr bwMode="auto">
          <a:xfrm>
            <a:off x="0" y="4100513"/>
            <a:ext cx="215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altLang="en-US" sz="900"/>
              <a:t> </a:t>
            </a:r>
            <a:endParaRPr lang="en-GB" altLang="en-US"/>
          </a:p>
        </p:txBody>
      </p:sp>
      <p:sp>
        <p:nvSpPr>
          <p:cNvPr id="4122" name="Text Box 37"/>
          <p:cNvSpPr txBox="1">
            <a:spLocks noChangeArrowheads="1"/>
          </p:cNvSpPr>
          <p:nvPr/>
        </p:nvSpPr>
        <p:spPr bwMode="auto">
          <a:xfrm>
            <a:off x="3779838" y="1341438"/>
            <a:ext cx="939800" cy="552450"/>
          </a:xfrm>
          <a:prstGeom prst="rect">
            <a:avLst/>
          </a:prstGeom>
          <a:solidFill>
            <a:srgbClr val="CC0066"/>
          </a:solidFill>
          <a:ln w="57150" cap="rnd">
            <a:solidFill>
              <a:srgbClr val="FF33CC"/>
            </a:solidFill>
            <a:prstDash val="sysDot"/>
            <a:miter lim="800000"/>
            <a:headEnd/>
            <a:tailEnd/>
          </a:ln>
        </p:spPr>
        <p:txBody>
          <a:bodyPr/>
          <a:lstStyle>
            <a:lvl1pPr>
              <a:defRPr sz="3200">
                <a:solidFill>
                  <a:schemeClr val="tx1"/>
                </a:solidFill>
                <a:latin typeface="Arial" charset="0"/>
                <a:ea typeface="ＭＳ Ｐゴシック" pitchFamily="34" charset="-128"/>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r>
              <a:rPr lang="cy-GB" altLang="en-US" sz="2400">
                <a:solidFill>
                  <a:srgbClr val="FFFFFF"/>
                </a:solidFill>
                <a:latin typeface="Ravie" pitchFamily="82" charset="0"/>
              </a:rPr>
              <a:t>neu</a:t>
            </a:r>
            <a:endParaRPr lang="cy-GB" altLang="en-US" sz="2400"/>
          </a:p>
        </p:txBody>
      </p:sp>
      <p:pic>
        <p:nvPicPr>
          <p:cNvPr id="4123" name="Picture 38" descr="th?id=I">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04138" y="1160463"/>
            <a:ext cx="539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4" name="Rectangle 33"/>
          <p:cNvSpPr>
            <a:spLocks noChangeArrowheads="1"/>
          </p:cNvSpPr>
          <p:nvPr/>
        </p:nvSpPr>
        <p:spPr bwMode="auto">
          <a:xfrm>
            <a:off x="1692275" y="1196975"/>
            <a:ext cx="1943100" cy="863600"/>
          </a:xfrm>
          <a:prstGeom prst="rect">
            <a:avLst/>
          </a:prstGeom>
          <a:solidFill>
            <a:srgbClr val="CC0000"/>
          </a:solidFill>
          <a:ln w="9525">
            <a:solidFill>
              <a:srgbClr val="CC0000"/>
            </a:solidFill>
            <a:miter lim="800000"/>
            <a:headEnd/>
            <a:tailEnd/>
          </a:ln>
        </p:spPr>
        <p:txBody>
          <a:bodyPr wrap="none" anchor="ctr"/>
          <a:lstStyle/>
          <a:p>
            <a:pPr algn="ctr"/>
            <a:endParaRPr lang="en-US" altLang="en-US"/>
          </a:p>
        </p:txBody>
      </p:sp>
      <p:sp>
        <p:nvSpPr>
          <p:cNvPr id="4125" name="Text Box 34"/>
          <p:cNvSpPr txBox="1">
            <a:spLocks noChangeArrowheads="1"/>
          </p:cNvSpPr>
          <p:nvPr/>
        </p:nvSpPr>
        <p:spPr bwMode="auto">
          <a:xfrm>
            <a:off x="1835150" y="1341438"/>
            <a:ext cx="1657350"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spcBef>
                <a:spcPct val="50000"/>
              </a:spcBef>
            </a:pPr>
            <a:r>
              <a:rPr lang="cy-GB" altLang="en-US">
                <a:solidFill>
                  <a:srgbClr val="CC0000"/>
                </a:solidFill>
                <a:latin typeface="Stencil" pitchFamily="82" charset="0"/>
              </a:rPr>
              <a:t>  GWIR</a:t>
            </a:r>
          </a:p>
        </p:txBody>
      </p:sp>
      <p:sp>
        <p:nvSpPr>
          <p:cNvPr id="4126" name="WordArt 35"/>
          <p:cNvSpPr>
            <a:spLocks noChangeArrowheads="1" noChangeShapeType="1" noTextEdit="1"/>
          </p:cNvSpPr>
          <p:nvPr/>
        </p:nvSpPr>
        <p:spPr bwMode="auto">
          <a:xfrm>
            <a:off x="4859338" y="1125538"/>
            <a:ext cx="1143000" cy="914400"/>
          </a:xfrm>
          <a:prstGeom prst="rect">
            <a:avLst/>
          </a:prstGeom>
        </p:spPr>
        <p:txBody>
          <a:bodyPr wrap="none" fromWordArt="1">
            <a:prstTxWarp prst="textPlain">
              <a:avLst>
                <a:gd name="adj" fmla="val 50000"/>
              </a:avLst>
            </a:prstTxWarp>
          </a:bodyPr>
          <a:lstStyle/>
          <a:p>
            <a:pPr algn="ctr"/>
            <a:r>
              <a:rPr lang="en-GB" sz="5400" b="1" kern="10">
                <a:ln w="19050">
                  <a:solidFill>
                    <a:srgbClr val="FF3399"/>
                  </a:solidFill>
                  <a:round/>
                  <a:headEnd/>
                  <a:tailEnd/>
                </a:ln>
                <a:solidFill>
                  <a:schemeClr val="bg1"/>
                </a:solidFill>
                <a:effectLst>
                  <a:outerShdw dist="35921" dir="2700000" algn="ctr" rotWithShape="0">
                    <a:srgbClr val="990000">
                      <a:alpha val="74997"/>
                    </a:srgbClr>
                  </a:outerShdw>
                </a:effectLst>
                <a:latin typeface="Curlz MT"/>
              </a:rPr>
              <a:t>Gau</a:t>
            </a:r>
          </a:p>
        </p:txBody>
      </p:sp>
      <p:sp>
        <p:nvSpPr>
          <p:cNvPr id="4127" name="WordArt 24"/>
          <p:cNvSpPr>
            <a:spLocks noChangeArrowheads="1" noChangeShapeType="1" noTextEdit="1"/>
          </p:cNvSpPr>
          <p:nvPr/>
        </p:nvSpPr>
        <p:spPr bwMode="auto">
          <a:xfrm>
            <a:off x="6227763" y="1196975"/>
            <a:ext cx="1476375" cy="704850"/>
          </a:xfrm>
          <a:prstGeom prst="rect">
            <a:avLst/>
          </a:prstGeom>
        </p:spPr>
        <p:txBody>
          <a:bodyPr wrap="none" fromWordArt="1">
            <a:prstTxWarp prst="textPlain">
              <a:avLst>
                <a:gd name="adj" fmla="val 50000"/>
              </a:avLst>
            </a:prstTxWarp>
          </a:bodyPr>
          <a:lstStyle/>
          <a:p>
            <a:pPr algn="ctr"/>
            <a:r>
              <a:rPr lang="en-GB" sz="4000" b="1" kern="10">
                <a:ln w="19050">
                  <a:solidFill>
                    <a:srgbClr val="FF0066"/>
                  </a:solidFill>
                  <a:round/>
                  <a:headEnd/>
                  <a:tailEnd/>
                </a:ln>
                <a:solidFill>
                  <a:srgbClr val="FF3399"/>
                </a:solidFill>
                <a:effectLst>
                  <a:outerShdw dist="35921" dir="2700000" algn="ctr" rotWithShape="0">
                    <a:srgbClr val="990000">
                      <a:alpha val="74997"/>
                    </a:srgbClr>
                  </a:outerShdw>
                </a:effectLst>
                <a:latin typeface="Comic Sans MS"/>
              </a:rPr>
              <a:t>SSN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7129"/>
                                        </p:tgtEl>
                                        <p:attrNameLst>
                                          <p:attrName>style.visibility</p:attrName>
                                        </p:attrNameLst>
                                      </p:cBhvr>
                                      <p:to>
                                        <p:strVal val="visible"/>
                                      </p:to>
                                    </p:set>
                                    <p:anim calcmode="lin" valueType="num">
                                      <p:cBhvr>
                                        <p:cTn id="7" dur="1000" fill="hold"/>
                                        <p:tgtEl>
                                          <p:spTgt spid="47129"/>
                                        </p:tgtEl>
                                        <p:attrNameLst>
                                          <p:attrName>ppt_w</p:attrName>
                                        </p:attrNameLst>
                                      </p:cBhvr>
                                      <p:tavLst>
                                        <p:tav tm="0">
                                          <p:val>
                                            <p:fltVal val="0"/>
                                          </p:val>
                                        </p:tav>
                                        <p:tav tm="100000">
                                          <p:val>
                                            <p:strVal val="#ppt_w"/>
                                          </p:val>
                                        </p:tav>
                                      </p:tavLst>
                                    </p:anim>
                                    <p:anim calcmode="lin" valueType="num">
                                      <p:cBhvr>
                                        <p:cTn id="8" dur="1000" fill="hold"/>
                                        <p:tgtEl>
                                          <p:spTgt spid="47129"/>
                                        </p:tgtEl>
                                        <p:attrNameLst>
                                          <p:attrName>ppt_h</p:attrName>
                                        </p:attrNameLst>
                                      </p:cBhvr>
                                      <p:tavLst>
                                        <p:tav tm="0">
                                          <p:val>
                                            <p:fltVal val="0"/>
                                          </p:val>
                                        </p:tav>
                                        <p:tav tm="100000">
                                          <p:val>
                                            <p:strVal val="#ppt_h"/>
                                          </p:val>
                                        </p:tav>
                                      </p:tavLst>
                                    </p:anim>
                                    <p:anim calcmode="lin" valueType="num">
                                      <p:cBhvr>
                                        <p:cTn id="9" dur="1000" fill="hold"/>
                                        <p:tgtEl>
                                          <p:spTgt spid="47129"/>
                                        </p:tgtEl>
                                        <p:attrNameLst>
                                          <p:attrName>style.rotation</p:attrName>
                                        </p:attrNameLst>
                                      </p:cBhvr>
                                      <p:tavLst>
                                        <p:tav tm="0">
                                          <p:val>
                                            <p:fltVal val="90"/>
                                          </p:val>
                                        </p:tav>
                                        <p:tav tm="100000">
                                          <p:val>
                                            <p:fltVal val="0"/>
                                          </p:val>
                                        </p:tav>
                                      </p:tavLst>
                                    </p:anim>
                                    <p:animEffect transition="in" filter="fade">
                                      <p:cBhvr>
                                        <p:cTn id="10" dur="1000"/>
                                        <p:tgtEl>
                                          <p:spTgt spid="4712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47130"/>
                                        </p:tgtEl>
                                        <p:attrNameLst>
                                          <p:attrName>style.visibility</p:attrName>
                                        </p:attrNameLst>
                                      </p:cBhvr>
                                      <p:to>
                                        <p:strVal val="visible"/>
                                      </p:to>
                                    </p:set>
                                    <p:anim calcmode="lin" valueType="num">
                                      <p:cBhvr>
                                        <p:cTn id="15" dur="1000" fill="hold"/>
                                        <p:tgtEl>
                                          <p:spTgt spid="47130"/>
                                        </p:tgtEl>
                                        <p:attrNameLst>
                                          <p:attrName>ppt_w</p:attrName>
                                        </p:attrNameLst>
                                      </p:cBhvr>
                                      <p:tavLst>
                                        <p:tav tm="0">
                                          <p:val>
                                            <p:fltVal val="0"/>
                                          </p:val>
                                        </p:tav>
                                        <p:tav tm="100000">
                                          <p:val>
                                            <p:strVal val="#ppt_w"/>
                                          </p:val>
                                        </p:tav>
                                      </p:tavLst>
                                    </p:anim>
                                    <p:anim calcmode="lin" valueType="num">
                                      <p:cBhvr>
                                        <p:cTn id="16" dur="1000" fill="hold"/>
                                        <p:tgtEl>
                                          <p:spTgt spid="47130"/>
                                        </p:tgtEl>
                                        <p:attrNameLst>
                                          <p:attrName>ppt_h</p:attrName>
                                        </p:attrNameLst>
                                      </p:cBhvr>
                                      <p:tavLst>
                                        <p:tav tm="0">
                                          <p:val>
                                            <p:fltVal val="0"/>
                                          </p:val>
                                        </p:tav>
                                        <p:tav tm="100000">
                                          <p:val>
                                            <p:strVal val="#ppt_h"/>
                                          </p:val>
                                        </p:tav>
                                      </p:tavLst>
                                    </p:anim>
                                    <p:anim calcmode="lin" valueType="num">
                                      <p:cBhvr>
                                        <p:cTn id="17" dur="1000" fill="hold"/>
                                        <p:tgtEl>
                                          <p:spTgt spid="47130"/>
                                        </p:tgtEl>
                                        <p:attrNameLst>
                                          <p:attrName>style.rotation</p:attrName>
                                        </p:attrNameLst>
                                      </p:cBhvr>
                                      <p:tavLst>
                                        <p:tav tm="0">
                                          <p:val>
                                            <p:fltVal val="90"/>
                                          </p:val>
                                        </p:tav>
                                        <p:tav tm="100000">
                                          <p:val>
                                            <p:fltVal val="0"/>
                                          </p:val>
                                        </p:tav>
                                      </p:tavLst>
                                    </p:anim>
                                    <p:animEffect transition="in" filter="fade">
                                      <p:cBhvr>
                                        <p:cTn id="18" dur="1000"/>
                                        <p:tgtEl>
                                          <p:spTgt spid="4713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47131"/>
                                        </p:tgtEl>
                                        <p:attrNameLst>
                                          <p:attrName>style.visibility</p:attrName>
                                        </p:attrNameLst>
                                      </p:cBhvr>
                                      <p:to>
                                        <p:strVal val="visible"/>
                                      </p:to>
                                    </p:set>
                                    <p:anim calcmode="lin" valueType="num">
                                      <p:cBhvr>
                                        <p:cTn id="23" dur="1000" fill="hold"/>
                                        <p:tgtEl>
                                          <p:spTgt spid="47131"/>
                                        </p:tgtEl>
                                        <p:attrNameLst>
                                          <p:attrName>ppt_w</p:attrName>
                                        </p:attrNameLst>
                                      </p:cBhvr>
                                      <p:tavLst>
                                        <p:tav tm="0">
                                          <p:val>
                                            <p:fltVal val="0"/>
                                          </p:val>
                                        </p:tav>
                                        <p:tav tm="100000">
                                          <p:val>
                                            <p:strVal val="#ppt_w"/>
                                          </p:val>
                                        </p:tav>
                                      </p:tavLst>
                                    </p:anim>
                                    <p:anim calcmode="lin" valueType="num">
                                      <p:cBhvr>
                                        <p:cTn id="24" dur="1000" fill="hold"/>
                                        <p:tgtEl>
                                          <p:spTgt spid="47131"/>
                                        </p:tgtEl>
                                        <p:attrNameLst>
                                          <p:attrName>ppt_h</p:attrName>
                                        </p:attrNameLst>
                                      </p:cBhvr>
                                      <p:tavLst>
                                        <p:tav tm="0">
                                          <p:val>
                                            <p:fltVal val="0"/>
                                          </p:val>
                                        </p:tav>
                                        <p:tav tm="100000">
                                          <p:val>
                                            <p:strVal val="#ppt_h"/>
                                          </p:val>
                                        </p:tav>
                                      </p:tavLst>
                                    </p:anim>
                                    <p:anim calcmode="lin" valueType="num">
                                      <p:cBhvr>
                                        <p:cTn id="25" dur="1000" fill="hold"/>
                                        <p:tgtEl>
                                          <p:spTgt spid="47131"/>
                                        </p:tgtEl>
                                        <p:attrNameLst>
                                          <p:attrName>style.rotation</p:attrName>
                                        </p:attrNameLst>
                                      </p:cBhvr>
                                      <p:tavLst>
                                        <p:tav tm="0">
                                          <p:val>
                                            <p:fltVal val="90"/>
                                          </p:val>
                                        </p:tav>
                                        <p:tav tm="100000">
                                          <p:val>
                                            <p:fltVal val="0"/>
                                          </p:val>
                                        </p:tav>
                                      </p:tavLst>
                                    </p:anim>
                                    <p:animEffect transition="in" filter="fade">
                                      <p:cBhvr>
                                        <p:cTn id="26" dur="1000"/>
                                        <p:tgtEl>
                                          <p:spTgt spid="4713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47132"/>
                                        </p:tgtEl>
                                        <p:attrNameLst>
                                          <p:attrName>style.visibility</p:attrName>
                                        </p:attrNameLst>
                                      </p:cBhvr>
                                      <p:to>
                                        <p:strVal val="visible"/>
                                      </p:to>
                                    </p:set>
                                    <p:anim calcmode="lin" valueType="num">
                                      <p:cBhvr>
                                        <p:cTn id="31" dur="1000" fill="hold"/>
                                        <p:tgtEl>
                                          <p:spTgt spid="47132"/>
                                        </p:tgtEl>
                                        <p:attrNameLst>
                                          <p:attrName>ppt_w</p:attrName>
                                        </p:attrNameLst>
                                      </p:cBhvr>
                                      <p:tavLst>
                                        <p:tav tm="0">
                                          <p:val>
                                            <p:fltVal val="0"/>
                                          </p:val>
                                        </p:tav>
                                        <p:tav tm="100000">
                                          <p:val>
                                            <p:strVal val="#ppt_w"/>
                                          </p:val>
                                        </p:tav>
                                      </p:tavLst>
                                    </p:anim>
                                    <p:anim calcmode="lin" valueType="num">
                                      <p:cBhvr>
                                        <p:cTn id="32" dur="1000" fill="hold"/>
                                        <p:tgtEl>
                                          <p:spTgt spid="47132"/>
                                        </p:tgtEl>
                                        <p:attrNameLst>
                                          <p:attrName>ppt_h</p:attrName>
                                        </p:attrNameLst>
                                      </p:cBhvr>
                                      <p:tavLst>
                                        <p:tav tm="0">
                                          <p:val>
                                            <p:fltVal val="0"/>
                                          </p:val>
                                        </p:tav>
                                        <p:tav tm="100000">
                                          <p:val>
                                            <p:strVal val="#ppt_h"/>
                                          </p:val>
                                        </p:tav>
                                      </p:tavLst>
                                    </p:anim>
                                    <p:anim calcmode="lin" valueType="num">
                                      <p:cBhvr>
                                        <p:cTn id="33" dur="1000" fill="hold"/>
                                        <p:tgtEl>
                                          <p:spTgt spid="47132"/>
                                        </p:tgtEl>
                                        <p:attrNameLst>
                                          <p:attrName>style.rotation</p:attrName>
                                        </p:attrNameLst>
                                      </p:cBhvr>
                                      <p:tavLst>
                                        <p:tav tm="0">
                                          <p:val>
                                            <p:fltVal val="90"/>
                                          </p:val>
                                        </p:tav>
                                        <p:tav tm="100000">
                                          <p:val>
                                            <p:fltVal val="0"/>
                                          </p:val>
                                        </p:tav>
                                      </p:tavLst>
                                    </p:anim>
                                    <p:animEffect transition="in" filter="fade">
                                      <p:cBhvr>
                                        <p:cTn id="34" dur="1000"/>
                                        <p:tgtEl>
                                          <p:spTgt spid="47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9" grpId="0" animBg="1"/>
      <p:bldP spid="47130" grpId="0" animBg="1"/>
      <p:bldP spid="47131" grpId="0" animBg="1"/>
      <p:bldP spid="471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th?id=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76250"/>
            <a:ext cx="9366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124" name="Picture 4" descr="It is currently illegal to sell tan injection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844675"/>
            <a:ext cx="9366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5125" name="Picture 5" descr="tumblr_kut9p8SNCq1qasb0b"/>
          <p:cNvPicPr>
            <a:picLocks noChangeAspect="1" noChangeArrowheads="1"/>
          </p:cNvPicPr>
          <p:nvPr>
            <p:ph type="body" sz="half" idx="1"/>
          </p:nvPr>
        </p:nvPicPr>
        <p:blipFill>
          <a:blip r:embed="rId6">
            <a:extLst>
              <a:ext uri="{28A0092B-C50C-407E-A947-70E740481C1C}">
                <a14:useLocalDpi xmlns:a14="http://schemas.microsoft.com/office/drawing/2010/main" val="0"/>
              </a:ext>
            </a:extLst>
          </a:blip>
          <a:srcRect/>
          <a:stretch>
            <a:fillRect/>
          </a:stretch>
        </p:blipFill>
        <p:spPr>
          <a:xfrm>
            <a:off x="539750" y="2636838"/>
            <a:ext cx="936625" cy="720725"/>
          </a:xfrm>
          <a:noFill/>
        </p:spPr>
      </p:pic>
      <p:pic>
        <p:nvPicPr>
          <p:cNvPr id="5126" name="Picture 6" descr="greenbe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357563"/>
            <a:ext cx="10080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Anabolic-steroi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4652963"/>
            <a:ext cx="86518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5128" name="Picture 8" descr="th?id=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188" y="5445125"/>
            <a:ext cx="9366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10"/>
          <p:cNvSpPr>
            <a:spLocks noChangeArrowheads="1"/>
          </p:cNvSpPr>
          <p:nvPr/>
        </p:nvSpPr>
        <p:spPr bwMode="auto">
          <a:xfrm>
            <a:off x="1476375" y="476250"/>
            <a:ext cx="71438" cy="59769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5130" name="Rectangle 11"/>
          <p:cNvSpPr>
            <a:spLocks noChangeArrowheads="1"/>
          </p:cNvSpPr>
          <p:nvPr/>
        </p:nvSpPr>
        <p:spPr bwMode="auto">
          <a:xfrm>
            <a:off x="539750" y="476250"/>
            <a:ext cx="71438" cy="59769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5131" name="Rectangle 12"/>
          <p:cNvSpPr>
            <a:spLocks noChangeArrowheads="1"/>
          </p:cNvSpPr>
          <p:nvPr/>
        </p:nvSpPr>
        <p:spPr bwMode="auto">
          <a:xfrm>
            <a:off x="539750" y="638175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5132" name="Rectangle 13"/>
          <p:cNvSpPr>
            <a:spLocks noChangeArrowheads="1"/>
          </p:cNvSpPr>
          <p:nvPr/>
        </p:nvSpPr>
        <p:spPr bwMode="auto">
          <a:xfrm>
            <a:off x="539750" y="5445125"/>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5133" name="Rectangle 14"/>
          <p:cNvSpPr>
            <a:spLocks noChangeArrowheads="1"/>
          </p:cNvSpPr>
          <p:nvPr/>
        </p:nvSpPr>
        <p:spPr bwMode="auto">
          <a:xfrm>
            <a:off x="539750" y="4581525"/>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5134" name="Rectangle 15"/>
          <p:cNvSpPr>
            <a:spLocks noChangeArrowheads="1"/>
          </p:cNvSpPr>
          <p:nvPr/>
        </p:nvSpPr>
        <p:spPr bwMode="auto">
          <a:xfrm>
            <a:off x="539750" y="3357563"/>
            <a:ext cx="1008063" cy="71437"/>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5135" name="Rectangle 16"/>
          <p:cNvSpPr>
            <a:spLocks noChangeArrowheads="1"/>
          </p:cNvSpPr>
          <p:nvPr/>
        </p:nvSpPr>
        <p:spPr bwMode="auto">
          <a:xfrm>
            <a:off x="539750" y="256540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5136" name="Rectangle 17"/>
          <p:cNvSpPr>
            <a:spLocks noChangeArrowheads="1"/>
          </p:cNvSpPr>
          <p:nvPr/>
        </p:nvSpPr>
        <p:spPr bwMode="auto">
          <a:xfrm>
            <a:off x="539750" y="1773238"/>
            <a:ext cx="1008063" cy="71437"/>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5137" name="Rectangle 18"/>
          <p:cNvSpPr>
            <a:spLocks noChangeArrowheads="1"/>
          </p:cNvSpPr>
          <p:nvPr/>
        </p:nvSpPr>
        <p:spPr bwMode="auto">
          <a:xfrm>
            <a:off x="539750" y="47625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5138" name="WordArt 23"/>
          <p:cNvSpPr>
            <a:spLocks noChangeArrowheads="1" noChangeShapeType="1" noTextEdit="1"/>
          </p:cNvSpPr>
          <p:nvPr/>
        </p:nvSpPr>
        <p:spPr bwMode="auto">
          <a:xfrm>
            <a:off x="1619250" y="476250"/>
            <a:ext cx="6467475" cy="1143000"/>
          </a:xfrm>
          <a:prstGeom prst="rect">
            <a:avLst/>
          </a:prstGeom>
        </p:spPr>
        <p:txBody>
          <a:bodyPr wrap="none" fromWordArt="1">
            <a:prstTxWarp prst="textPlain">
              <a:avLst>
                <a:gd name="adj" fmla="val 50000"/>
              </a:avLst>
            </a:prstTxWarp>
          </a:bodyPr>
          <a:lstStyle/>
          <a:p>
            <a:pPr algn="ctr"/>
            <a:r>
              <a:rPr lang="en-GB" sz="3200" b="1" kern="10">
                <a:ln w="19050">
                  <a:solidFill>
                    <a:srgbClr val="99CCFF"/>
                  </a:solidFill>
                  <a:round/>
                  <a:headEnd/>
                  <a:tailEnd/>
                </a:ln>
                <a:solidFill>
                  <a:srgbClr val="FF0000"/>
                </a:solidFill>
                <a:effectLst>
                  <a:outerShdw dist="35921" dir="2700000" algn="ctr" rotWithShape="0">
                    <a:srgbClr val="990000">
                      <a:alpha val="74997"/>
                    </a:srgbClr>
                  </a:outerShdw>
                </a:effectLst>
                <a:latin typeface="Comic Sans MS"/>
              </a:rPr>
              <a:t>Myth neu ffaith rhif 1 - Maent yn </a:t>
            </a:r>
          </a:p>
          <a:p>
            <a:pPr algn="ctr"/>
            <a:r>
              <a:rPr lang="en-GB" sz="3200" b="1" kern="10">
                <a:ln w="19050">
                  <a:solidFill>
                    <a:srgbClr val="99CCFF"/>
                  </a:solidFill>
                  <a:round/>
                  <a:headEnd/>
                  <a:tailEnd/>
                </a:ln>
                <a:solidFill>
                  <a:srgbClr val="FF0000"/>
                </a:solidFill>
                <a:effectLst>
                  <a:outerShdw dist="35921" dir="2700000" algn="ctr" rotWithShape="0">
                    <a:srgbClr val="990000">
                      <a:alpha val="74997"/>
                    </a:srgbClr>
                  </a:outerShdw>
                </a:effectLst>
                <a:latin typeface="Comic Sans MS"/>
              </a:rPr>
              <a:t>fwy diogel am eu bod yn newydd!</a:t>
            </a:r>
          </a:p>
        </p:txBody>
      </p:sp>
      <p:pic>
        <p:nvPicPr>
          <p:cNvPr id="5139" name="Picture 25" descr="pic-image-1-45495189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3713" y="1700213"/>
            <a:ext cx="425291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8" name="WordArt 28"/>
          <p:cNvSpPr>
            <a:spLocks noChangeArrowheads="1" noChangeShapeType="1" noTextEdit="1"/>
          </p:cNvSpPr>
          <p:nvPr/>
        </p:nvSpPr>
        <p:spPr bwMode="auto">
          <a:xfrm>
            <a:off x="6156325" y="2128838"/>
            <a:ext cx="2009775" cy="723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GB" sz="2000" b="1" kern="10">
                <a:solidFill>
                  <a:srgbClr val="FF0000"/>
                </a:solidFill>
                <a:effectLst>
                  <a:outerShdw dist="35921" dir="2700000" algn="ctr" rotWithShape="0">
                    <a:srgbClr val="C0C0C0">
                      <a:alpha val="79999"/>
                    </a:srgbClr>
                  </a:outerShdw>
                </a:effectLst>
                <a:latin typeface="Comic Sans MS"/>
              </a:rPr>
              <a:t>wedi eu cyflenwi o</a:t>
            </a:r>
          </a:p>
          <a:p>
            <a:r>
              <a:rPr lang="en-GB" sz="2000" b="1" kern="10">
                <a:solidFill>
                  <a:srgbClr val="FF0000"/>
                </a:solidFill>
                <a:effectLst>
                  <a:outerShdw dist="35921" dir="2700000" algn="ctr" rotWithShape="0">
                    <a:srgbClr val="C0C0C0">
                      <a:alpha val="79999"/>
                    </a:srgbClr>
                  </a:outerShdw>
                </a:effectLst>
                <a:latin typeface="Comic Sans MS"/>
              </a:rPr>
              <a:t> ffynhonnell anniogel</a:t>
            </a:r>
          </a:p>
        </p:txBody>
      </p:sp>
      <p:sp>
        <p:nvSpPr>
          <p:cNvPr id="40989" name="WordArt 29"/>
          <p:cNvSpPr>
            <a:spLocks noChangeArrowheads="1" noChangeShapeType="1" noTextEdit="1"/>
          </p:cNvSpPr>
          <p:nvPr/>
        </p:nvSpPr>
        <p:spPr bwMode="auto">
          <a:xfrm>
            <a:off x="6084888" y="3213100"/>
            <a:ext cx="2305050" cy="10858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GB" sz="2000" b="1" kern="10">
                <a:solidFill>
                  <a:srgbClr val="FF0000"/>
                </a:solidFill>
                <a:effectLst>
                  <a:outerShdw dist="35921" dir="2700000" algn="ctr" rotWithShape="0">
                    <a:srgbClr val="C0C0C0">
                      <a:alpha val="79999"/>
                    </a:srgbClr>
                  </a:outerShdw>
                </a:effectLst>
                <a:latin typeface="Comic Sans MS"/>
              </a:rPr>
              <a:t>dim cyfarwyddiadau ar </a:t>
            </a:r>
          </a:p>
          <a:p>
            <a:r>
              <a:rPr lang="en-GB" sz="2000" b="1" kern="10">
                <a:solidFill>
                  <a:srgbClr val="FF0000"/>
                </a:solidFill>
                <a:effectLst>
                  <a:outerShdw dist="35921" dir="2700000" algn="ctr" rotWithShape="0">
                    <a:srgbClr val="C0C0C0">
                      <a:alpha val="79999"/>
                    </a:srgbClr>
                  </a:outerShdw>
                </a:effectLst>
                <a:latin typeface="Comic Sans MS"/>
              </a:rPr>
              <a:t>gyfer eu defnyddio na </a:t>
            </a:r>
          </a:p>
          <a:p>
            <a:r>
              <a:rPr lang="en-GB" sz="2000" b="1" kern="10">
                <a:solidFill>
                  <a:srgbClr val="FF0000"/>
                </a:solidFill>
                <a:effectLst>
                  <a:outerShdw dist="35921" dir="2700000" algn="ctr" rotWithShape="0">
                    <a:srgbClr val="C0C0C0">
                      <a:alpha val="79999"/>
                    </a:srgbClr>
                  </a:outerShdw>
                </a:effectLst>
                <a:latin typeface="Comic Sans MS"/>
              </a:rPr>
              <a:t>sgil effeithiau</a:t>
            </a:r>
          </a:p>
        </p:txBody>
      </p:sp>
      <p:sp>
        <p:nvSpPr>
          <p:cNvPr id="40990" name="WordArt 30"/>
          <p:cNvSpPr>
            <a:spLocks noChangeArrowheads="1" noChangeShapeType="1" noTextEdit="1"/>
          </p:cNvSpPr>
          <p:nvPr/>
        </p:nvSpPr>
        <p:spPr bwMode="auto">
          <a:xfrm>
            <a:off x="6156325" y="4437063"/>
            <a:ext cx="1990725" cy="5746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v-SE" sz="2000" b="1" kern="10">
                <a:solidFill>
                  <a:srgbClr val="FF0000"/>
                </a:solidFill>
                <a:effectLst>
                  <a:outerShdw dist="35921" dir="2700000" algn="ctr" rotWithShape="0">
                    <a:srgbClr val="C0C0C0">
                      <a:alpha val="79999"/>
                    </a:srgbClr>
                  </a:outerShdw>
                </a:effectLst>
                <a:latin typeface="Comic Sans MS"/>
              </a:rPr>
              <a:t>ni wyddom beth </a:t>
            </a:r>
          </a:p>
          <a:p>
            <a:pPr algn="ctr"/>
            <a:r>
              <a:rPr lang="sv-SE" sz="2000" b="1" kern="10">
                <a:solidFill>
                  <a:srgbClr val="FF0000"/>
                </a:solidFill>
                <a:effectLst>
                  <a:outerShdw dist="35921" dir="2700000" algn="ctr" rotWithShape="0">
                    <a:srgbClr val="C0C0C0">
                      <a:alpha val="79999"/>
                    </a:srgbClr>
                  </a:outerShdw>
                </a:effectLst>
                <a:latin typeface="Comic Sans MS"/>
              </a:rPr>
              <a:t>yw’r cynnwys</a:t>
            </a:r>
            <a:endParaRPr lang="en-GB" sz="2000" b="1" kern="10">
              <a:solidFill>
                <a:srgbClr val="FF0000"/>
              </a:solidFill>
              <a:effectLst>
                <a:outerShdw dist="35921" dir="2700000" algn="ctr" rotWithShape="0">
                  <a:srgbClr val="C0C0C0">
                    <a:alpha val="79999"/>
                  </a:srgbClr>
                </a:outerShdw>
              </a:effectLst>
              <a:latin typeface="Comic Sans MS"/>
            </a:endParaRPr>
          </a:p>
        </p:txBody>
      </p:sp>
      <p:sp>
        <p:nvSpPr>
          <p:cNvPr id="5143" name="AutoShape 31"/>
          <p:cNvSpPr>
            <a:spLocks noChangeArrowheads="1"/>
          </p:cNvSpPr>
          <p:nvPr/>
        </p:nvSpPr>
        <p:spPr bwMode="auto">
          <a:xfrm>
            <a:off x="2987675" y="5661025"/>
            <a:ext cx="1728788" cy="215900"/>
          </a:xfrm>
          <a:prstGeom prst="roundRect">
            <a:avLst>
              <a:gd name="adj" fmla="val 16667"/>
            </a:avLst>
          </a:prstGeom>
          <a:solidFill>
            <a:schemeClr val="bg1"/>
          </a:solidFill>
          <a:ln w="9525">
            <a:solidFill>
              <a:schemeClr val="bg1"/>
            </a:solidFill>
            <a:round/>
            <a:headEnd/>
            <a:tailEnd/>
          </a:ln>
        </p:spPr>
        <p:txBody>
          <a:bodyPr wrap="none" anchor="ctr"/>
          <a:lstStyle/>
          <a:p>
            <a:pPr algn="ctr"/>
            <a:r>
              <a:rPr lang="en-GB" altLang="en-US" sz="1000" b="1"/>
              <a:t>Not for human consumption</a:t>
            </a:r>
          </a:p>
        </p:txBody>
      </p:sp>
      <p:pic>
        <p:nvPicPr>
          <p:cNvPr id="40992" name="Picture 32" descr="th?id=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2225" y="5084763"/>
            <a:ext cx="1439863"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0988"/>
                                        </p:tgtEl>
                                        <p:attrNameLst>
                                          <p:attrName>style.visibility</p:attrName>
                                        </p:attrNameLst>
                                      </p:cBhvr>
                                      <p:to>
                                        <p:strVal val="visible"/>
                                      </p:to>
                                    </p:set>
                                    <p:anim calcmode="lin" valueType="num">
                                      <p:cBhvr>
                                        <p:cTn id="7" dur="1000" fill="hold"/>
                                        <p:tgtEl>
                                          <p:spTgt spid="40988"/>
                                        </p:tgtEl>
                                        <p:attrNameLst>
                                          <p:attrName>ppt_w</p:attrName>
                                        </p:attrNameLst>
                                      </p:cBhvr>
                                      <p:tavLst>
                                        <p:tav tm="0">
                                          <p:val>
                                            <p:strVal val="#ppt_w*0.70"/>
                                          </p:val>
                                        </p:tav>
                                        <p:tav tm="100000">
                                          <p:val>
                                            <p:strVal val="#ppt_w"/>
                                          </p:val>
                                        </p:tav>
                                      </p:tavLst>
                                    </p:anim>
                                    <p:anim calcmode="lin" valueType="num">
                                      <p:cBhvr>
                                        <p:cTn id="8" dur="1000" fill="hold"/>
                                        <p:tgtEl>
                                          <p:spTgt spid="40988"/>
                                        </p:tgtEl>
                                        <p:attrNameLst>
                                          <p:attrName>ppt_h</p:attrName>
                                        </p:attrNameLst>
                                      </p:cBhvr>
                                      <p:tavLst>
                                        <p:tav tm="0">
                                          <p:val>
                                            <p:strVal val="#ppt_h"/>
                                          </p:val>
                                        </p:tav>
                                        <p:tav tm="100000">
                                          <p:val>
                                            <p:strVal val="#ppt_h"/>
                                          </p:val>
                                        </p:tav>
                                      </p:tavLst>
                                    </p:anim>
                                    <p:animEffect transition="in" filter="fade">
                                      <p:cBhvr>
                                        <p:cTn id="9" dur="1000"/>
                                        <p:tgtEl>
                                          <p:spTgt spid="4098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0989"/>
                                        </p:tgtEl>
                                        <p:attrNameLst>
                                          <p:attrName>style.visibility</p:attrName>
                                        </p:attrNameLst>
                                      </p:cBhvr>
                                      <p:to>
                                        <p:strVal val="visible"/>
                                      </p:to>
                                    </p:set>
                                    <p:anim calcmode="lin" valueType="num">
                                      <p:cBhvr>
                                        <p:cTn id="14" dur="1000" fill="hold"/>
                                        <p:tgtEl>
                                          <p:spTgt spid="40989"/>
                                        </p:tgtEl>
                                        <p:attrNameLst>
                                          <p:attrName>ppt_w</p:attrName>
                                        </p:attrNameLst>
                                      </p:cBhvr>
                                      <p:tavLst>
                                        <p:tav tm="0">
                                          <p:val>
                                            <p:strVal val="#ppt_w*0.70"/>
                                          </p:val>
                                        </p:tav>
                                        <p:tav tm="100000">
                                          <p:val>
                                            <p:strVal val="#ppt_w"/>
                                          </p:val>
                                        </p:tav>
                                      </p:tavLst>
                                    </p:anim>
                                    <p:anim calcmode="lin" valueType="num">
                                      <p:cBhvr>
                                        <p:cTn id="15" dur="1000" fill="hold"/>
                                        <p:tgtEl>
                                          <p:spTgt spid="40989"/>
                                        </p:tgtEl>
                                        <p:attrNameLst>
                                          <p:attrName>ppt_h</p:attrName>
                                        </p:attrNameLst>
                                      </p:cBhvr>
                                      <p:tavLst>
                                        <p:tav tm="0">
                                          <p:val>
                                            <p:strVal val="#ppt_h"/>
                                          </p:val>
                                        </p:tav>
                                        <p:tav tm="100000">
                                          <p:val>
                                            <p:strVal val="#ppt_h"/>
                                          </p:val>
                                        </p:tav>
                                      </p:tavLst>
                                    </p:anim>
                                    <p:animEffect transition="in" filter="fade">
                                      <p:cBhvr>
                                        <p:cTn id="16" dur="1000"/>
                                        <p:tgtEl>
                                          <p:spTgt spid="4098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0990"/>
                                        </p:tgtEl>
                                        <p:attrNameLst>
                                          <p:attrName>style.visibility</p:attrName>
                                        </p:attrNameLst>
                                      </p:cBhvr>
                                      <p:to>
                                        <p:strVal val="visible"/>
                                      </p:to>
                                    </p:set>
                                    <p:anim calcmode="lin" valueType="num">
                                      <p:cBhvr>
                                        <p:cTn id="21" dur="1000" fill="hold"/>
                                        <p:tgtEl>
                                          <p:spTgt spid="40990"/>
                                        </p:tgtEl>
                                        <p:attrNameLst>
                                          <p:attrName>ppt_w</p:attrName>
                                        </p:attrNameLst>
                                      </p:cBhvr>
                                      <p:tavLst>
                                        <p:tav tm="0">
                                          <p:val>
                                            <p:strVal val="#ppt_w*0.70"/>
                                          </p:val>
                                        </p:tav>
                                        <p:tav tm="100000">
                                          <p:val>
                                            <p:strVal val="#ppt_w"/>
                                          </p:val>
                                        </p:tav>
                                      </p:tavLst>
                                    </p:anim>
                                    <p:anim calcmode="lin" valueType="num">
                                      <p:cBhvr>
                                        <p:cTn id="22" dur="1000" fill="hold"/>
                                        <p:tgtEl>
                                          <p:spTgt spid="40990"/>
                                        </p:tgtEl>
                                        <p:attrNameLst>
                                          <p:attrName>ppt_h</p:attrName>
                                        </p:attrNameLst>
                                      </p:cBhvr>
                                      <p:tavLst>
                                        <p:tav tm="0">
                                          <p:val>
                                            <p:strVal val="#ppt_h"/>
                                          </p:val>
                                        </p:tav>
                                        <p:tav tm="100000">
                                          <p:val>
                                            <p:strVal val="#ppt_h"/>
                                          </p:val>
                                        </p:tav>
                                      </p:tavLst>
                                    </p:anim>
                                    <p:animEffect transition="in" filter="fade">
                                      <p:cBhvr>
                                        <p:cTn id="23" dur="1000"/>
                                        <p:tgtEl>
                                          <p:spTgt spid="4099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nodeType="clickEffect">
                                  <p:stCondLst>
                                    <p:cond delay="0"/>
                                  </p:stCondLst>
                                  <p:childTnLst>
                                    <p:set>
                                      <p:cBhvr>
                                        <p:cTn id="27" dur="1" fill="hold">
                                          <p:stCondLst>
                                            <p:cond delay="0"/>
                                          </p:stCondLst>
                                        </p:cTn>
                                        <p:tgtEl>
                                          <p:spTgt spid="40992"/>
                                        </p:tgtEl>
                                        <p:attrNameLst>
                                          <p:attrName>style.visibility</p:attrName>
                                        </p:attrNameLst>
                                      </p:cBhvr>
                                      <p:to>
                                        <p:strVal val="visible"/>
                                      </p:to>
                                    </p:set>
                                    <p:anim calcmode="lin" valueType="num">
                                      <p:cBhvr>
                                        <p:cTn id="28" dur="500" fill="hold"/>
                                        <p:tgtEl>
                                          <p:spTgt spid="40992"/>
                                        </p:tgtEl>
                                        <p:attrNameLst>
                                          <p:attrName>ppt_w</p:attrName>
                                        </p:attrNameLst>
                                      </p:cBhvr>
                                      <p:tavLst>
                                        <p:tav tm="0">
                                          <p:val>
                                            <p:fltVal val="0"/>
                                          </p:val>
                                        </p:tav>
                                        <p:tav tm="100000">
                                          <p:val>
                                            <p:strVal val="#ppt_w"/>
                                          </p:val>
                                        </p:tav>
                                      </p:tavLst>
                                    </p:anim>
                                    <p:anim calcmode="lin" valueType="num">
                                      <p:cBhvr>
                                        <p:cTn id="29" dur="500" fill="hold"/>
                                        <p:tgtEl>
                                          <p:spTgt spid="409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8" grpId="0" animBg="1"/>
      <p:bldP spid="40989" grpId="0" animBg="1"/>
      <p:bldP spid="4099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th?id=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76250"/>
            <a:ext cx="9366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148" name="Picture 4" descr="It is currently illegal to sell tan injection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844675"/>
            <a:ext cx="9366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6149" name="Picture 5" descr="tumblr_kut9p8SNCq1qasb0b"/>
          <p:cNvPicPr>
            <a:picLocks noChangeAspect="1" noChangeArrowheads="1"/>
          </p:cNvPicPr>
          <p:nvPr>
            <p:ph type="body" sz="half" idx="1"/>
          </p:nvPr>
        </p:nvPicPr>
        <p:blipFill>
          <a:blip r:embed="rId6">
            <a:extLst>
              <a:ext uri="{28A0092B-C50C-407E-A947-70E740481C1C}">
                <a14:useLocalDpi xmlns:a14="http://schemas.microsoft.com/office/drawing/2010/main" val="0"/>
              </a:ext>
            </a:extLst>
          </a:blip>
          <a:srcRect/>
          <a:stretch>
            <a:fillRect/>
          </a:stretch>
        </p:blipFill>
        <p:spPr>
          <a:xfrm>
            <a:off x="539750" y="2636838"/>
            <a:ext cx="936625" cy="720725"/>
          </a:xfrm>
          <a:noFill/>
        </p:spPr>
      </p:pic>
      <p:pic>
        <p:nvPicPr>
          <p:cNvPr id="6150" name="Picture 6" descr="greenbe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357563"/>
            <a:ext cx="10080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Anabolic-steroi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4652963"/>
            <a:ext cx="86518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6152" name="Picture 8" descr="th?id=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188" y="5445125"/>
            <a:ext cx="9366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9"/>
          <p:cNvSpPr txBox="1">
            <a:spLocks noChangeArrowheads="1"/>
          </p:cNvSpPr>
          <p:nvPr/>
        </p:nvSpPr>
        <p:spPr bwMode="auto">
          <a:xfrm>
            <a:off x="1619250" y="1916113"/>
            <a:ext cx="655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spcBef>
                <a:spcPct val="50000"/>
              </a:spcBef>
            </a:pPr>
            <a:endParaRPr lang="en-US" altLang="en-US" sz="1800"/>
          </a:p>
        </p:txBody>
      </p:sp>
      <p:sp>
        <p:nvSpPr>
          <p:cNvPr id="6154" name="Rectangle 10"/>
          <p:cNvSpPr>
            <a:spLocks noChangeArrowheads="1"/>
          </p:cNvSpPr>
          <p:nvPr/>
        </p:nvSpPr>
        <p:spPr bwMode="auto">
          <a:xfrm>
            <a:off x="1476375" y="476250"/>
            <a:ext cx="71438" cy="59769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6155" name="Rectangle 11"/>
          <p:cNvSpPr>
            <a:spLocks noChangeArrowheads="1"/>
          </p:cNvSpPr>
          <p:nvPr/>
        </p:nvSpPr>
        <p:spPr bwMode="auto">
          <a:xfrm>
            <a:off x="539750" y="476250"/>
            <a:ext cx="71438" cy="59769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6156" name="Rectangle 12"/>
          <p:cNvSpPr>
            <a:spLocks noChangeArrowheads="1"/>
          </p:cNvSpPr>
          <p:nvPr/>
        </p:nvSpPr>
        <p:spPr bwMode="auto">
          <a:xfrm>
            <a:off x="539750" y="638175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6157" name="Rectangle 13"/>
          <p:cNvSpPr>
            <a:spLocks noChangeArrowheads="1"/>
          </p:cNvSpPr>
          <p:nvPr/>
        </p:nvSpPr>
        <p:spPr bwMode="auto">
          <a:xfrm>
            <a:off x="539750" y="5445125"/>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6158" name="Rectangle 14"/>
          <p:cNvSpPr>
            <a:spLocks noChangeArrowheads="1"/>
          </p:cNvSpPr>
          <p:nvPr/>
        </p:nvSpPr>
        <p:spPr bwMode="auto">
          <a:xfrm>
            <a:off x="539750" y="4581525"/>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6159" name="Rectangle 15"/>
          <p:cNvSpPr>
            <a:spLocks noChangeArrowheads="1"/>
          </p:cNvSpPr>
          <p:nvPr/>
        </p:nvSpPr>
        <p:spPr bwMode="auto">
          <a:xfrm>
            <a:off x="539750" y="3357563"/>
            <a:ext cx="1008063" cy="71437"/>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6160" name="Rectangle 16"/>
          <p:cNvSpPr>
            <a:spLocks noChangeArrowheads="1"/>
          </p:cNvSpPr>
          <p:nvPr/>
        </p:nvSpPr>
        <p:spPr bwMode="auto">
          <a:xfrm>
            <a:off x="539750" y="256540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6161" name="Rectangle 17"/>
          <p:cNvSpPr>
            <a:spLocks noChangeArrowheads="1"/>
          </p:cNvSpPr>
          <p:nvPr/>
        </p:nvSpPr>
        <p:spPr bwMode="auto">
          <a:xfrm>
            <a:off x="539750" y="1773238"/>
            <a:ext cx="1008063" cy="71437"/>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6162" name="Rectangle 18"/>
          <p:cNvSpPr>
            <a:spLocks noChangeArrowheads="1"/>
          </p:cNvSpPr>
          <p:nvPr/>
        </p:nvSpPr>
        <p:spPr bwMode="auto">
          <a:xfrm>
            <a:off x="539750" y="47625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6163" name="WordArt 19"/>
          <p:cNvSpPr>
            <a:spLocks noChangeArrowheads="1" noChangeShapeType="1" noTextEdit="1"/>
          </p:cNvSpPr>
          <p:nvPr/>
        </p:nvSpPr>
        <p:spPr bwMode="auto">
          <a:xfrm>
            <a:off x="1692275" y="476250"/>
            <a:ext cx="6657975" cy="1143000"/>
          </a:xfrm>
          <a:prstGeom prst="rect">
            <a:avLst/>
          </a:prstGeom>
        </p:spPr>
        <p:txBody>
          <a:bodyPr wrap="none" fromWordArt="1">
            <a:prstTxWarp prst="textPlain">
              <a:avLst>
                <a:gd name="adj" fmla="val 50000"/>
              </a:avLst>
            </a:prstTxWarp>
          </a:bodyPr>
          <a:lstStyle/>
          <a:p>
            <a:pPr algn="ctr"/>
            <a:r>
              <a:rPr lang="en-GB" sz="3200" b="1" kern="10">
                <a:ln w="19050">
                  <a:solidFill>
                    <a:srgbClr val="99CCFF"/>
                  </a:solidFill>
                  <a:round/>
                  <a:headEnd/>
                  <a:tailEnd/>
                </a:ln>
                <a:solidFill>
                  <a:srgbClr val="FF0000"/>
                </a:solidFill>
                <a:effectLst>
                  <a:outerShdw dist="35921" dir="2700000" algn="ctr" rotWithShape="0">
                    <a:srgbClr val="990000">
                      <a:alpha val="74997"/>
                    </a:srgbClr>
                  </a:outerShdw>
                </a:effectLst>
                <a:latin typeface="Comic Sans MS"/>
              </a:rPr>
              <a:t>Myth neu ffaith rhif 2 - Maent yn </a:t>
            </a:r>
          </a:p>
          <a:p>
            <a:pPr algn="ctr"/>
            <a:r>
              <a:rPr lang="en-GB" sz="3200" b="1" kern="10">
                <a:ln w="19050">
                  <a:solidFill>
                    <a:srgbClr val="99CCFF"/>
                  </a:solidFill>
                  <a:round/>
                  <a:headEnd/>
                  <a:tailEnd/>
                </a:ln>
                <a:solidFill>
                  <a:srgbClr val="FF0000"/>
                </a:solidFill>
                <a:effectLst>
                  <a:outerShdw dist="35921" dir="2700000" algn="ctr" rotWithShape="0">
                    <a:srgbClr val="990000">
                      <a:alpha val="74997"/>
                    </a:srgbClr>
                  </a:outerShdw>
                </a:effectLst>
                <a:latin typeface="Comic Sans MS"/>
              </a:rPr>
              <a:t>fwy pur na chyffuriau anghyfreithlon eraill </a:t>
            </a:r>
          </a:p>
        </p:txBody>
      </p:sp>
      <p:pic>
        <p:nvPicPr>
          <p:cNvPr id="6164" name="Picture 20" descr="AQKCAP6XL2TCAWW2C6TCA6MJ0D1CABGKWBCCATQF63VCAB8RMRZCA7TIVF8CAG1EOG8CA5FFHLGCAKSOGOMCAB6L839CABX1S78CAO7BS3HCAPYNFBCCAFQ6M95CANMG59XCAUDIW3ICAG22XM4CA3AD4P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7175" y="1628775"/>
            <a:ext cx="14890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1" descr="AQKCAP6XL2TCAWW2C6TCA6MJ0D1CABGKWBCCATQF63VCAB8RMRZCA7TIVF8CAG1EOG8CA5FFHLGCAKSOGOMCAB6L839CABX1S78CAO7BS3HCAPYNFBCCAFQ6M95CANMG59XCAUDIW3ICAG22XM4CA3AD4PW"/>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78250" y="2781300"/>
            <a:ext cx="100806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22" descr="AQKCAP6XL2TCAWW2C6TCA6MJ0D1CABGKWBCCATQF63VCAB8RMRZCA7TIVF8CAG1EOG8CA5FFHLGCAKSOGOMCAB6L839CABX1S78CAO7BS3HCAPYNFBCCAFQ6M95CANMG59XCAUDIW3ICAG22XM4CA3AD4PW"/>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59338" y="2781300"/>
            <a:ext cx="100806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23" descr="AQKCAP6XL2TCAWW2C6TCA6MJ0D1CABGKWBCCATQF63VCAB8RMRZCA7TIVF8CAG1EOG8CA5FFHLGCAKSOGOMCAB6L839CABX1S78CAO7BS3HCAPYNFBCCAFQ6M95CANMG59XCAUDIW3ICAG22XM4CA3AD4PW"/>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59113" y="3644900"/>
            <a:ext cx="792162"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24" descr="AQKCAP6XL2TCAWW2C6TCA6MJ0D1CABGKWBCCATQF63VCAB8RMRZCA7TIVF8CAG1EOG8CA5FFHLGCAKSOGOMCAB6L839CABX1S78CAO7BS3HCAPYNFBCCAFQ6M95CANMG59XCAUDIW3ICAG22XM4CA3AD4PW"/>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95738" y="3644900"/>
            <a:ext cx="792162"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25" descr="AQKCAP6XL2TCAWW2C6TCA6MJ0D1CABGKWBCCATQF63VCAB8RMRZCA7TIVF8CAG1EOG8CA5FFHLGCAKSOGOMCAB6L839CABX1S78CAO7BS3HCAPYNFBCCAFQ6M95CANMG59XCAUDIW3ICAG22XM4CA3AD4PW"/>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32363" y="3644900"/>
            <a:ext cx="792162"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26" descr="AQKCAP6XL2TCAWW2C6TCA6MJ0D1CABGKWBCCATQF63VCAB8RMRZCA7TIVF8CAG1EOG8CA5FFHLGCAKSOGOMCAB6L839CABX1S78CAO7BS3HCAPYNFBCCAFQ6M95CANMG59XCAUDIW3ICAG22XM4CA3AD4PW"/>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95963" y="3644900"/>
            <a:ext cx="792162"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Picture 27" descr="AQKCAP6XL2TCAWW2C6TCA6MJ0D1CABGKWBCCATQF63VCAB8RMRZCA7TIVF8CAG1EOG8CA5FFHLGCAKSOGOMCAB6L839CABX1S78CAO7BS3HCAPYNFBCCAFQ6M95CANMG59XCAUDIW3ICAG22XM4CA3AD4P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8175" y="4437063"/>
            <a:ext cx="6477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Picture 28" descr="AQKCAP6XL2TCAWW2C6TCA6MJ0D1CABGKWBCCATQF63VCAB8RMRZCA7TIVF8CAG1EOG8CA5FFHLGCAKSOGOMCAB6L839CABX1S78CAO7BS3HCAPYNFBCCAFQ6M95CANMG59XCAUDIW3ICAG22XM4CA3AD4P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27313" y="4437063"/>
            <a:ext cx="6477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29" descr="AQKCAP6XL2TCAWW2C6TCA6MJ0D1CABGKWBCCATQF63VCAB8RMRZCA7TIVF8CAG1EOG8CA5FFHLGCAKSOGOMCAB6L839CABX1S78CAO7BS3HCAPYNFBCCAFQ6M95CANMG59XCAUDIW3ICAG22XM4CA3AD4P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48038" y="4437063"/>
            <a:ext cx="6477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30" descr="AQKCAP6XL2TCAWW2C6TCA6MJ0D1CABGKWBCCATQF63VCAB8RMRZCA7TIVF8CAG1EOG8CA5FFHLGCAKSOGOMCAB6L839CABX1S78CAO7BS3HCAPYNFBCCAFQ6M95CANMG59XCAUDIW3ICAG22XM4CA3AD4P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8763" y="4437063"/>
            <a:ext cx="6477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31" descr="AQKCAP6XL2TCAWW2C6TCA6MJ0D1CABGKWBCCATQF63VCAB8RMRZCA7TIVF8CAG1EOG8CA5FFHLGCAKSOGOMCAB6L839CABX1S78CAO7BS3HCAPYNFBCCAFQ6M95CANMG59XCAUDIW3ICAG22XM4CA3AD4P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87900" y="4437063"/>
            <a:ext cx="6477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32" descr="AQKCAP6XL2TCAWW2C6TCA6MJ0D1CABGKWBCCATQF63VCAB8RMRZCA7TIVF8CAG1EOG8CA5FFHLGCAKSOGOMCAB6L839CABX1S78CAO7BS3HCAPYNFBCCAFQ6M95CANMG59XCAUDIW3ICAG22XM4CA3AD4P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8625" y="4437063"/>
            <a:ext cx="6477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Picture 33" descr="AQKCAP6XL2TCAWW2C6TCA6MJ0D1CABGKWBCCATQF63VCAB8RMRZCA7TIVF8CAG1EOG8CA5FFHLGCAKSOGOMCAB6L839CABX1S78CAO7BS3HCAPYNFBCCAFQ6M95CANMG59XCAUDIW3ICAG22XM4CA3AD4P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7763" y="4437063"/>
            <a:ext cx="6477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34" descr="AQKCAP6XL2TCAWW2C6TCA6MJ0D1CABGKWBCCATQF63VCAB8RMRZCA7TIVF8CAG1EOG8CA5FFHLGCAKSOGOMCAB6L839CABX1S78CAO7BS3HCAPYNFBCCAFQ6M95CANMG59XCAUDIW3ICAG22XM4CA3AD4P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8488" y="4437063"/>
            <a:ext cx="6477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63" name="WordArt 35"/>
          <p:cNvSpPr>
            <a:spLocks noChangeArrowheads="1" noChangeShapeType="1" noTextEdit="1"/>
          </p:cNvSpPr>
          <p:nvPr/>
        </p:nvSpPr>
        <p:spPr bwMode="auto">
          <a:xfrm>
            <a:off x="1908175" y="5157788"/>
            <a:ext cx="6192838" cy="431800"/>
          </a:xfrm>
          <a:prstGeom prst="rect">
            <a:avLst/>
          </a:prstGeom>
        </p:spPr>
        <p:txBody>
          <a:bodyPr wrap="none" fromWordArt="1">
            <a:prstTxWarp prst="textPlain">
              <a:avLst>
                <a:gd name="adj" fmla="val 50000"/>
              </a:avLst>
            </a:prstTxWarp>
          </a:bodyPr>
          <a:lstStyle/>
          <a:p>
            <a:pPr algn="ctr"/>
            <a:r>
              <a:rPr lang="en-GB" sz="2400" b="1" kern="10">
                <a:ln w="19050">
                  <a:solidFill>
                    <a:srgbClr val="99CCFF"/>
                  </a:solidFill>
                  <a:round/>
                  <a:headEnd/>
                  <a:tailEnd/>
                </a:ln>
                <a:solidFill>
                  <a:srgbClr val="008080"/>
                </a:solidFill>
                <a:effectLst>
                  <a:outerShdw dist="35921" dir="2700000" algn="ctr" rotWithShape="0">
                    <a:srgbClr val="990000">
                      <a:alpha val="74997"/>
                    </a:srgbClr>
                  </a:outerShdw>
                </a:effectLst>
                <a:latin typeface="Comic Sans MS"/>
              </a:rPr>
              <a:t>Gallant gael eu cymysgu gyda gwahanol sylweddau gan ddelwyr</a:t>
            </a:r>
          </a:p>
        </p:txBody>
      </p:sp>
      <p:sp>
        <p:nvSpPr>
          <p:cNvPr id="48164" name="WordArt 36"/>
          <p:cNvSpPr>
            <a:spLocks noChangeArrowheads="1" noChangeShapeType="1" noTextEdit="1"/>
          </p:cNvSpPr>
          <p:nvPr/>
        </p:nvSpPr>
        <p:spPr bwMode="auto">
          <a:xfrm>
            <a:off x="1908175" y="5589588"/>
            <a:ext cx="6162675" cy="857250"/>
          </a:xfrm>
          <a:prstGeom prst="rect">
            <a:avLst/>
          </a:prstGeom>
        </p:spPr>
        <p:txBody>
          <a:bodyPr wrap="none" fromWordArt="1">
            <a:prstTxWarp prst="textPlain">
              <a:avLst>
                <a:gd name="adj" fmla="val 50000"/>
              </a:avLst>
            </a:prstTxWarp>
          </a:bodyPr>
          <a:lstStyle/>
          <a:p>
            <a:r>
              <a:rPr lang="en-GB" sz="2400" b="1" kern="10">
                <a:ln w="19050">
                  <a:solidFill>
                    <a:srgbClr val="99CCFF"/>
                  </a:solidFill>
                  <a:round/>
                  <a:headEnd/>
                  <a:tailEnd/>
                </a:ln>
                <a:solidFill>
                  <a:srgbClr val="FF0000"/>
                </a:solidFill>
                <a:effectLst>
                  <a:outerShdw dist="35921" dir="2700000" algn="ctr" rotWithShape="0">
                    <a:srgbClr val="990000">
                      <a:alpha val="74997"/>
                    </a:srgbClr>
                  </a:outerShdw>
                </a:effectLst>
                <a:latin typeface="Comic Sans MS"/>
              </a:rPr>
              <a:t>Gyda chyflenwyr ar-lein nid oes safonau wedi eu </a:t>
            </a:r>
          </a:p>
          <a:p>
            <a:r>
              <a:rPr lang="en-GB" sz="2400" b="1" kern="10">
                <a:ln w="19050">
                  <a:solidFill>
                    <a:srgbClr val="99CCFF"/>
                  </a:solidFill>
                  <a:round/>
                  <a:headEnd/>
                  <a:tailEnd/>
                </a:ln>
                <a:solidFill>
                  <a:srgbClr val="FF0000"/>
                </a:solidFill>
                <a:effectLst>
                  <a:outerShdw dist="35921" dir="2700000" algn="ctr" rotWithShape="0">
                    <a:srgbClr val="990000">
                      <a:alpha val="74997"/>
                    </a:srgbClr>
                  </a:outerShdw>
                </a:effectLst>
                <a:latin typeface="Comic Sans MS"/>
              </a:rPr>
              <a:t>gorfodi ar y cynhyrchion</a:t>
            </a:r>
          </a:p>
        </p:txBody>
      </p:sp>
      <p:pic>
        <p:nvPicPr>
          <p:cNvPr id="48165" name="Picture 37" descr="th?id=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88125" y="2060575"/>
            <a:ext cx="1439863"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8163"/>
                                        </p:tgtEl>
                                        <p:attrNameLst>
                                          <p:attrName>style.visibility</p:attrName>
                                        </p:attrNameLst>
                                      </p:cBhvr>
                                      <p:to>
                                        <p:strVal val="visible"/>
                                      </p:to>
                                    </p:set>
                                    <p:anim calcmode="lin" valueType="num">
                                      <p:cBhvr>
                                        <p:cTn id="7" dur="1000" fill="hold"/>
                                        <p:tgtEl>
                                          <p:spTgt spid="48163"/>
                                        </p:tgtEl>
                                        <p:attrNameLst>
                                          <p:attrName>ppt_w</p:attrName>
                                        </p:attrNameLst>
                                      </p:cBhvr>
                                      <p:tavLst>
                                        <p:tav tm="0">
                                          <p:val>
                                            <p:strVal val="#ppt_w*0.70"/>
                                          </p:val>
                                        </p:tav>
                                        <p:tav tm="100000">
                                          <p:val>
                                            <p:strVal val="#ppt_w"/>
                                          </p:val>
                                        </p:tav>
                                      </p:tavLst>
                                    </p:anim>
                                    <p:anim calcmode="lin" valueType="num">
                                      <p:cBhvr>
                                        <p:cTn id="8" dur="1000" fill="hold"/>
                                        <p:tgtEl>
                                          <p:spTgt spid="48163"/>
                                        </p:tgtEl>
                                        <p:attrNameLst>
                                          <p:attrName>ppt_h</p:attrName>
                                        </p:attrNameLst>
                                      </p:cBhvr>
                                      <p:tavLst>
                                        <p:tav tm="0">
                                          <p:val>
                                            <p:strVal val="#ppt_h"/>
                                          </p:val>
                                        </p:tav>
                                        <p:tav tm="100000">
                                          <p:val>
                                            <p:strVal val="#ppt_h"/>
                                          </p:val>
                                        </p:tav>
                                      </p:tavLst>
                                    </p:anim>
                                    <p:animEffect transition="in" filter="fade">
                                      <p:cBhvr>
                                        <p:cTn id="9" dur="1000"/>
                                        <p:tgtEl>
                                          <p:spTgt spid="4816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8164"/>
                                        </p:tgtEl>
                                        <p:attrNameLst>
                                          <p:attrName>style.visibility</p:attrName>
                                        </p:attrNameLst>
                                      </p:cBhvr>
                                      <p:to>
                                        <p:strVal val="visible"/>
                                      </p:to>
                                    </p:set>
                                    <p:anim calcmode="lin" valueType="num">
                                      <p:cBhvr>
                                        <p:cTn id="14" dur="1000" fill="hold"/>
                                        <p:tgtEl>
                                          <p:spTgt spid="48164"/>
                                        </p:tgtEl>
                                        <p:attrNameLst>
                                          <p:attrName>ppt_w</p:attrName>
                                        </p:attrNameLst>
                                      </p:cBhvr>
                                      <p:tavLst>
                                        <p:tav tm="0">
                                          <p:val>
                                            <p:strVal val="#ppt_w*0.70"/>
                                          </p:val>
                                        </p:tav>
                                        <p:tav tm="100000">
                                          <p:val>
                                            <p:strVal val="#ppt_w"/>
                                          </p:val>
                                        </p:tav>
                                      </p:tavLst>
                                    </p:anim>
                                    <p:anim calcmode="lin" valueType="num">
                                      <p:cBhvr>
                                        <p:cTn id="15" dur="1000" fill="hold"/>
                                        <p:tgtEl>
                                          <p:spTgt spid="48164"/>
                                        </p:tgtEl>
                                        <p:attrNameLst>
                                          <p:attrName>ppt_h</p:attrName>
                                        </p:attrNameLst>
                                      </p:cBhvr>
                                      <p:tavLst>
                                        <p:tav tm="0">
                                          <p:val>
                                            <p:strVal val="#ppt_h"/>
                                          </p:val>
                                        </p:tav>
                                        <p:tav tm="100000">
                                          <p:val>
                                            <p:strVal val="#ppt_h"/>
                                          </p:val>
                                        </p:tav>
                                      </p:tavLst>
                                    </p:anim>
                                    <p:animEffect transition="in" filter="fade">
                                      <p:cBhvr>
                                        <p:cTn id="16" dur="1000"/>
                                        <p:tgtEl>
                                          <p:spTgt spid="4816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48165"/>
                                        </p:tgtEl>
                                        <p:attrNameLst>
                                          <p:attrName>style.visibility</p:attrName>
                                        </p:attrNameLst>
                                      </p:cBhvr>
                                      <p:to>
                                        <p:strVal val="visible"/>
                                      </p:to>
                                    </p:set>
                                    <p:anim calcmode="lin" valueType="num">
                                      <p:cBhvr>
                                        <p:cTn id="21" dur="500" fill="hold"/>
                                        <p:tgtEl>
                                          <p:spTgt spid="48165"/>
                                        </p:tgtEl>
                                        <p:attrNameLst>
                                          <p:attrName>ppt_w</p:attrName>
                                        </p:attrNameLst>
                                      </p:cBhvr>
                                      <p:tavLst>
                                        <p:tav tm="0">
                                          <p:val>
                                            <p:fltVal val="0"/>
                                          </p:val>
                                        </p:tav>
                                        <p:tav tm="100000">
                                          <p:val>
                                            <p:strVal val="#ppt_w"/>
                                          </p:val>
                                        </p:tav>
                                      </p:tavLst>
                                    </p:anim>
                                    <p:anim calcmode="lin" valueType="num">
                                      <p:cBhvr>
                                        <p:cTn id="22" dur="500" fill="hold"/>
                                        <p:tgtEl>
                                          <p:spTgt spid="481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63" grpId="0" animBg="1"/>
      <p:bldP spid="481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th?id=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76250"/>
            <a:ext cx="9366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7172" name="Picture 5" descr="tumblr_kut9p8SNCq1qasb0b"/>
          <p:cNvPicPr>
            <a:picLocks noChangeAspect="1" noChangeArrowheads="1"/>
          </p:cNvPicPr>
          <p:nvPr>
            <p:ph type="body" sz="half" idx="1"/>
          </p:nvPr>
        </p:nvPicPr>
        <p:blipFill>
          <a:blip r:embed="rId5">
            <a:extLst>
              <a:ext uri="{28A0092B-C50C-407E-A947-70E740481C1C}">
                <a14:useLocalDpi xmlns:a14="http://schemas.microsoft.com/office/drawing/2010/main" val="0"/>
              </a:ext>
            </a:extLst>
          </a:blip>
          <a:srcRect/>
          <a:stretch>
            <a:fillRect/>
          </a:stretch>
        </p:blipFill>
        <p:spPr>
          <a:xfrm>
            <a:off x="539750" y="2636838"/>
            <a:ext cx="936625" cy="720725"/>
          </a:xfrm>
          <a:noFill/>
        </p:spPr>
      </p:pic>
      <p:pic>
        <p:nvPicPr>
          <p:cNvPr id="7173" name="Picture 6" descr="greenbe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3357563"/>
            <a:ext cx="10080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descr="Anabolic-steroid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4652963"/>
            <a:ext cx="86518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7175" name="Picture 8" descr="th?id=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188" y="5445125"/>
            <a:ext cx="9366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10"/>
          <p:cNvSpPr>
            <a:spLocks noChangeArrowheads="1"/>
          </p:cNvSpPr>
          <p:nvPr/>
        </p:nvSpPr>
        <p:spPr bwMode="auto">
          <a:xfrm>
            <a:off x="539750" y="476250"/>
            <a:ext cx="71438" cy="59769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7177" name="Rectangle 11"/>
          <p:cNvSpPr>
            <a:spLocks noChangeArrowheads="1"/>
          </p:cNvSpPr>
          <p:nvPr/>
        </p:nvSpPr>
        <p:spPr bwMode="auto">
          <a:xfrm>
            <a:off x="539750" y="638175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7178" name="Rectangle 12"/>
          <p:cNvSpPr>
            <a:spLocks noChangeArrowheads="1"/>
          </p:cNvSpPr>
          <p:nvPr/>
        </p:nvSpPr>
        <p:spPr bwMode="auto">
          <a:xfrm>
            <a:off x="539750" y="5445125"/>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7179" name="Rectangle 13"/>
          <p:cNvSpPr>
            <a:spLocks noChangeArrowheads="1"/>
          </p:cNvSpPr>
          <p:nvPr/>
        </p:nvSpPr>
        <p:spPr bwMode="auto">
          <a:xfrm>
            <a:off x="539750" y="4581525"/>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7180" name="Rectangle 14"/>
          <p:cNvSpPr>
            <a:spLocks noChangeArrowheads="1"/>
          </p:cNvSpPr>
          <p:nvPr/>
        </p:nvSpPr>
        <p:spPr bwMode="auto">
          <a:xfrm>
            <a:off x="539750" y="3357563"/>
            <a:ext cx="1008063" cy="71437"/>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7181" name="Rectangle 15"/>
          <p:cNvSpPr>
            <a:spLocks noChangeArrowheads="1"/>
          </p:cNvSpPr>
          <p:nvPr/>
        </p:nvSpPr>
        <p:spPr bwMode="auto">
          <a:xfrm>
            <a:off x="539750" y="256540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7182" name="Rectangle 16"/>
          <p:cNvSpPr>
            <a:spLocks noChangeArrowheads="1"/>
          </p:cNvSpPr>
          <p:nvPr/>
        </p:nvSpPr>
        <p:spPr bwMode="auto">
          <a:xfrm>
            <a:off x="539750" y="1773238"/>
            <a:ext cx="1008063" cy="71437"/>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7183" name="Rectangle 17"/>
          <p:cNvSpPr>
            <a:spLocks noChangeArrowheads="1"/>
          </p:cNvSpPr>
          <p:nvPr/>
        </p:nvSpPr>
        <p:spPr bwMode="auto">
          <a:xfrm>
            <a:off x="539750" y="47625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7184" name="WordArt 18"/>
          <p:cNvSpPr>
            <a:spLocks noChangeArrowheads="1" noChangeShapeType="1" noTextEdit="1"/>
          </p:cNvSpPr>
          <p:nvPr/>
        </p:nvSpPr>
        <p:spPr bwMode="auto">
          <a:xfrm>
            <a:off x="1908175" y="620713"/>
            <a:ext cx="5589588" cy="638175"/>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8080"/>
                </a:solidFill>
                <a:effectLst>
                  <a:outerShdw dist="35921" dir="2700000" algn="ctr" rotWithShape="0">
                    <a:srgbClr val="990000">
                      <a:alpha val="74997"/>
                    </a:srgbClr>
                  </a:outerShdw>
                </a:effectLst>
                <a:latin typeface="Comic Sans MS"/>
              </a:rPr>
              <a:t>Neges allweddol am SSN</a:t>
            </a:r>
          </a:p>
        </p:txBody>
      </p:sp>
      <p:sp>
        <p:nvSpPr>
          <p:cNvPr id="54292" name="WordArt 20"/>
          <p:cNvSpPr>
            <a:spLocks noChangeArrowheads="1" noChangeShapeType="1" noTextEdit="1"/>
          </p:cNvSpPr>
          <p:nvPr/>
        </p:nvSpPr>
        <p:spPr bwMode="auto">
          <a:xfrm>
            <a:off x="2124075" y="2636838"/>
            <a:ext cx="6048375" cy="2520950"/>
          </a:xfrm>
          <a:prstGeom prst="rect">
            <a:avLst/>
          </a:prstGeom>
        </p:spPr>
        <p:txBody>
          <a:bodyPr wrap="none" fromWordArt="1">
            <a:prstTxWarp prst="textPlain">
              <a:avLst>
                <a:gd name="adj" fmla="val 50000"/>
              </a:avLst>
            </a:prstTxWarp>
          </a:bodyPr>
          <a:lstStyle/>
          <a:p>
            <a:pPr algn="ctr"/>
            <a:r>
              <a:rPr lang="en-GB" sz="3600" b="1" kern="10">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Nid oes modd dweud </a:t>
            </a:r>
          </a:p>
          <a:p>
            <a:pPr algn="ctr"/>
            <a:r>
              <a:rPr lang="en-GB" sz="3600" b="1" kern="10">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yn union beth sydd mewn</a:t>
            </a:r>
          </a:p>
          <a:p>
            <a:pPr algn="ctr"/>
            <a:r>
              <a:rPr lang="en-GB" sz="3600" b="1" kern="10">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 unrhyw SSN</a:t>
            </a:r>
          </a:p>
        </p:txBody>
      </p:sp>
      <p:pic>
        <p:nvPicPr>
          <p:cNvPr id="7186" name="Picture 25" descr="th?id=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7813" y="1989138"/>
            <a:ext cx="10080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26" descr="th?id=I"/>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92950" y="4508500"/>
            <a:ext cx="10080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4" descr="It is currently illegal to sell tan injections "/>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9750" y="1844675"/>
            <a:ext cx="9366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7189" name="Rectangle 9"/>
          <p:cNvSpPr>
            <a:spLocks noChangeArrowheads="1"/>
          </p:cNvSpPr>
          <p:nvPr/>
        </p:nvSpPr>
        <p:spPr bwMode="auto">
          <a:xfrm>
            <a:off x="1476375" y="476250"/>
            <a:ext cx="71438" cy="59769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54292"/>
                                        </p:tgtEl>
                                        <p:attrNameLst>
                                          <p:attrName>style.visibility</p:attrName>
                                        </p:attrNameLst>
                                      </p:cBhvr>
                                      <p:to>
                                        <p:strVal val="visible"/>
                                      </p:to>
                                    </p:set>
                                    <p:anim calcmode="lin" valueType="num">
                                      <p:cBhvr>
                                        <p:cTn id="7" dur="1000" fill="hold"/>
                                        <p:tgtEl>
                                          <p:spTgt spid="54292"/>
                                        </p:tgtEl>
                                        <p:attrNameLst>
                                          <p:attrName>ppt_w</p:attrName>
                                        </p:attrNameLst>
                                      </p:cBhvr>
                                      <p:tavLst>
                                        <p:tav tm="0">
                                          <p:val>
                                            <p:fltVal val="0"/>
                                          </p:val>
                                        </p:tav>
                                        <p:tav tm="100000">
                                          <p:val>
                                            <p:strVal val="#ppt_w"/>
                                          </p:val>
                                        </p:tav>
                                      </p:tavLst>
                                    </p:anim>
                                    <p:anim calcmode="lin" valueType="num">
                                      <p:cBhvr>
                                        <p:cTn id="8" dur="1000" fill="hold"/>
                                        <p:tgtEl>
                                          <p:spTgt spid="54292"/>
                                        </p:tgtEl>
                                        <p:attrNameLst>
                                          <p:attrName>ppt_h</p:attrName>
                                        </p:attrNameLst>
                                      </p:cBhvr>
                                      <p:tavLst>
                                        <p:tav tm="0">
                                          <p:val>
                                            <p:fltVal val="0"/>
                                          </p:val>
                                        </p:tav>
                                        <p:tav tm="100000">
                                          <p:val>
                                            <p:strVal val="#ppt_h"/>
                                          </p:val>
                                        </p:tav>
                                      </p:tavLst>
                                    </p:anim>
                                    <p:anim calcmode="lin" valueType="num">
                                      <p:cBhvr>
                                        <p:cTn id="9" dur="1000" fill="hold"/>
                                        <p:tgtEl>
                                          <p:spTgt spid="54292"/>
                                        </p:tgtEl>
                                        <p:attrNameLst>
                                          <p:attrName>style.rotation</p:attrName>
                                        </p:attrNameLst>
                                      </p:cBhvr>
                                      <p:tavLst>
                                        <p:tav tm="0">
                                          <p:val>
                                            <p:fltVal val="90"/>
                                          </p:val>
                                        </p:tav>
                                        <p:tav tm="100000">
                                          <p:val>
                                            <p:fltVal val="0"/>
                                          </p:val>
                                        </p:tav>
                                      </p:tavLst>
                                    </p:anim>
                                    <p:animEffect transition="in" filter="fade">
                                      <p:cBhvr>
                                        <p:cTn id="10" dur="1000"/>
                                        <p:tgtEl>
                                          <p:spTgt spid="54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th?id=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76250"/>
            <a:ext cx="9366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8196" name="Picture 4" descr="It is currently illegal to sell tan injection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844675"/>
            <a:ext cx="9366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8197" name="Picture 5" descr="tumblr_kut9p8SNCq1qasb0b"/>
          <p:cNvPicPr>
            <a:picLocks noChangeAspect="1" noChangeArrowheads="1"/>
          </p:cNvPicPr>
          <p:nvPr>
            <p:ph type="body" sz="half" idx="1"/>
          </p:nvPr>
        </p:nvPicPr>
        <p:blipFill>
          <a:blip r:embed="rId6">
            <a:extLst>
              <a:ext uri="{28A0092B-C50C-407E-A947-70E740481C1C}">
                <a14:useLocalDpi xmlns:a14="http://schemas.microsoft.com/office/drawing/2010/main" val="0"/>
              </a:ext>
            </a:extLst>
          </a:blip>
          <a:srcRect/>
          <a:stretch>
            <a:fillRect/>
          </a:stretch>
        </p:blipFill>
        <p:spPr>
          <a:xfrm>
            <a:off x="539750" y="2636838"/>
            <a:ext cx="936625" cy="720725"/>
          </a:xfrm>
          <a:noFill/>
        </p:spPr>
      </p:pic>
      <p:pic>
        <p:nvPicPr>
          <p:cNvPr id="8198" name="Picture 6" descr="greenbe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357563"/>
            <a:ext cx="10080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Anabolic-steroi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4652963"/>
            <a:ext cx="86518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8200" name="Picture 8" descr="th?id=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188" y="5445125"/>
            <a:ext cx="9366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Rectangle 9"/>
          <p:cNvSpPr>
            <a:spLocks noChangeArrowheads="1"/>
          </p:cNvSpPr>
          <p:nvPr/>
        </p:nvSpPr>
        <p:spPr bwMode="auto">
          <a:xfrm>
            <a:off x="1476375" y="476250"/>
            <a:ext cx="71438" cy="59769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8202" name="Rectangle 10"/>
          <p:cNvSpPr>
            <a:spLocks noChangeArrowheads="1"/>
          </p:cNvSpPr>
          <p:nvPr/>
        </p:nvSpPr>
        <p:spPr bwMode="auto">
          <a:xfrm>
            <a:off x="539750" y="476250"/>
            <a:ext cx="71438" cy="59769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8203" name="Rectangle 11"/>
          <p:cNvSpPr>
            <a:spLocks noChangeArrowheads="1"/>
          </p:cNvSpPr>
          <p:nvPr/>
        </p:nvSpPr>
        <p:spPr bwMode="auto">
          <a:xfrm>
            <a:off x="539750" y="638175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8204" name="Rectangle 12"/>
          <p:cNvSpPr>
            <a:spLocks noChangeArrowheads="1"/>
          </p:cNvSpPr>
          <p:nvPr/>
        </p:nvSpPr>
        <p:spPr bwMode="auto">
          <a:xfrm>
            <a:off x="539750" y="5445125"/>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8205" name="Rectangle 13"/>
          <p:cNvSpPr>
            <a:spLocks noChangeArrowheads="1"/>
          </p:cNvSpPr>
          <p:nvPr/>
        </p:nvSpPr>
        <p:spPr bwMode="auto">
          <a:xfrm>
            <a:off x="539750" y="4581525"/>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8206" name="Rectangle 14"/>
          <p:cNvSpPr>
            <a:spLocks noChangeArrowheads="1"/>
          </p:cNvSpPr>
          <p:nvPr/>
        </p:nvSpPr>
        <p:spPr bwMode="auto">
          <a:xfrm>
            <a:off x="539750" y="3357563"/>
            <a:ext cx="1008063" cy="71437"/>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8207" name="Rectangle 15"/>
          <p:cNvSpPr>
            <a:spLocks noChangeArrowheads="1"/>
          </p:cNvSpPr>
          <p:nvPr/>
        </p:nvSpPr>
        <p:spPr bwMode="auto">
          <a:xfrm>
            <a:off x="539750" y="256540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8208" name="Rectangle 16"/>
          <p:cNvSpPr>
            <a:spLocks noChangeArrowheads="1"/>
          </p:cNvSpPr>
          <p:nvPr/>
        </p:nvSpPr>
        <p:spPr bwMode="auto">
          <a:xfrm>
            <a:off x="539750" y="1773238"/>
            <a:ext cx="1008063" cy="71437"/>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8209" name="Rectangle 17"/>
          <p:cNvSpPr>
            <a:spLocks noChangeArrowheads="1"/>
          </p:cNvSpPr>
          <p:nvPr/>
        </p:nvSpPr>
        <p:spPr bwMode="auto">
          <a:xfrm>
            <a:off x="539750" y="47625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8210" name="WordArt 20"/>
          <p:cNvSpPr>
            <a:spLocks noChangeArrowheads="1" noChangeShapeType="1" noTextEdit="1"/>
          </p:cNvSpPr>
          <p:nvPr/>
        </p:nvSpPr>
        <p:spPr bwMode="auto">
          <a:xfrm>
            <a:off x="1619250" y="620713"/>
            <a:ext cx="6753225" cy="1143000"/>
          </a:xfrm>
          <a:prstGeom prst="rect">
            <a:avLst/>
          </a:prstGeom>
        </p:spPr>
        <p:txBody>
          <a:bodyPr wrap="none" fromWordArt="1">
            <a:prstTxWarp prst="textPlain">
              <a:avLst>
                <a:gd name="adj" fmla="val 50000"/>
              </a:avLst>
            </a:prstTxWarp>
          </a:bodyPr>
          <a:lstStyle/>
          <a:p>
            <a:pPr algn="ctr"/>
            <a:r>
              <a:rPr lang="en-GB" sz="3200" b="1" kern="10">
                <a:ln w="19050">
                  <a:solidFill>
                    <a:srgbClr val="99CCFF"/>
                  </a:solidFill>
                  <a:round/>
                  <a:headEnd/>
                  <a:tailEnd/>
                </a:ln>
                <a:solidFill>
                  <a:srgbClr val="FF0000"/>
                </a:solidFill>
                <a:effectLst>
                  <a:outerShdw dist="35921" dir="2700000" algn="ctr" rotWithShape="0">
                    <a:srgbClr val="990000">
                      <a:alpha val="74997"/>
                    </a:srgbClr>
                  </a:outerShdw>
                </a:effectLst>
                <a:latin typeface="Comic Sans MS"/>
              </a:rPr>
              <a:t>Myth neu ffaith rhif 3 - Ni allwch </a:t>
            </a:r>
          </a:p>
          <a:p>
            <a:pPr algn="ctr"/>
            <a:r>
              <a:rPr lang="en-GB" sz="3200" b="1" kern="10">
                <a:ln w="19050">
                  <a:solidFill>
                    <a:srgbClr val="99CCFF"/>
                  </a:solidFill>
                  <a:round/>
                  <a:headEnd/>
                  <a:tailEnd/>
                </a:ln>
                <a:solidFill>
                  <a:srgbClr val="FF0000"/>
                </a:solidFill>
                <a:effectLst>
                  <a:outerShdw dist="35921" dir="2700000" algn="ctr" rotWithShape="0">
                    <a:srgbClr val="990000">
                      <a:alpha val="74997"/>
                    </a:srgbClr>
                  </a:outerShdw>
                </a:effectLst>
                <a:latin typeface="Comic Sans MS"/>
              </a:rPr>
              <a:t>gael eich arestio os ydynt yn eich meddiant!</a:t>
            </a:r>
          </a:p>
        </p:txBody>
      </p:sp>
      <p:sp>
        <p:nvSpPr>
          <p:cNvPr id="53272" name="WordArt 24"/>
          <p:cNvSpPr>
            <a:spLocks noChangeArrowheads="1" noChangeShapeType="1" noTextEdit="1"/>
          </p:cNvSpPr>
          <p:nvPr/>
        </p:nvSpPr>
        <p:spPr bwMode="auto">
          <a:xfrm>
            <a:off x="2124075" y="3644900"/>
            <a:ext cx="5832475" cy="2160588"/>
          </a:xfrm>
          <a:prstGeom prst="rect">
            <a:avLst/>
          </a:prstGeom>
        </p:spPr>
        <p:txBody>
          <a:bodyPr wrap="none" fromWordArt="1">
            <a:prstTxWarp prst="textPlain">
              <a:avLst>
                <a:gd name="adj" fmla="val 49681"/>
              </a:avLst>
            </a:prstTxWarp>
          </a:bodyPr>
          <a:lstStyle/>
          <a:p>
            <a:pPr algn="ctr"/>
            <a:r>
              <a:rPr lang="en-GB" sz="1100" b="1" kern="10">
                <a:ln w="12700">
                  <a:solidFill>
                    <a:schemeClr val="bg1"/>
                  </a:solidFill>
                  <a:round/>
                  <a:headEnd/>
                  <a:tailEnd/>
                </a:ln>
                <a:solidFill>
                  <a:srgbClr val="FF0000"/>
                </a:solidFill>
                <a:latin typeface="Comic Sans MS"/>
              </a:rPr>
              <a:t>Pe byddech yn cael eich dal ym </a:t>
            </a:r>
          </a:p>
          <a:p>
            <a:pPr algn="ctr"/>
            <a:r>
              <a:rPr lang="en-GB" sz="1100" b="1" kern="10">
                <a:ln w="12700">
                  <a:solidFill>
                    <a:schemeClr val="bg1"/>
                  </a:solidFill>
                  <a:round/>
                  <a:headEnd/>
                  <a:tailEnd/>
                </a:ln>
                <a:solidFill>
                  <a:srgbClr val="FF0000"/>
                </a:solidFill>
                <a:latin typeface="Comic Sans MS"/>
              </a:rPr>
              <a:t>meddiant sylwedd na wyddir beth ydyw, </a:t>
            </a:r>
          </a:p>
          <a:p>
            <a:pPr algn="ctr"/>
            <a:r>
              <a:rPr lang="en-GB" sz="1100" b="1" kern="10">
                <a:ln w="12700">
                  <a:solidFill>
                    <a:schemeClr val="bg1"/>
                  </a:solidFill>
                  <a:round/>
                  <a:headEnd/>
                  <a:tailEnd/>
                </a:ln>
                <a:solidFill>
                  <a:srgbClr val="FF0000"/>
                </a:solidFill>
                <a:latin typeface="Comic Sans MS"/>
              </a:rPr>
              <a:t>byddech yn dal yn cael eich arestio. </a:t>
            </a:r>
          </a:p>
        </p:txBody>
      </p:sp>
      <p:sp>
        <p:nvSpPr>
          <p:cNvPr id="53273" name="WordArt 25"/>
          <p:cNvSpPr>
            <a:spLocks noChangeArrowheads="1" noChangeShapeType="1" noTextEdit="1"/>
          </p:cNvSpPr>
          <p:nvPr/>
        </p:nvSpPr>
        <p:spPr bwMode="auto">
          <a:xfrm>
            <a:off x="1704975" y="3933825"/>
            <a:ext cx="6483350" cy="2224088"/>
          </a:xfrm>
          <a:prstGeom prst="rect">
            <a:avLst/>
          </a:prstGeom>
        </p:spPr>
        <p:txBody>
          <a:bodyPr wrap="none" fromWordArt="1">
            <a:prstTxWarp prst="textPlain">
              <a:avLst>
                <a:gd name="adj" fmla="val 50000"/>
              </a:avLst>
            </a:prstTxWarp>
          </a:bodyPr>
          <a:lstStyle/>
          <a:p>
            <a:pPr algn="ctr"/>
            <a:r>
              <a:rPr lang="en-GB" sz="3200" b="1" kern="10">
                <a:ln w="12700">
                  <a:solidFill>
                    <a:schemeClr val="bg1"/>
                  </a:solidFill>
                  <a:round/>
                  <a:headEnd/>
                  <a:tailEnd/>
                </a:ln>
                <a:solidFill>
                  <a:srgbClr val="FF0000"/>
                </a:solidFill>
                <a:effectLst>
                  <a:outerShdw dist="35921" dir="2700000" algn="ctr" rotWithShape="0">
                    <a:srgbClr val="C0C0C0">
                      <a:alpha val="79999"/>
                    </a:srgbClr>
                  </a:outerShdw>
                </a:effectLst>
                <a:latin typeface="Comic Sans MS"/>
              </a:rPr>
              <a:t>Byddai’r sylwedd yn cael ei anfon i’w </a:t>
            </a:r>
          </a:p>
          <a:p>
            <a:pPr algn="ctr"/>
            <a:r>
              <a:rPr lang="en-GB" sz="3200" b="1" kern="10">
                <a:ln w="12700">
                  <a:solidFill>
                    <a:schemeClr val="bg1"/>
                  </a:solidFill>
                  <a:round/>
                  <a:headEnd/>
                  <a:tailEnd/>
                </a:ln>
                <a:solidFill>
                  <a:srgbClr val="FF0000"/>
                </a:solidFill>
                <a:effectLst>
                  <a:outerShdw dist="35921" dir="2700000" algn="ctr" rotWithShape="0">
                    <a:srgbClr val="C0C0C0">
                      <a:alpha val="79999"/>
                    </a:srgbClr>
                  </a:outerShdw>
                </a:effectLst>
                <a:latin typeface="Comic Sans MS"/>
              </a:rPr>
              <a:t>ddadansoddi. Gallech gael eich cyhuddo os </a:t>
            </a:r>
          </a:p>
          <a:p>
            <a:pPr algn="ctr"/>
            <a:r>
              <a:rPr lang="en-GB" sz="3200" b="1" kern="10">
                <a:ln w="12700">
                  <a:solidFill>
                    <a:schemeClr val="bg1"/>
                  </a:solidFill>
                  <a:round/>
                  <a:headEnd/>
                  <a:tailEnd/>
                </a:ln>
                <a:solidFill>
                  <a:srgbClr val="FF0000"/>
                </a:solidFill>
                <a:effectLst>
                  <a:outerShdw dist="35921" dir="2700000" algn="ctr" rotWithShape="0">
                    <a:srgbClr val="C0C0C0">
                      <a:alpha val="79999"/>
                    </a:srgbClr>
                  </a:outerShdw>
                </a:effectLst>
                <a:latin typeface="Comic Sans MS"/>
              </a:rPr>
              <a:t>yw’n cynnwys unrhyw sylweddau anghyfreithlon.</a:t>
            </a:r>
          </a:p>
        </p:txBody>
      </p:sp>
      <p:pic>
        <p:nvPicPr>
          <p:cNvPr id="8213" name="Picture 28" descr="th?id=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8263" y="1844675"/>
            <a:ext cx="2447925"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Picture 29" descr="male P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1050" y="1844675"/>
            <a:ext cx="28956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8" name="Picture 30" descr="th?id=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7400" y="1844675"/>
            <a:ext cx="165735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3272"/>
                                        </p:tgtEl>
                                        <p:attrNameLst>
                                          <p:attrName>style.visibility</p:attrName>
                                        </p:attrNameLst>
                                      </p:cBhvr>
                                      <p:to>
                                        <p:strVal val="visible"/>
                                      </p:to>
                                    </p:set>
                                    <p:anim calcmode="lin" valueType="num">
                                      <p:cBhvr>
                                        <p:cTn id="7" dur="500" fill="hold"/>
                                        <p:tgtEl>
                                          <p:spTgt spid="53272"/>
                                        </p:tgtEl>
                                        <p:attrNameLst>
                                          <p:attrName>ppt_w</p:attrName>
                                        </p:attrNameLst>
                                      </p:cBhvr>
                                      <p:tavLst>
                                        <p:tav tm="0">
                                          <p:val>
                                            <p:fltVal val="0"/>
                                          </p:val>
                                        </p:tav>
                                        <p:tav tm="100000">
                                          <p:val>
                                            <p:strVal val="#ppt_w"/>
                                          </p:val>
                                        </p:tav>
                                      </p:tavLst>
                                    </p:anim>
                                    <p:anim calcmode="lin" valueType="num">
                                      <p:cBhvr>
                                        <p:cTn id="8" dur="500" fill="hold"/>
                                        <p:tgtEl>
                                          <p:spTgt spid="53272"/>
                                        </p:tgtEl>
                                        <p:attrNameLst>
                                          <p:attrName>ppt_h</p:attrName>
                                        </p:attrNameLst>
                                      </p:cBhvr>
                                      <p:tavLst>
                                        <p:tav tm="0">
                                          <p:val>
                                            <p:fltVal val="0"/>
                                          </p:val>
                                        </p:tav>
                                        <p:tav tm="100000">
                                          <p:val>
                                            <p:strVal val="#ppt_h"/>
                                          </p:val>
                                        </p:tav>
                                      </p:tavLst>
                                    </p:anim>
                                    <p:animEffect transition="in" filter="fade">
                                      <p:cBhvr>
                                        <p:cTn id="9" dur="500"/>
                                        <p:tgtEl>
                                          <p:spTgt spid="532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grpId="1" nodeType="clickEffect">
                                  <p:stCondLst>
                                    <p:cond delay="0"/>
                                  </p:stCondLst>
                                  <p:childTnLst>
                                    <p:animEffect transition="out" filter="fade">
                                      <p:cBhvr>
                                        <p:cTn id="13" dur="500"/>
                                        <p:tgtEl>
                                          <p:spTgt spid="53272"/>
                                        </p:tgtEl>
                                      </p:cBhvr>
                                    </p:animEffect>
                                    <p:set>
                                      <p:cBhvr>
                                        <p:cTn id="14" dur="1" fill="hold">
                                          <p:stCondLst>
                                            <p:cond delay="499"/>
                                          </p:stCondLst>
                                        </p:cTn>
                                        <p:tgtEl>
                                          <p:spTgt spid="53272"/>
                                        </p:tgtEl>
                                        <p:attrNameLst>
                                          <p:attrName>style.visibility</p:attrName>
                                        </p:attrNameLst>
                                      </p:cBhvr>
                                      <p:to>
                                        <p:strVal val="hidden"/>
                                      </p:to>
                                    </p:set>
                                  </p:childTnLst>
                                </p:cTn>
                              </p:par>
                            </p:childTnLst>
                          </p:cTn>
                        </p:par>
                        <p:par>
                          <p:cTn id="15" fill="hold" nodeType="afterGroup">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53273"/>
                                        </p:tgtEl>
                                        <p:attrNameLst>
                                          <p:attrName>style.visibility</p:attrName>
                                        </p:attrNameLst>
                                      </p:cBhvr>
                                      <p:to>
                                        <p:strVal val="visible"/>
                                      </p:to>
                                    </p:set>
                                    <p:anim calcmode="lin" valueType="num">
                                      <p:cBhvr>
                                        <p:cTn id="18" dur="500" fill="hold"/>
                                        <p:tgtEl>
                                          <p:spTgt spid="53273"/>
                                        </p:tgtEl>
                                        <p:attrNameLst>
                                          <p:attrName>ppt_w</p:attrName>
                                        </p:attrNameLst>
                                      </p:cBhvr>
                                      <p:tavLst>
                                        <p:tav tm="0">
                                          <p:val>
                                            <p:fltVal val="0"/>
                                          </p:val>
                                        </p:tav>
                                        <p:tav tm="100000">
                                          <p:val>
                                            <p:strVal val="#ppt_w"/>
                                          </p:val>
                                        </p:tav>
                                      </p:tavLst>
                                    </p:anim>
                                    <p:anim calcmode="lin" valueType="num">
                                      <p:cBhvr>
                                        <p:cTn id="19" dur="500" fill="hold"/>
                                        <p:tgtEl>
                                          <p:spTgt spid="53273"/>
                                        </p:tgtEl>
                                        <p:attrNameLst>
                                          <p:attrName>ppt_h</p:attrName>
                                        </p:attrNameLst>
                                      </p:cBhvr>
                                      <p:tavLst>
                                        <p:tav tm="0">
                                          <p:val>
                                            <p:fltVal val="0"/>
                                          </p:val>
                                        </p:tav>
                                        <p:tav tm="100000">
                                          <p:val>
                                            <p:strVal val="#ppt_h"/>
                                          </p:val>
                                        </p:tav>
                                      </p:tavLst>
                                    </p:anim>
                                    <p:animEffect transition="in" filter="fade">
                                      <p:cBhvr>
                                        <p:cTn id="20" dur="500"/>
                                        <p:tgtEl>
                                          <p:spTgt spid="532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53278"/>
                                        </p:tgtEl>
                                        <p:attrNameLst>
                                          <p:attrName>style.visibility</p:attrName>
                                        </p:attrNameLst>
                                      </p:cBhvr>
                                      <p:to>
                                        <p:strVal val="visible"/>
                                      </p:to>
                                    </p:set>
                                    <p:anim calcmode="lin" valueType="num">
                                      <p:cBhvr>
                                        <p:cTn id="25" dur="500" fill="hold"/>
                                        <p:tgtEl>
                                          <p:spTgt spid="53278"/>
                                        </p:tgtEl>
                                        <p:attrNameLst>
                                          <p:attrName>ppt_w</p:attrName>
                                        </p:attrNameLst>
                                      </p:cBhvr>
                                      <p:tavLst>
                                        <p:tav tm="0">
                                          <p:val>
                                            <p:fltVal val="0"/>
                                          </p:val>
                                        </p:tav>
                                        <p:tav tm="100000">
                                          <p:val>
                                            <p:strVal val="#ppt_w"/>
                                          </p:val>
                                        </p:tav>
                                      </p:tavLst>
                                    </p:anim>
                                    <p:anim calcmode="lin" valueType="num">
                                      <p:cBhvr>
                                        <p:cTn id="26" dur="500" fill="hold"/>
                                        <p:tgtEl>
                                          <p:spTgt spid="532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2" grpId="0" animBg="1"/>
      <p:bldP spid="53272" grpId="1" animBg="1"/>
      <p:bldP spid="532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th?id=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76250"/>
            <a:ext cx="9366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9220" name="Picture 4" descr="It is currently illegal to sell tan injection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844675"/>
            <a:ext cx="9366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9221" name="Picture 5" descr="tumblr_kut9p8SNCq1qasb0b"/>
          <p:cNvPicPr>
            <a:picLocks noChangeAspect="1" noChangeArrowheads="1"/>
          </p:cNvPicPr>
          <p:nvPr>
            <p:ph type="body" sz="half" idx="1"/>
          </p:nvPr>
        </p:nvPicPr>
        <p:blipFill>
          <a:blip r:embed="rId6">
            <a:extLst>
              <a:ext uri="{28A0092B-C50C-407E-A947-70E740481C1C}">
                <a14:useLocalDpi xmlns:a14="http://schemas.microsoft.com/office/drawing/2010/main" val="0"/>
              </a:ext>
            </a:extLst>
          </a:blip>
          <a:srcRect/>
          <a:stretch>
            <a:fillRect/>
          </a:stretch>
        </p:blipFill>
        <p:spPr>
          <a:xfrm>
            <a:off x="539750" y="2636838"/>
            <a:ext cx="936625" cy="720725"/>
          </a:xfrm>
          <a:noFill/>
        </p:spPr>
      </p:pic>
      <p:pic>
        <p:nvPicPr>
          <p:cNvPr id="9222" name="Picture 6" descr="greenbe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357563"/>
            <a:ext cx="10080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Anabolic-steroi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4652963"/>
            <a:ext cx="86518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9224" name="Picture 8" descr="th?id=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188" y="5445125"/>
            <a:ext cx="9366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10"/>
          <p:cNvSpPr>
            <a:spLocks noChangeArrowheads="1"/>
          </p:cNvSpPr>
          <p:nvPr/>
        </p:nvSpPr>
        <p:spPr bwMode="auto">
          <a:xfrm>
            <a:off x="539750" y="476250"/>
            <a:ext cx="71438" cy="59769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9226" name="Rectangle 11"/>
          <p:cNvSpPr>
            <a:spLocks noChangeArrowheads="1"/>
          </p:cNvSpPr>
          <p:nvPr/>
        </p:nvSpPr>
        <p:spPr bwMode="auto">
          <a:xfrm>
            <a:off x="539750" y="638175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9227" name="Rectangle 12"/>
          <p:cNvSpPr>
            <a:spLocks noChangeArrowheads="1"/>
          </p:cNvSpPr>
          <p:nvPr/>
        </p:nvSpPr>
        <p:spPr bwMode="auto">
          <a:xfrm>
            <a:off x="539750" y="5445125"/>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9228" name="Rectangle 13"/>
          <p:cNvSpPr>
            <a:spLocks noChangeArrowheads="1"/>
          </p:cNvSpPr>
          <p:nvPr/>
        </p:nvSpPr>
        <p:spPr bwMode="auto">
          <a:xfrm>
            <a:off x="539750" y="4581525"/>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9229" name="Rectangle 14"/>
          <p:cNvSpPr>
            <a:spLocks noChangeArrowheads="1"/>
          </p:cNvSpPr>
          <p:nvPr/>
        </p:nvSpPr>
        <p:spPr bwMode="auto">
          <a:xfrm>
            <a:off x="539750" y="3357563"/>
            <a:ext cx="1008063" cy="71437"/>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9230" name="Rectangle 15"/>
          <p:cNvSpPr>
            <a:spLocks noChangeArrowheads="1"/>
          </p:cNvSpPr>
          <p:nvPr/>
        </p:nvSpPr>
        <p:spPr bwMode="auto">
          <a:xfrm>
            <a:off x="539750" y="256540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9231" name="Rectangle 16"/>
          <p:cNvSpPr>
            <a:spLocks noChangeArrowheads="1"/>
          </p:cNvSpPr>
          <p:nvPr/>
        </p:nvSpPr>
        <p:spPr bwMode="auto">
          <a:xfrm>
            <a:off x="539750" y="1773238"/>
            <a:ext cx="1008063" cy="71437"/>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9232" name="Rectangle 17"/>
          <p:cNvSpPr>
            <a:spLocks noChangeArrowheads="1"/>
          </p:cNvSpPr>
          <p:nvPr/>
        </p:nvSpPr>
        <p:spPr bwMode="auto">
          <a:xfrm>
            <a:off x="539750" y="47625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9233" name="WordArt 18"/>
          <p:cNvSpPr>
            <a:spLocks noChangeArrowheads="1" noChangeShapeType="1" noTextEdit="1"/>
          </p:cNvSpPr>
          <p:nvPr/>
        </p:nvSpPr>
        <p:spPr bwMode="auto">
          <a:xfrm>
            <a:off x="1979613" y="620713"/>
            <a:ext cx="5518150" cy="638175"/>
          </a:xfrm>
          <a:prstGeom prst="rect">
            <a:avLst/>
          </a:prstGeom>
        </p:spPr>
        <p:txBody>
          <a:bodyPr wrap="none" fromWordArt="1">
            <a:prstTxWarp prst="textPlain">
              <a:avLst>
                <a:gd name="adj" fmla="val 50000"/>
              </a:avLst>
            </a:prstTxWarp>
          </a:bodyPr>
          <a:lstStyle/>
          <a:p>
            <a:pPr algn="ctr"/>
            <a:r>
              <a:rPr lang="en-GB" sz="3600" b="1" kern="10">
                <a:ln w="19050">
                  <a:solidFill>
                    <a:srgbClr val="99CCFF"/>
                  </a:solidFill>
                  <a:round/>
                  <a:headEnd/>
                  <a:tailEnd/>
                </a:ln>
                <a:solidFill>
                  <a:srgbClr val="008080"/>
                </a:solidFill>
                <a:effectLst>
                  <a:outerShdw dist="35921" dir="2700000" algn="ctr" rotWithShape="0">
                    <a:srgbClr val="990000">
                      <a:alpha val="74997"/>
                    </a:srgbClr>
                  </a:outerShdw>
                </a:effectLst>
                <a:latin typeface="Comic Sans MS"/>
              </a:rPr>
              <a:t>Neges allweddol am SSN</a:t>
            </a:r>
          </a:p>
        </p:txBody>
      </p:sp>
      <p:pic>
        <p:nvPicPr>
          <p:cNvPr id="9234" name="Picture 20" descr="th?id=I"/>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9250" y="1628775"/>
            <a:ext cx="10080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5" name="WordArt 19"/>
          <p:cNvSpPr>
            <a:spLocks noChangeArrowheads="1" noChangeShapeType="1" noTextEdit="1"/>
          </p:cNvSpPr>
          <p:nvPr/>
        </p:nvSpPr>
        <p:spPr bwMode="auto">
          <a:xfrm>
            <a:off x="2627313" y="2276475"/>
            <a:ext cx="5486400" cy="2763838"/>
          </a:xfrm>
          <a:prstGeom prst="rect">
            <a:avLst/>
          </a:prstGeom>
        </p:spPr>
        <p:txBody>
          <a:bodyPr wrap="none" fromWordArt="1">
            <a:prstTxWarp prst="textPlain">
              <a:avLst>
                <a:gd name="adj" fmla="val 50000"/>
              </a:avLst>
            </a:prstTxWarp>
          </a:bodyPr>
          <a:lstStyle/>
          <a:p>
            <a:r>
              <a:rPr lang="en-GB" sz="4000" b="1" kern="10">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Yn aml mae’n anghyfreithlon</a:t>
            </a:r>
            <a:br>
              <a:rPr lang="en-GB" sz="4000" b="1" kern="10">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br>
            <a:r>
              <a:rPr lang="en-GB" sz="4000" b="1" kern="10">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bod ym meddiant SSN ac </a:t>
            </a:r>
          </a:p>
          <a:p>
            <a:r>
              <a:rPr lang="en-GB" sz="4000" b="1" kern="10">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nid yw byth yn gyfreithlon </a:t>
            </a:r>
          </a:p>
          <a:p>
            <a:r>
              <a:rPr lang="en-GB" sz="4000" b="1" kern="10">
                <a:ln w="19050">
                  <a:solidFill>
                    <a:srgbClr val="FFFFFF"/>
                  </a:solidFill>
                  <a:round/>
                  <a:headEnd/>
                  <a:tailEnd/>
                </a:ln>
                <a:solidFill>
                  <a:srgbClr val="FF0000"/>
                </a:solidFill>
                <a:effectLst>
                  <a:outerShdw dist="35921" dir="2700000" algn="ctr" rotWithShape="0">
                    <a:srgbClr val="990000">
                      <a:alpha val="74997"/>
                    </a:srgbClr>
                  </a:outerShdw>
                </a:effectLst>
                <a:latin typeface="Comic Sans MS"/>
              </a:rPr>
              <a:t>eu cyflenwi</a:t>
            </a:r>
          </a:p>
        </p:txBody>
      </p:sp>
      <p:sp>
        <p:nvSpPr>
          <p:cNvPr id="9236" name="Rectangle 9"/>
          <p:cNvSpPr>
            <a:spLocks noChangeArrowheads="1"/>
          </p:cNvSpPr>
          <p:nvPr/>
        </p:nvSpPr>
        <p:spPr bwMode="auto">
          <a:xfrm>
            <a:off x="1476375" y="476250"/>
            <a:ext cx="71438" cy="59769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pic>
        <p:nvPicPr>
          <p:cNvPr id="9237" name="Picture 21" descr="th?id=I"/>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92725" y="4581525"/>
            <a:ext cx="10080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55315"/>
                                        </p:tgtEl>
                                        <p:attrNameLst>
                                          <p:attrName>style.visibility</p:attrName>
                                        </p:attrNameLst>
                                      </p:cBhvr>
                                      <p:to>
                                        <p:strVal val="visible"/>
                                      </p:to>
                                    </p:set>
                                    <p:anim calcmode="lin" valueType="num">
                                      <p:cBhvr>
                                        <p:cTn id="7" dur="1000" fill="hold"/>
                                        <p:tgtEl>
                                          <p:spTgt spid="55315"/>
                                        </p:tgtEl>
                                        <p:attrNameLst>
                                          <p:attrName>ppt_w</p:attrName>
                                        </p:attrNameLst>
                                      </p:cBhvr>
                                      <p:tavLst>
                                        <p:tav tm="0">
                                          <p:val>
                                            <p:fltVal val="0"/>
                                          </p:val>
                                        </p:tav>
                                        <p:tav tm="100000">
                                          <p:val>
                                            <p:strVal val="#ppt_w"/>
                                          </p:val>
                                        </p:tav>
                                      </p:tavLst>
                                    </p:anim>
                                    <p:anim calcmode="lin" valueType="num">
                                      <p:cBhvr>
                                        <p:cTn id="8" dur="1000" fill="hold"/>
                                        <p:tgtEl>
                                          <p:spTgt spid="55315"/>
                                        </p:tgtEl>
                                        <p:attrNameLst>
                                          <p:attrName>ppt_h</p:attrName>
                                        </p:attrNameLst>
                                      </p:cBhvr>
                                      <p:tavLst>
                                        <p:tav tm="0">
                                          <p:val>
                                            <p:fltVal val="0"/>
                                          </p:val>
                                        </p:tav>
                                        <p:tav tm="100000">
                                          <p:val>
                                            <p:strVal val="#ppt_h"/>
                                          </p:val>
                                        </p:tav>
                                      </p:tavLst>
                                    </p:anim>
                                    <p:anim calcmode="lin" valueType="num">
                                      <p:cBhvr>
                                        <p:cTn id="9" dur="1000" fill="hold"/>
                                        <p:tgtEl>
                                          <p:spTgt spid="55315"/>
                                        </p:tgtEl>
                                        <p:attrNameLst>
                                          <p:attrName>style.rotation</p:attrName>
                                        </p:attrNameLst>
                                      </p:cBhvr>
                                      <p:tavLst>
                                        <p:tav tm="0">
                                          <p:val>
                                            <p:fltVal val="90"/>
                                          </p:val>
                                        </p:tav>
                                        <p:tav tm="100000">
                                          <p:val>
                                            <p:fltVal val="0"/>
                                          </p:val>
                                        </p:tav>
                                      </p:tavLst>
                                    </p:anim>
                                    <p:animEffect transition="in" filter="fade">
                                      <p:cBhvr>
                                        <p:cTn id="10" dur="1000"/>
                                        <p:tgtEl>
                                          <p:spTgt spid="55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th?id=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76250"/>
            <a:ext cx="9366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10244" name="Picture 4" descr="It is currently illegal to sell tan injection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844675"/>
            <a:ext cx="9366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0245" name="Picture 5" descr="tumblr_kut9p8SNCq1qasb0b"/>
          <p:cNvPicPr>
            <a:picLocks noChangeAspect="1" noChangeArrowheads="1"/>
          </p:cNvPicPr>
          <p:nvPr>
            <p:ph type="body" sz="half" idx="1"/>
          </p:nvPr>
        </p:nvPicPr>
        <p:blipFill>
          <a:blip r:embed="rId6">
            <a:extLst>
              <a:ext uri="{28A0092B-C50C-407E-A947-70E740481C1C}">
                <a14:useLocalDpi xmlns:a14="http://schemas.microsoft.com/office/drawing/2010/main" val="0"/>
              </a:ext>
            </a:extLst>
          </a:blip>
          <a:srcRect/>
          <a:stretch>
            <a:fillRect/>
          </a:stretch>
        </p:blipFill>
        <p:spPr>
          <a:xfrm>
            <a:off x="539750" y="2636838"/>
            <a:ext cx="936625" cy="720725"/>
          </a:xfrm>
          <a:noFill/>
        </p:spPr>
      </p:pic>
      <p:pic>
        <p:nvPicPr>
          <p:cNvPr id="10246" name="Picture 6" descr="greenbe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357563"/>
            <a:ext cx="10080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Anabolic-steroi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4652963"/>
            <a:ext cx="86518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0248" name="Picture 8" descr="th?id=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188" y="5445125"/>
            <a:ext cx="9366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9"/>
          <p:cNvSpPr>
            <a:spLocks noChangeArrowheads="1"/>
          </p:cNvSpPr>
          <p:nvPr/>
        </p:nvSpPr>
        <p:spPr bwMode="auto">
          <a:xfrm>
            <a:off x="539750" y="476250"/>
            <a:ext cx="71438" cy="59769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10250" name="Rectangle 10"/>
          <p:cNvSpPr>
            <a:spLocks noChangeArrowheads="1"/>
          </p:cNvSpPr>
          <p:nvPr/>
        </p:nvSpPr>
        <p:spPr bwMode="auto">
          <a:xfrm>
            <a:off x="539750" y="638175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10251" name="Rectangle 11"/>
          <p:cNvSpPr>
            <a:spLocks noChangeArrowheads="1"/>
          </p:cNvSpPr>
          <p:nvPr/>
        </p:nvSpPr>
        <p:spPr bwMode="auto">
          <a:xfrm>
            <a:off x="539750" y="5445125"/>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10252" name="Rectangle 12"/>
          <p:cNvSpPr>
            <a:spLocks noChangeArrowheads="1"/>
          </p:cNvSpPr>
          <p:nvPr/>
        </p:nvSpPr>
        <p:spPr bwMode="auto">
          <a:xfrm>
            <a:off x="539750" y="4581525"/>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10253" name="Rectangle 13"/>
          <p:cNvSpPr>
            <a:spLocks noChangeArrowheads="1"/>
          </p:cNvSpPr>
          <p:nvPr/>
        </p:nvSpPr>
        <p:spPr bwMode="auto">
          <a:xfrm>
            <a:off x="539750" y="3357563"/>
            <a:ext cx="1008063" cy="71437"/>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10254" name="Rectangle 14"/>
          <p:cNvSpPr>
            <a:spLocks noChangeArrowheads="1"/>
          </p:cNvSpPr>
          <p:nvPr/>
        </p:nvSpPr>
        <p:spPr bwMode="auto">
          <a:xfrm>
            <a:off x="539750" y="256540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10255" name="Rectangle 15"/>
          <p:cNvSpPr>
            <a:spLocks noChangeArrowheads="1"/>
          </p:cNvSpPr>
          <p:nvPr/>
        </p:nvSpPr>
        <p:spPr bwMode="auto">
          <a:xfrm>
            <a:off x="539750" y="1773238"/>
            <a:ext cx="1008063" cy="71437"/>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10256" name="Rectangle 16"/>
          <p:cNvSpPr>
            <a:spLocks noChangeArrowheads="1"/>
          </p:cNvSpPr>
          <p:nvPr/>
        </p:nvSpPr>
        <p:spPr bwMode="auto">
          <a:xfrm>
            <a:off x="539750" y="476250"/>
            <a:ext cx="1008063" cy="714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10257" name="Rectangle 21"/>
          <p:cNvSpPr>
            <a:spLocks noChangeArrowheads="1"/>
          </p:cNvSpPr>
          <p:nvPr/>
        </p:nvSpPr>
        <p:spPr bwMode="auto">
          <a:xfrm>
            <a:off x="1476375" y="476250"/>
            <a:ext cx="71438" cy="5976938"/>
          </a:xfrm>
          <a:prstGeom prst="rect">
            <a:avLst/>
          </a:prstGeom>
          <a:solidFill>
            <a:schemeClr val="hlink"/>
          </a:solidFill>
          <a:ln w="9525">
            <a:solidFill>
              <a:schemeClr val="hlink"/>
            </a:solidFill>
            <a:miter lim="800000"/>
            <a:headEnd/>
            <a:tailEnd/>
          </a:ln>
        </p:spPr>
        <p:txBody>
          <a:bodyPr wrap="none" anchor="ctr"/>
          <a:lstStyle/>
          <a:p>
            <a:pPr algn="ctr"/>
            <a:endParaRPr lang="en-US" altLang="en-US"/>
          </a:p>
        </p:txBody>
      </p:sp>
      <p:sp>
        <p:nvSpPr>
          <p:cNvPr id="10258" name="WordArt 22"/>
          <p:cNvSpPr>
            <a:spLocks noChangeArrowheads="1" noChangeShapeType="1" noTextEdit="1"/>
          </p:cNvSpPr>
          <p:nvPr/>
        </p:nvSpPr>
        <p:spPr bwMode="auto">
          <a:xfrm>
            <a:off x="1619250" y="620713"/>
            <a:ext cx="6829425" cy="1143000"/>
          </a:xfrm>
          <a:prstGeom prst="rect">
            <a:avLst/>
          </a:prstGeom>
        </p:spPr>
        <p:txBody>
          <a:bodyPr wrap="none" fromWordArt="1">
            <a:prstTxWarp prst="textPlain">
              <a:avLst>
                <a:gd name="adj" fmla="val 50000"/>
              </a:avLst>
            </a:prstTxWarp>
          </a:bodyPr>
          <a:lstStyle/>
          <a:p>
            <a:pPr algn="ctr"/>
            <a:r>
              <a:rPr lang="en-GB" sz="3200" b="1" kern="10">
                <a:ln w="19050">
                  <a:solidFill>
                    <a:srgbClr val="99CCFF"/>
                  </a:solidFill>
                  <a:round/>
                  <a:headEnd/>
                  <a:tailEnd/>
                </a:ln>
                <a:solidFill>
                  <a:srgbClr val="FF0000"/>
                </a:solidFill>
                <a:effectLst>
                  <a:outerShdw dist="35921" dir="2700000" algn="ctr" rotWithShape="0">
                    <a:srgbClr val="990000">
                      <a:alpha val="74997"/>
                    </a:srgbClr>
                  </a:outerShdw>
                </a:effectLst>
                <a:latin typeface="Comic Sans MS"/>
              </a:rPr>
              <a:t>Myth neu ffaith rhif 4 - Gall pobl </a:t>
            </a:r>
          </a:p>
          <a:p>
            <a:pPr algn="ctr"/>
            <a:r>
              <a:rPr lang="en-GB" sz="3200" b="1" kern="10">
                <a:ln w="19050">
                  <a:solidFill>
                    <a:srgbClr val="99CCFF"/>
                  </a:solidFill>
                  <a:round/>
                  <a:headEnd/>
                  <a:tailEnd/>
                </a:ln>
                <a:solidFill>
                  <a:srgbClr val="FF0000"/>
                </a:solidFill>
                <a:effectLst>
                  <a:outerShdw dist="35921" dir="2700000" algn="ctr" rotWithShape="0">
                    <a:srgbClr val="990000">
                      <a:alpha val="74997"/>
                    </a:srgbClr>
                  </a:outerShdw>
                </a:effectLst>
                <a:latin typeface="Comic Sans MS"/>
              </a:rPr>
              <a:t>ifanc gael gafael arnynt yn hawdd!</a:t>
            </a:r>
          </a:p>
        </p:txBody>
      </p:sp>
      <p:pic>
        <p:nvPicPr>
          <p:cNvPr id="10259" name="Picture 23" descr="drug-dealing-web-siz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00338" y="1916113"/>
            <a:ext cx="4224337"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Picture 25" descr="High-Res Stock Photography: hand sign fis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903904">
            <a:off x="6300788" y="4365625"/>
            <a:ext cx="1411287"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4" name="Text Box 26"/>
          <p:cNvSpPr txBox="1">
            <a:spLocks noChangeArrowheads="1"/>
          </p:cNvSpPr>
          <p:nvPr/>
        </p:nvSpPr>
        <p:spPr bwMode="auto">
          <a:xfrm rot="-920454">
            <a:off x="6732588" y="4716463"/>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spcBef>
                <a:spcPct val="50000"/>
              </a:spcBef>
            </a:pPr>
            <a:r>
              <a:rPr lang="en-GB" altLang="en-US" sz="2000" b="1">
                <a:solidFill>
                  <a:srgbClr val="0000FF"/>
                </a:solidFill>
              </a:rPr>
              <a:t>Ff</a:t>
            </a:r>
          </a:p>
        </p:txBody>
      </p:sp>
      <p:sp>
        <p:nvSpPr>
          <p:cNvPr id="12315" name="Text Box 27"/>
          <p:cNvSpPr txBox="1">
            <a:spLocks noChangeArrowheads="1"/>
          </p:cNvSpPr>
          <p:nvPr/>
        </p:nvSpPr>
        <p:spPr bwMode="auto">
          <a:xfrm rot="-985034">
            <a:off x="6804025" y="5005388"/>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spcBef>
                <a:spcPct val="50000"/>
              </a:spcBef>
            </a:pPr>
            <a:r>
              <a:rPr lang="en-GB" altLang="en-US" sz="2000" b="1">
                <a:solidFill>
                  <a:srgbClr val="0000FF"/>
                </a:solidFill>
              </a:rPr>
              <a:t>a</a:t>
            </a:r>
          </a:p>
        </p:txBody>
      </p:sp>
      <p:sp>
        <p:nvSpPr>
          <p:cNvPr id="12316" name="Text Box 28"/>
          <p:cNvSpPr txBox="1">
            <a:spLocks noChangeArrowheads="1"/>
          </p:cNvSpPr>
          <p:nvPr/>
        </p:nvSpPr>
        <p:spPr bwMode="auto">
          <a:xfrm rot="-928280">
            <a:off x="6948488" y="5299075"/>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spcBef>
                <a:spcPct val="50000"/>
              </a:spcBef>
            </a:pPr>
            <a:r>
              <a:rPr lang="en-GB" altLang="en-US" sz="2000" b="1">
                <a:solidFill>
                  <a:srgbClr val="0000FF"/>
                </a:solidFill>
              </a:rPr>
              <a:t>i</a:t>
            </a:r>
          </a:p>
        </p:txBody>
      </p:sp>
      <p:sp>
        <p:nvSpPr>
          <p:cNvPr id="12317" name="Text Box 29"/>
          <p:cNvSpPr txBox="1">
            <a:spLocks noChangeArrowheads="1"/>
          </p:cNvSpPr>
          <p:nvPr/>
        </p:nvSpPr>
        <p:spPr bwMode="auto">
          <a:xfrm rot="-1236818">
            <a:off x="7019925" y="5516563"/>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spcBef>
                <a:spcPct val="50000"/>
              </a:spcBef>
            </a:pPr>
            <a:r>
              <a:rPr lang="en-GB" altLang="en-US" sz="2000" b="1">
                <a:solidFill>
                  <a:srgbClr val="0000FF"/>
                </a:solidFill>
              </a:rPr>
              <a:t>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316"/>
                                        </p:tgtEl>
                                        <p:attrNameLst>
                                          <p:attrName>style.visibility</p:attrName>
                                        </p:attrNameLst>
                                      </p:cBhvr>
                                      <p:to>
                                        <p:strVal val="visible"/>
                                      </p:to>
                                    </p:set>
                                    <p:anim calcmode="lin" valueType="num">
                                      <p:cBhvr>
                                        <p:cTn id="7" dur="500" fill="hold"/>
                                        <p:tgtEl>
                                          <p:spTgt spid="12316"/>
                                        </p:tgtEl>
                                        <p:attrNameLst>
                                          <p:attrName>ppt_w</p:attrName>
                                        </p:attrNameLst>
                                      </p:cBhvr>
                                      <p:tavLst>
                                        <p:tav tm="0">
                                          <p:val>
                                            <p:fltVal val="0"/>
                                          </p:val>
                                        </p:tav>
                                        <p:tav tm="100000">
                                          <p:val>
                                            <p:strVal val="#ppt_w"/>
                                          </p:val>
                                        </p:tav>
                                      </p:tavLst>
                                    </p:anim>
                                    <p:anim calcmode="lin" valueType="num">
                                      <p:cBhvr>
                                        <p:cTn id="8" dur="500" fill="hold"/>
                                        <p:tgtEl>
                                          <p:spTgt spid="1231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2317"/>
                                        </p:tgtEl>
                                        <p:attrNameLst>
                                          <p:attrName>style.visibility</p:attrName>
                                        </p:attrNameLst>
                                      </p:cBhvr>
                                      <p:to>
                                        <p:strVal val="visible"/>
                                      </p:to>
                                    </p:set>
                                    <p:anim calcmode="lin" valueType="num">
                                      <p:cBhvr>
                                        <p:cTn id="11" dur="500" fill="hold"/>
                                        <p:tgtEl>
                                          <p:spTgt spid="12317"/>
                                        </p:tgtEl>
                                        <p:attrNameLst>
                                          <p:attrName>ppt_w</p:attrName>
                                        </p:attrNameLst>
                                      </p:cBhvr>
                                      <p:tavLst>
                                        <p:tav tm="0">
                                          <p:val>
                                            <p:fltVal val="0"/>
                                          </p:val>
                                        </p:tav>
                                        <p:tav tm="100000">
                                          <p:val>
                                            <p:strVal val="#ppt_w"/>
                                          </p:val>
                                        </p:tav>
                                      </p:tavLst>
                                    </p:anim>
                                    <p:anim calcmode="lin" valueType="num">
                                      <p:cBhvr>
                                        <p:cTn id="12" dur="500" fill="hold"/>
                                        <p:tgtEl>
                                          <p:spTgt spid="1231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2315"/>
                                        </p:tgtEl>
                                        <p:attrNameLst>
                                          <p:attrName>style.visibility</p:attrName>
                                        </p:attrNameLst>
                                      </p:cBhvr>
                                      <p:to>
                                        <p:strVal val="visible"/>
                                      </p:to>
                                    </p:set>
                                    <p:anim calcmode="lin" valueType="num">
                                      <p:cBhvr>
                                        <p:cTn id="15" dur="500" fill="hold"/>
                                        <p:tgtEl>
                                          <p:spTgt spid="12315"/>
                                        </p:tgtEl>
                                        <p:attrNameLst>
                                          <p:attrName>ppt_w</p:attrName>
                                        </p:attrNameLst>
                                      </p:cBhvr>
                                      <p:tavLst>
                                        <p:tav tm="0">
                                          <p:val>
                                            <p:fltVal val="0"/>
                                          </p:val>
                                        </p:tav>
                                        <p:tav tm="100000">
                                          <p:val>
                                            <p:strVal val="#ppt_w"/>
                                          </p:val>
                                        </p:tav>
                                      </p:tavLst>
                                    </p:anim>
                                    <p:anim calcmode="lin" valueType="num">
                                      <p:cBhvr>
                                        <p:cTn id="16" dur="500" fill="hold"/>
                                        <p:tgtEl>
                                          <p:spTgt spid="1231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2314"/>
                                        </p:tgtEl>
                                        <p:attrNameLst>
                                          <p:attrName>style.visibility</p:attrName>
                                        </p:attrNameLst>
                                      </p:cBhvr>
                                      <p:to>
                                        <p:strVal val="visible"/>
                                      </p:to>
                                    </p:set>
                                    <p:anim calcmode="lin" valueType="num">
                                      <p:cBhvr>
                                        <p:cTn id="19" dur="500" fill="hold"/>
                                        <p:tgtEl>
                                          <p:spTgt spid="12314"/>
                                        </p:tgtEl>
                                        <p:attrNameLst>
                                          <p:attrName>ppt_w</p:attrName>
                                        </p:attrNameLst>
                                      </p:cBhvr>
                                      <p:tavLst>
                                        <p:tav tm="0">
                                          <p:val>
                                            <p:fltVal val="0"/>
                                          </p:val>
                                        </p:tav>
                                        <p:tav tm="100000">
                                          <p:val>
                                            <p:strVal val="#ppt_w"/>
                                          </p:val>
                                        </p:tav>
                                      </p:tavLst>
                                    </p:anim>
                                    <p:anim calcmode="lin" valueType="num">
                                      <p:cBhvr>
                                        <p:cTn id="20" dur="500" fill="hold"/>
                                        <p:tgtEl>
                                          <p:spTgt spid="12314"/>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2313"/>
                                        </p:tgtEl>
                                        <p:attrNameLst>
                                          <p:attrName>style.visibility</p:attrName>
                                        </p:attrNameLst>
                                      </p:cBhvr>
                                      <p:to>
                                        <p:strVal val="visible"/>
                                      </p:to>
                                    </p:set>
                                    <p:anim calcmode="lin" valueType="num">
                                      <p:cBhvr>
                                        <p:cTn id="23" dur="500" fill="hold"/>
                                        <p:tgtEl>
                                          <p:spTgt spid="12313"/>
                                        </p:tgtEl>
                                        <p:attrNameLst>
                                          <p:attrName>ppt_w</p:attrName>
                                        </p:attrNameLst>
                                      </p:cBhvr>
                                      <p:tavLst>
                                        <p:tav tm="0">
                                          <p:val>
                                            <p:fltVal val="0"/>
                                          </p:val>
                                        </p:tav>
                                        <p:tav tm="100000">
                                          <p:val>
                                            <p:strVal val="#ppt_w"/>
                                          </p:val>
                                        </p:tav>
                                      </p:tavLst>
                                    </p:anim>
                                    <p:anim calcmode="lin" valueType="num">
                                      <p:cBhvr>
                                        <p:cTn id="24" dur="500" fill="hold"/>
                                        <p:tgtEl>
                                          <p:spTgt spid="123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4" grpId="0"/>
      <p:bldP spid="12315" grpId="0"/>
      <p:bldP spid="12316" grpId="0"/>
      <p:bldP spid="1231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4537</TotalTime>
  <Words>1163</Words>
  <Application>Microsoft Office PowerPoint</Application>
  <PresentationFormat>On-screen Show (4:3)</PresentationFormat>
  <Paragraphs>77</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ＭＳ Ｐゴシック</vt:lpstr>
      <vt:lpstr>Comic Sans MS</vt:lpstr>
      <vt:lpstr>SimSun</vt:lpstr>
      <vt:lpstr>Ravie</vt:lpstr>
      <vt:lpstr>Stencil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Schools Liason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 Wales School Liaison Core Programme</dc:creator>
  <cp:lastModifiedBy>Andrew Holland</cp:lastModifiedBy>
  <cp:revision>54</cp:revision>
  <dcterms:created xsi:type="dcterms:W3CDTF">2012-04-30T13:27:46Z</dcterms:created>
  <dcterms:modified xsi:type="dcterms:W3CDTF">2018-11-26T10:27:45Z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91c8804a-a2e3-4b80-bc6a-bf4366a8410a</vt:lpwstr>
  </property>
  <property fmtid="{D5CDD505-2E9C-101B-9397-08002B2CF9AE}" pid="3" name="SWPIL">
    <vt:lpwstr>NOT PROTECTIVELY MARKED</vt:lpwstr>
  </property>
  <property fmtid="{D5CDD505-2E9C-101B-9397-08002B2CF9AE}" pid="4" name="SWPVNV">
    <vt:lpwstr>No Visual Mark</vt:lpwstr>
  </property>
  <property fmtid="{D5CDD505-2E9C-101B-9397-08002B2CF9AE}" pid="5" name="Protective Marking Classification">
    <vt:lpwstr>OFFICIAL - NO MARKING</vt:lpwstr>
  </property>
  <property fmtid="{D5CDD505-2E9C-101B-9397-08002B2CF9AE}" pid="6" name="Additional Descriptor">
    <vt:lpwstr/>
  </property>
  <property fmtid="{D5CDD505-2E9C-101B-9397-08002B2CF9AE}" pid="7" name="Impact Level">
    <vt:i4>0</vt:i4>
  </property>
</Properties>
</file>