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1" r:id="rId2"/>
    <p:sldId id="260" r:id="rId3"/>
    <p:sldId id="293" r:id="rId4"/>
    <p:sldId id="274" r:id="rId5"/>
    <p:sldId id="277" r:id="rId6"/>
    <p:sldId id="281" r:id="rId7"/>
    <p:sldId id="280" r:id="rId8"/>
    <p:sldId id="282" r:id="rId9"/>
    <p:sldId id="292" r:id="rId10"/>
    <p:sldId id="279" r:id="rId11"/>
  </p:sldIdLst>
  <p:sldSz cx="9144000" cy="6858000" type="screen4x3"/>
  <p:notesSz cx="6735763" cy="9869488"/>
  <p:defaultTextStyle>
    <a:defPPr>
      <a:defRPr lang="en-GB"/>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008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622" y="-840"/>
      </p:cViewPr>
      <p:guideLst>
        <p:guide orient="horz" pos="2160"/>
        <p:guide pos="2880"/>
      </p:guideLst>
    </p:cSldViewPr>
  </p:slideViewPr>
  <p:notesTextViewPr>
    <p:cViewPr>
      <p:scale>
        <a:sx n="100" d="100"/>
        <a:sy n="100" d="100"/>
      </p:scale>
      <p:origin x="0" y="0"/>
    </p:cViewPr>
  </p:notesTextViewPr>
  <p:notesViewPr>
    <p:cSldViewPr>
      <p:cViewPr>
        <p:scale>
          <a:sx n="90" d="100"/>
          <a:sy n="90" d="100"/>
        </p:scale>
        <p:origin x="-1068" y="858"/>
      </p:cViewPr>
      <p:guideLst>
        <p:guide orient="horz" pos="3108"/>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atin typeface="Arial" pitchFamily="34" charset="0"/>
              </a:defRPr>
            </a:lvl1pPr>
          </a:lstStyle>
          <a:p>
            <a:pPr>
              <a:defRPr/>
            </a:pPr>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atin typeface="Arial" pitchFamily="34" charset="0"/>
              </a:defRPr>
            </a:lvl1pPr>
          </a:lstStyle>
          <a:p>
            <a:pPr>
              <a:defRPr/>
            </a:pPr>
            <a:fld id="{34854029-D27E-4122-9FD9-9C247B4566A6}" type="datetimeFigureOut">
              <a:rPr lang="en-GB"/>
              <a:pPr>
                <a:defRPr/>
              </a:pPr>
              <a:t>26/11/2018</a:t>
            </a:fld>
            <a:endParaRPr lang="en-GB"/>
          </a:p>
        </p:txBody>
      </p:sp>
      <p:sp>
        <p:nvSpPr>
          <p:cNvPr id="4" name="Footer Placeholder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atin typeface="Arial" pitchFamily="34" charset="0"/>
              </a:defRPr>
            </a:lvl1pPr>
          </a:lstStyle>
          <a:p>
            <a:pPr>
              <a:defRPr/>
            </a:pPr>
            <a:fld id="{534C1261-5DE4-4747-8C6B-C3B7245C36F6}" type="slidenum">
              <a:rPr lang="en-GB"/>
              <a:pPr>
                <a:defRPr/>
              </a:pPr>
              <a:t>‹#›</a:t>
            </a:fld>
            <a:endParaRPr lang="en-GB"/>
          </a:p>
        </p:txBody>
      </p:sp>
    </p:spTree>
    <p:extLst>
      <p:ext uri="{BB962C8B-B14F-4D97-AF65-F5344CB8AC3E}">
        <p14:creationId xmlns:p14="http://schemas.microsoft.com/office/powerpoint/2010/main" val="3603589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GB"/>
          </a:p>
        </p:txBody>
      </p:sp>
      <p:sp>
        <p:nvSpPr>
          <p:cNvPr id="44035"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mn-ea"/>
                <a:cs typeface="Arial" pitchFamily="34" charset="0"/>
              </a:defRPr>
            </a:lvl1pPr>
          </a:lstStyle>
          <a:p>
            <a:pPr>
              <a:defRPr/>
            </a:pPr>
            <a:endParaRPr lang="en-GB"/>
          </a:p>
        </p:txBody>
      </p:sp>
      <p:sp>
        <p:nvSpPr>
          <p:cNvPr id="12292"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4038" name="Rectangle 6"/>
          <p:cNvSpPr>
            <a:spLocks noGrp="1" noChangeArrowheads="1"/>
          </p:cNvSpPr>
          <p:nvPr>
            <p:ph type="ftr" sz="quarter" idx="4"/>
          </p:nvPr>
        </p:nvSpPr>
        <p:spPr bwMode="auto">
          <a:xfrm>
            <a:off x="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mn-ea"/>
                <a:cs typeface="Arial" pitchFamily="34" charset="0"/>
              </a:defRPr>
            </a:lvl1pPr>
          </a:lstStyle>
          <a:p>
            <a:pPr>
              <a:defRPr/>
            </a:pPr>
            <a:endParaRPr lang="en-GB"/>
          </a:p>
        </p:txBody>
      </p:sp>
      <p:sp>
        <p:nvSpPr>
          <p:cNvPr id="44039" name="Rectangle 7"/>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2B15FB5-F758-4797-B01D-13F32FE02786}" type="slidenum">
              <a:rPr lang="en-GB"/>
              <a:pPr>
                <a:defRPr/>
              </a:pPr>
              <a:t>‹#›</a:t>
            </a:fld>
            <a:endParaRPr lang="en-GB"/>
          </a:p>
        </p:txBody>
      </p:sp>
    </p:spTree>
    <p:extLst>
      <p:ext uri="{BB962C8B-B14F-4D97-AF65-F5344CB8AC3E}">
        <p14:creationId xmlns:p14="http://schemas.microsoft.com/office/powerpoint/2010/main" val="416719721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0"/>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B116C5D-E4EF-4337-84CA-28ABA72239DF}" type="slidenum">
              <a:rPr lang="en-GB" altLang="en-US" smtClean="0"/>
              <a:pPr/>
              <a:t>1</a:t>
            </a:fld>
            <a:endParaRPr lang="en-GB"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a typeface="ＭＳ Ｐゴシック" pitchFamily="34" charset="-128"/>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F63F3DBC-D2FC-4FDA-BDA9-8B1E570DE5E2}" type="slidenum">
              <a:rPr lang="en-GB" altLang="en-US" smtClean="0"/>
              <a:pPr/>
              <a:t>10</a:t>
            </a:fld>
            <a:endParaRPr lang="en-GB" alt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631825" y="4718050"/>
            <a:ext cx="5389563"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mtClean="0">
                <a:latin typeface="Arial" charset="0"/>
                <a:ea typeface="ＭＳ Ｐゴシック" pitchFamily="34" charset="-128"/>
                <a:cs typeface="Arial" charset="0"/>
              </a:rPr>
              <a:t>Many are easily available online. We do not want to raise the profile of where these drugs can be bought but we can not escape the reality of the domination of the Internet and the anonymity it appears to offer those buying products through it. There are countless drug forums where people speak at length about their drug use experiences and sometimes even post films on sites such as YouTube that show the effects of various different so-called legal substances. We must constantly encourage young people to question what they read on the Internet and to make informed choices that come from having a true picture of the risks associated with taking substances that we have so little knowledge about.</a:t>
            </a:r>
          </a:p>
          <a:p>
            <a:pPr algn="just" eaLnBrk="1" hangingPunct="1"/>
            <a:r>
              <a:rPr lang="en-GB" altLang="en-US" smtClean="0">
                <a:latin typeface="Arial" charset="0"/>
                <a:ea typeface="ＭＳ Ｐゴシック" pitchFamily="34" charset="-128"/>
                <a:cs typeface="Arial" charset="0"/>
              </a:rPr>
              <a:t>Even though these substances are easily available – it doesn’t mean that they are safe to take!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9CBCBDA8-5B82-45CE-9062-49C1E4AD5341}" type="slidenum">
              <a:rPr lang="en-GB" altLang="en-US" smtClean="0"/>
              <a:pPr/>
              <a:t>2</a:t>
            </a:fld>
            <a:endParaRPr lang="en-GB" altLang="en-US" smtClean="0"/>
          </a:p>
        </p:txBody>
      </p:sp>
      <p:sp>
        <p:nvSpPr>
          <p:cNvPr id="14339" name="Rectangle 2"/>
          <p:cNvSpPr>
            <a:spLocks noGrp="1" noRot="1" noChangeAspect="1" noChangeArrowheads="1" noTextEdit="1"/>
          </p:cNvSpPr>
          <p:nvPr>
            <p:ph type="sldImg"/>
          </p:nvPr>
        </p:nvSpPr>
        <p:spPr>
          <a:xfrm>
            <a:off x="847725" y="758825"/>
            <a:ext cx="4935538" cy="3702050"/>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charset="0"/>
                <a:ea typeface="ＭＳ Ｐゴシック" pitchFamily="34" charset="-128"/>
                <a:cs typeface="Arial" charset="0"/>
              </a:rPr>
              <a:t>Explanation: Psychoactive drugs are chemical substances that affect the brain functioning, causing changes in behaviour, mood and consciousness.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9D6846C7-6D87-4B36-A9DC-BB8F0D04664A}" type="slidenum">
              <a:rPr lang="en-GB" altLang="en-US" smtClean="0"/>
              <a:pPr/>
              <a:t>3</a:t>
            </a:fld>
            <a:endParaRPr lang="en-GB"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latin typeface="Arial" charset="0"/>
                <a:ea typeface="ＭＳ Ｐゴシック" pitchFamily="34" charset="-128"/>
                <a:cs typeface="Arial" charset="0"/>
              </a:rPr>
              <a:t>This first activity will raise awareness of 4 key messages around NPS. The activity will offer an opportunity to explore 4 statements and determine whether they are fact or myth.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23822A89-3F14-4BF6-AA1D-7EBB5BE61711}" type="slidenum">
              <a:rPr lang="en-GB" altLang="en-US" smtClean="0"/>
              <a:pPr/>
              <a:t>4</a:t>
            </a:fld>
            <a:endParaRPr lang="en-GB" alt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ja-JP" sz="1000" smtClean="0">
                <a:latin typeface="Arial" charset="0"/>
                <a:ea typeface="ＭＳ Ｐゴシック" pitchFamily="34" charset="-128"/>
                <a:cs typeface="Arial" charset="0"/>
              </a:rPr>
              <a:t>The substances  may have come </a:t>
            </a:r>
            <a:r>
              <a:rPr lang="en-GB" altLang="ja-JP" sz="1100" smtClean="0">
                <a:latin typeface="Arial" charset="0"/>
                <a:ea typeface="ＭＳ Ｐゴシック" pitchFamily="34" charset="-128"/>
                <a:cs typeface="Arial" charset="0"/>
              </a:rPr>
              <a:t>from anywhere - a dealer or the internet. The true source is unknown.</a:t>
            </a:r>
          </a:p>
          <a:p>
            <a:pPr algn="just" eaLnBrk="1" hangingPunct="1"/>
            <a:r>
              <a:rPr lang="en-GB" altLang="en-US" sz="1100" smtClean="0">
                <a:latin typeface="Arial" charset="0"/>
                <a:ea typeface="ＭＳ Ｐゴシック" pitchFamily="34" charset="-128"/>
                <a:cs typeface="Arial" charset="0"/>
              </a:rPr>
              <a:t>It is not  prescribed by a doctor, supplied by a pharmacy, under strict licensing, or properly trialled to determine safety for use. </a:t>
            </a:r>
          </a:p>
          <a:p>
            <a:pPr algn="just" eaLnBrk="1" hangingPunct="1"/>
            <a:r>
              <a:rPr lang="en-GB" altLang="en-US" sz="1100" smtClean="0">
                <a:latin typeface="Arial" charset="0"/>
                <a:ea typeface="ＭＳ Ｐゴシック" pitchFamily="34" charset="-128"/>
                <a:cs typeface="Arial" charset="0"/>
              </a:rPr>
              <a:t>Unlike a genuine medicine; where the container not only tells us what</a:t>
            </a:r>
            <a:r>
              <a:rPr lang="ja-JP" altLang="en-GB" sz="1100" smtClean="0">
                <a:latin typeface="Arial" charset="0"/>
                <a:ea typeface="ＭＳ Ｐゴシック" pitchFamily="34" charset="-128"/>
                <a:cs typeface="Arial" charset="0"/>
              </a:rPr>
              <a:t>’</a:t>
            </a:r>
            <a:r>
              <a:rPr lang="en-GB" altLang="ja-JP" sz="1100" smtClean="0">
                <a:latin typeface="Arial" charset="0"/>
                <a:ea typeface="ＭＳ Ｐゴシック" pitchFamily="34" charset="-128"/>
                <a:cs typeface="Arial" charset="0"/>
              </a:rPr>
              <a:t>s in the drug but also, instructions for use and warnings of possible side effects, this substance</a:t>
            </a:r>
            <a:r>
              <a:rPr lang="ja-JP" altLang="en-GB" sz="1100" smtClean="0">
                <a:latin typeface="Arial" charset="0"/>
                <a:ea typeface="ＭＳ Ｐゴシック" pitchFamily="34" charset="-128"/>
                <a:cs typeface="Arial" charset="0"/>
              </a:rPr>
              <a:t>’</a:t>
            </a:r>
            <a:r>
              <a:rPr lang="en-GB" altLang="ja-JP" sz="1100" smtClean="0">
                <a:latin typeface="Arial" charset="0"/>
                <a:ea typeface="ＭＳ Ｐゴシック" pitchFamily="34" charset="-128"/>
                <a:cs typeface="Arial" charset="0"/>
              </a:rPr>
              <a:t>s packaging tells us nothing. Real medicines have a bar code that means the batch can be tracked precisely at the manufacturers. Producing safe medicine is a costly process but essential for consumers. Doctors and pharmacists are experts in prescribing medicines and supervise their use. Eg. If you had an allergic reaction you could go back to your GP for advice. Your GP is sworn by a Hippocratic oath to do everything possible to preserve your life. </a:t>
            </a:r>
          </a:p>
          <a:p>
            <a:pPr algn="just" eaLnBrk="1" hangingPunct="1"/>
            <a:r>
              <a:rPr lang="en-GB" altLang="en-US" sz="1100" smtClean="0">
                <a:latin typeface="Arial" charset="0"/>
                <a:ea typeface="ＭＳ Ｐゴシック" pitchFamily="34" charset="-128"/>
                <a:cs typeface="Arial" charset="0"/>
              </a:rPr>
              <a:t>Does the supplier of this unknown substance care about what happens to you?</a:t>
            </a:r>
          </a:p>
          <a:p>
            <a:pPr algn="just" eaLnBrk="1" hangingPunct="1"/>
            <a:r>
              <a:rPr lang="en-GB" altLang="en-US" sz="1100" smtClean="0">
                <a:latin typeface="Arial" charset="0"/>
                <a:ea typeface="ＭＳ Ｐゴシック" pitchFamily="34" charset="-128"/>
                <a:cs typeface="Arial" charset="0"/>
              </a:rPr>
              <a:t>The substance in the unmarked bag, offers no instruction how to take it or how much. We have no idea of what is exactly in the bag, just some kind of  white crystal. There is no advice or warnings. We literally have no reliable information about this substance. The motive of the supplier of the drug is clearly to make money! There is no care or responsibility towards the user of the drug. Even if there is a name of the chemical formula on the packet or a street name there is no guarantee that the drug is what it says it is, as there is no regulation to protect us.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80B8E1D-CF63-41B8-98FB-AE1E0AD85F10}" type="slidenum">
              <a:rPr lang="en-GB" altLang="en-US" smtClean="0"/>
              <a:pPr/>
              <a:t>5</a:t>
            </a:fld>
            <a:endParaRPr lang="en-GB"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703263" y="4646613"/>
            <a:ext cx="5389562" cy="4441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mtClean="0">
                <a:latin typeface="Arial" charset="0"/>
                <a:ea typeface="ＭＳ Ｐゴシック" pitchFamily="34" charset="-128"/>
                <a:cs typeface="Arial" charset="0"/>
              </a:rPr>
              <a:t>Illegal drugs are usually cut with other substances to bulk them out and so the dealer can make more money. This is happening with NPS also. Once dealers catch on that there is profit to be made in NPS they stock pile them and then can treat them as they would the illegal substances they sell. Cutting legal substances on the same work surfaces as illegal can lead to cross contamination. Also even amongst online suppliers there is no standards enforced on the products they are selling. So even from amongst the same batch the strength and chemical composition may differ. No agency is controlling the quality or content of these NPS, so until they are analysed in a lab there is no way to know what exactly is in them.</a:t>
            </a:r>
          </a:p>
          <a:p>
            <a:pPr algn="just" eaLnBrk="1" hangingPunct="1"/>
            <a:endParaRPr lang="en-GB" altLang="en-US" smtClean="0">
              <a:latin typeface="Arial" charset="0"/>
              <a:ea typeface="ＭＳ Ｐゴシック" pitchFamily="34" charset="-128"/>
              <a:cs typeface="Arial" charset="0"/>
            </a:endParaRPr>
          </a:p>
          <a:p>
            <a:pPr algn="just" eaLnBrk="1" hangingPunct="1"/>
            <a:r>
              <a:rPr lang="en-GB" altLang="en-US" smtClean="0">
                <a:latin typeface="Arial" charset="0"/>
                <a:ea typeface="ＭＳ Ｐゴシック" pitchFamily="34" charset="-128"/>
                <a:cs typeface="Arial" charset="0"/>
              </a:rPr>
              <a:t>Purity also does not determine safety in a drug. Purity means that there is less other fillers present and that the potency of a drug is potentially much stronger. This can be extremely dangerous and lead to accidental over dose when users take a quantity of a new batch of drugs equal to what they had previously taken, only to find that this new batch has a higher proportion of a dangerous substance that may be double or triple the strength they had previously encountered. Until a substance is analysed there is no way to know what substances it contains and in what measure.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29A8B768-CC41-42BD-A66B-FF5F741819B2}" type="slidenum">
              <a:rPr lang="en-GB" altLang="en-US" smtClean="0"/>
              <a:pPr/>
              <a:t>6</a:t>
            </a:fld>
            <a:endParaRPr lang="en-GB"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mtClean="0">
                <a:latin typeface="Arial" charset="0"/>
                <a:ea typeface="ＭＳ Ｐゴシック" pitchFamily="34" charset="-128"/>
                <a:cs typeface="Arial" charset="0"/>
              </a:rPr>
              <a:t>There is no telling exactly what is in an NPS! This is important, as young people may inadvertently think that just because they buy something from the internet that it is going to be safe or exactly what it claims to be on the website. For example if you purchased NRG1 you may expect that NRG2 was the same drug, however, this is not necessarily the case. Sometimes if an NPS becomes illegal then it</a:t>
            </a:r>
            <a:r>
              <a:rPr lang="ja-JP" altLang="en-GB" smtClean="0">
                <a:latin typeface="Arial" charset="0"/>
                <a:ea typeface="ＭＳ Ｐゴシック" pitchFamily="34" charset="-128"/>
                <a:cs typeface="Arial" charset="0"/>
              </a:rPr>
              <a:t>’</a:t>
            </a:r>
            <a:r>
              <a:rPr lang="en-GB" altLang="ja-JP" smtClean="0">
                <a:latin typeface="Arial" charset="0"/>
                <a:ea typeface="ＭＳ Ｐゴシック" pitchFamily="34" charset="-128"/>
                <a:cs typeface="Arial" charset="0"/>
              </a:rPr>
              <a:t>s name may be used for a new substance that has a different chemical makeup. This can be very misleading for anyone thinking of using a substance.. Some of these internet substances were initially designed for the pharmaceutical industry and were found to be too potent or dangerous for use in people and therefore were not given licences for use in medicine. </a:t>
            </a:r>
            <a:endParaRPr lang="en-GB" altLang="en-US" smtClean="0">
              <a:latin typeface="Arial" charset="0"/>
              <a:ea typeface="ＭＳ Ｐゴシック" pitchFamily="34" charset="-128"/>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9C3E0DE0-C2BE-4439-81FA-F7B5E061C394}" type="slidenum">
              <a:rPr lang="en-GB" altLang="en-US" smtClean="0"/>
              <a:pPr/>
              <a:t>7</a:t>
            </a:fld>
            <a:endParaRPr lang="en-GB"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200025" y="4687888"/>
            <a:ext cx="6119813" cy="4854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z="1000" smtClean="0">
                <a:latin typeface="Arial" charset="0"/>
                <a:ea typeface="ＭＳ Ｐゴシック" pitchFamily="34" charset="-128"/>
                <a:cs typeface="Arial" charset="0"/>
              </a:rPr>
              <a:t>If a young person is then caught with an NPS</a:t>
            </a:r>
            <a:r>
              <a:rPr lang="ja-JP" altLang="en-US" sz="1000" smtClean="0">
                <a:latin typeface="Arial" charset="0"/>
                <a:ea typeface="ＭＳ Ｐゴシック" pitchFamily="34" charset="-128"/>
                <a:cs typeface="Arial" charset="0"/>
              </a:rPr>
              <a:t> </a:t>
            </a:r>
            <a:r>
              <a:rPr lang="en-GB" altLang="ja-JP" sz="1000" smtClean="0">
                <a:latin typeface="Arial" charset="0"/>
                <a:ea typeface="ＭＳ Ｐゴシック" pitchFamily="34" charset="-128"/>
                <a:cs typeface="Arial" charset="0"/>
              </a:rPr>
              <a:t>then what would happen? The young person can expect to get arrested on the basis that the police officer would have reason to believe he/she had in their possession a controlled substance. This would mean the experience of being taken to the police station, further searched and their parents being informed, and their home searched. What a young person may believe to be an unclassified and </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legal</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 substance, may in fact contain substances that are banned class A, B or C drugs and that would make them illegal to possess. When these substances are purchased from either a dealer or the internet we can not be sure what they contain until they are analysed. </a:t>
            </a:r>
          </a:p>
          <a:p>
            <a:pPr algn="just" eaLnBrk="1" hangingPunct="1"/>
            <a:endParaRPr lang="en-GB" altLang="en-US" sz="1000" smtClean="0">
              <a:latin typeface="Arial" charset="0"/>
              <a:ea typeface="ＭＳ Ｐゴシック" pitchFamily="34" charset="-128"/>
              <a:cs typeface="Arial" charset="0"/>
            </a:endParaRPr>
          </a:p>
          <a:p>
            <a:pPr algn="just" eaLnBrk="1" hangingPunct="1"/>
            <a:r>
              <a:rPr lang="en-GB" altLang="en-US" sz="1000" smtClean="0">
                <a:latin typeface="Arial" charset="0"/>
                <a:ea typeface="ＭＳ Ｐゴシック" pitchFamily="34" charset="-128"/>
                <a:cs typeface="Arial" charset="0"/>
              </a:rPr>
              <a:t>Some NPS </a:t>
            </a:r>
            <a:r>
              <a:rPr lang="en-GB" altLang="ja-JP" sz="1000" smtClean="0">
                <a:latin typeface="Arial" charset="0"/>
                <a:ea typeface="ＭＳ Ｐゴシック" pitchFamily="34" charset="-128"/>
                <a:cs typeface="Arial" charset="0"/>
              </a:rPr>
              <a:t>have actually had traces of cocaine or MDMA or other illegal substances in them. Another drug called </a:t>
            </a:r>
            <a:r>
              <a:rPr lang="en-GB" altLang="ja-JP" sz="1000" b="1" smtClean="0">
                <a:latin typeface="Arial" charset="0"/>
                <a:ea typeface="ＭＳ Ｐゴシック" pitchFamily="34" charset="-128"/>
                <a:cs typeface="Arial" charset="0"/>
              </a:rPr>
              <a:t>ACMD or  </a:t>
            </a:r>
            <a:r>
              <a:rPr lang="en-GB" altLang="ja-JP" sz="1000" b="1" i="1" smtClean="0">
                <a:latin typeface="Arial" charset="0"/>
                <a:ea typeface="ＭＳ Ｐゴシック" pitchFamily="34" charset="-128"/>
                <a:cs typeface="Arial" charset="0"/>
              </a:rPr>
              <a:t>O</a:t>
            </a:r>
            <a:r>
              <a:rPr lang="en-GB" altLang="ja-JP" sz="1000" b="1" smtClean="0">
                <a:latin typeface="Arial" charset="0"/>
                <a:ea typeface="ＭＳ Ｐゴシック" pitchFamily="34" charset="-128"/>
                <a:cs typeface="Arial" charset="0"/>
              </a:rPr>
              <a:t>-desmethyltramadol</a:t>
            </a:r>
            <a:r>
              <a:rPr lang="en-GB" altLang="ja-JP" sz="1000" smtClean="0">
                <a:latin typeface="Arial" charset="0"/>
                <a:ea typeface="ＭＳ Ｐゴシック" pitchFamily="34" charset="-128"/>
                <a:cs typeface="Arial" charset="0"/>
              </a:rPr>
              <a:t> is currently being recommended by the Advisory Council on the Misuse of drugs to be consider for becoming a controlled substance. This drug has an opiate effect and has been found as an ingredient in the production of synthetic canabinoids. Herbal matter is sprayed with a substance to create a psychoactive effect. </a:t>
            </a:r>
            <a:r>
              <a:rPr lang="en-GB" altLang="ja-JP" sz="1000" b="1" smtClean="0">
                <a:latin typeface="Arial" charset="0"/>
                <a:ea typeface="ＭＳ Ｐゴシック" pitchFamily="34" charset="-128"/>
                <a:cs typeface="Arial" charset="0"/>
              </a:rPr>
              <a:t>MXE (a ketamine like drug) is to become a Class B drug</a:t>
            </a:r>
            <a:r>
              <a:rPr lang="en-GB" altLang="ja-JP" sz="1000" smtClean="0">
                <a:latin typeface="Arial" charset="0"/>
                <a:ea typeface="ＭＳ Ｐゴシック" pitchFamily="34" charset="-128"/>
                <a:cs typeface="Arial" charset="0"/>
              </a:rPr>
              <a:t> After being banned for most of 2012 it has been decided that MXE will become a controlled substance under the Misuse of Drugs Act and become a class B drug. Like Ketamine this drug can make people feel very chilled out, relaxed and euphoric. Some users have said that they feel </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enlightened</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 when taking MXE. Others have reported being agitated. MXE can produce a feeling of </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floating away</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 as if the mind and body are separated (called a </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dissociative state</a:t>
            </a:r>
            <a:r>
              <a:rPr lang="ja-JP" altLang="en-GB" sz="1000" smtClean="0">
                <a:latin typeface="Arial" charset="0"/>
                <a:ea typeface="ＭＳ Ｐゴシック" pitchFamily="34" charset="-128"/>
                <a:cs typeface="Arial" charset="0"/>
              </a:rPr>
              <a:t>’</a:t>
            </a:r>
            <a:r>
              <a:rPr lang="en-GB" altLang="ja-JP" sz="1000" smtClean="0">
                <a:latin typeface="Arial" charset="0"/>
                <a:ea typeface="ＭＳ Ｐゴシック" pitchFamily="34" charset="-128"/>
                <a:cs typeface="Arial" charset="0"/>
              </a:rPr>
              <a:t>). You could feel completely detached from your body and surroundings, putting yourself in danger of accidentally being hurt or being hurt by others.</a:t>
            </a:r>
          </a:p>
          <a:p>
            <a:pPr eaLnBrk="1" hangingPunct="1"/>
            <a:endParaRPr lang="en-GB" altLang="en-US" sz="1000" smtClean="0">
              <a:latin typeface="Arial" charset="0"/>
              <a:ea typeface="ＭＳ Ｐゴシック" pitchFamily="34" charset="-128"/>
              <a:cs typeface="Arial" charset="0"/>
            </a:endParaRPr>
          </a:p>
          <a:p>
            <a:pPr eaLnBrk="1" hangingPunct="1"/>
            <a:endParaRPr lang="en-GB" altLang="en-US" smtClean="0">
              <a:latin typeface="Arial" charset="0"/>
              <a:ea typeface="ＭＳ Ｐゴシック" pitchFamily="34" charset="-128"/>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0C311EB-E88F-476C-BBD6-50872BD65A38}" type="slidenum">
              <a:rPr lang="en-GB" altLang="en-US" smtClean="0"/>
              <a:pPr/>
              <a:t>8</a:t>
            </a:fld>
            <a:endParaRPr lang="en-GB" alt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mtClean="0">
                <a:latin typeface="Arial" charset="0"/>
                <a:ea typeface="ＭＳ Ｐゴシック" pitchFamily="34" charset="-128"/>
                <a:cs typeface="Arial" charset="0"/>
              </a:rPr>
              <a:t>NPS are often illegal to possess and are never legal to supply! NPS will invoke the same response from the police with regards to arrest, searching, parents involvement and possibly even being charged and convicted. It is not worth the risk as a drugs conviction will impact on a young persons life in the long term not just short term.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pitchFamily="34" charset="-128"/>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D149D499-947D-475E-B7D5-418FD480E783}" type="slidenum">
              <a:rPr lang="en-GB" altLang="en-US" smtClean="0"/>
              <a:pPr/>
              <a:t>9</a:t>
            </a:fld>
            <a:endParaRPr lang="en-GB"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en-GB" altLang="en-US" smtClean="0">
                <a:latin typeface="Arial" charset="0"/>
                <a:ea typeface="ＭＳ Ｐゴシック" pitchFamily="34" charset="-128"/>
                <a:cs typeface="Arial" charset="0"/>
              </a:rPr>
              <a:t>Many unclassified NPS can be purchased over the Internet which makes them very accessible to young people, who make a lot of their purchases through the use of the internet. Unscrupulous dealers will give away tasters to young people with the intention of creating a wider network of users. Friends who are not aware of the risks of taking unknown substances may also encourage others to take what they may believe is a safe and legal substance. Young people need to be empowered with the skills to resist unwanted peer pressure and to practice ways in which they can do this through classroom activity.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A6F9971-9D12-4C73-89FA-8B7CCCD4B471}" type="slidenum">
              <a:rPr lang="en-GB"/>
              <a:pPr>
                <a:defRPr/>
              </a:pPr>
              <a:t>‹#›</a:t>
            </a:fld>
            <a:endParaRPr lang="en-GB"/>
          </a:p>
        </p:txBody>
      </p:sp>
    </p:spTree>
    <p:extLst>
      <p:ext uri="{BB962C8B-B14F-4D97-AF65-F5344CB8AC3E}">
        <p14:creationId xmlns:p14="http://schemas.microsoft.com/office/powerpoint/2010/main" val="193462314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C26280A-771B-4EC4-9249-105BEFD882AB}" type="slidenum">
              <a:rPr lang="en-GB"/>
              <a:pPr>
                <a:defRPr/>
              </a:pPr>
              <a:t>‹#›</a:t>
            </a:fld>
            <a:endParaRPr lang="en-GB"/>
          </a:p>
        </p:txBody>
      </p:sp>
    </p:spTree>
    <p:extLst>
      <p:ext uri="{BB962C8B-B14F-4D97-AF65-F5344CB8AC3E}">
        <p14:creationId xmlns:p14="http://schemas.microsoft.com/office/powerpoint/2010/main" val="198340492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C2C55EB-8282-4740-A9BE-BF6EF5BAA8E7}" type="slidenum">
              <a:rPr lang="en-GB"/>
              <a:pPr>
                <a:defRPr/>
              </a:pPr>
              <a:t>‹#›</a:t>
            </a:fld>
            <a:endParaRPr lang="en-GB"/>
          </a:p>
        </p:txBody>
      </p:sp>
    </p:spTree>
    <p:extLst>
      <p:ext uri="{BB962C8B-B14F-4D97-AF65-F5344CB8AC3E}">
        <p14:creationId xmlns:p14="http://schemas.microsoft.com/office/powerpoint/2010/main" val="29252619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C250D58-6DE0-469F-88F6-ECDC41D5E70F}" type="slidenum">
              <a:rPr lang="en-GB"/>
              <a:pPr>
                <a:defRPr/>
              </a:pPr>
              <a:t>‹#›</a:t>
            </a:fld>
            <a:endParaRPr lang="en-GB"/>
          </a:p>
        </p:txBody>
      </p:sp>
    </p:spTree>
    <p:extLst>
      <p:ext uri="{BB962C8B-B14F-4D97-AF65-F5344CB8AC3E}">
        <p14:creationId xmlns:p14="http://schemas.microsoft.com/office/powerpoint/2010/main" val="189420854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2A073DE-C021-4A63-8C33-36F2C1C90804}" type="slidenum">
              <a:rPr lang="en-GB"/>
              <a:pPr>
                <a:defRPr/>
              </a:pPr>
              <a:t>‹#›</a:t>
            </a:fld>
            <a:endParaRPr lang="en-GB"/>
          </a:p>
        </p:txBody>
      </p:sp>
    </p:spTree>
    <p:extLst>
      <p:ext uri="{BB962C8B-B14F-4D97-AF65-F5344CB8AC3E}">
        <p14:creationId xmlns:p14="http://schemas.microsoft.com/office/powerpoint/2010/main" val="136308513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45B1B6-CF15-44D9-AB9D-558CDAFADA18}" type="slidenum">
              <a:rPr lang="en-GB"/>
              <a:pPr>
                <a:defRPr/>
              </a:pPr>
              <a:t>‹#›</a:t>
            </a:fld>
            <a:endParaRPr lang="en-GB"/>
          </a:p>
        </p:txBody>
      </p:sp>
    </p:spTree>
    <p:extLst>
      <p:ext uri="{BB962C8B-B14F-4D97-AF65-F5344CB8AC3E}">
        <p14:creationId xmlns:p14="http://schemas.microsoft.com/office/powerpoint/2010/main" val="216590043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CA68464-9766-4FF4-9518-413006E9F52E}" type="slidenum">
              <a:rPr lang="en-GB"/>
              <a:pPr>
                <a:defRPr/>
              </a:pPr>
              <a:t>‹#›</a:t>
            </a:fld>
            <a:endParaRPr lang="en-GB"/>
          </a:p>
        </p:txBody>
      </p:sp>
    </p:spTree>
    <p:extLst>
      <p:ext uri="{BB962C8B-B14F-4D97-AF65-F5344CB8AC3E}">
        <p14:creationId xmlns:p14="http://schemas.microsoft.com/office/powerpoint/2010/main" val="350243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B72D90EE-3244-4809-AE62-67C596083C22}" type="slidenum">
              <a:rPr lang="en-GB"/>
              <a:pPr>
                <a:defRPr/>
              </a:pPr>
              <a:t>‹#›</a:t>
            </a:fld>
            <a:endParaRPr lang="en-GB"/>
          </a:p>
        </p:txBody>
      </p:sp>
    </p:spTree>
    <p:extLst>
      <p:ext uri="{BB962C8B-B14F-4D97-AF65-F5344CB8AC3E}">
        <p14:creationId xmlns:p14="http://schemas.microsoft.com/office/powerpoint/2010/main" val="16532051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63CE451E-0D8E-466C-BB9D-B925F189C5A7}" type="slidenum">
              <a:rPr lang="en-GB"/>
              <a:pPr>
                <a:defRPr/>
              </a:pPr>
              <a:t>‹#›</a:t>
            </a:fld>
            <a:endParaRPr lang="en-GB"/>
          </a:p>
        </p:txBody>
      </p:sp>
    </p:spTree>
    <p:extLst>
      <p:ext uri="{BB962C8B-B14F-4D97-AF65-F5344CB8AC3E}">
        <p14:creationId xmlns:p14="http://schemas.microsoft.com/office/powerpoint/2010/main" val="148448580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4D7BE5FB-28D5-4A2A-9BC2-A63AC32C3A93}" type="slidenum">
              <a:rPr lang="en-GB"/>
              <a:pPr>
                <a:defRPr/>
              </a:pPr>
              <a:t>‹#›</a:t>
            </a:fld>
            <a:endParaRPr lang="en-GB"/>
          </a:p>
        </p:txBody>
      </p:sp>
    </p:spTree>
    <p:extLst>
      <p:ext uri="{BB962C8B-B14F-4D97-AF65-F5344CB8AC3E}">
        <p14:creationId xmlns:p14="http://schemas.microsoft.com/office/powerpoint/2010/main" val="306852156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C0FD066-D8D1-4968-872E-A095B044102C}" type="slidenum">
              <a:rPr lang="en-GB"/>
              <a:pPr>
                <a:defRPr/>
              </a:pPr>
              <a:t>‹#›</a:t>
            </a:fld>
            <a:endParaRPr lang="en-GB"/>
          </a:p>
        </p:txBody>
      </p:sp>
    </p:spTree>
    <p:extLst>
      <p:ext uri="{BB962C8B-B14F-4D97-AF65-F5344CB8AC3E}">
        <p14:creationId xmlns:p14="http://schemas.microsoft.com/office/powerpoint/2010/main" val="103477589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76A729B-3609-490E-A784-4851BB9E520C}" type="slidenum">
              <a:rPr lang="en-GB"/>
              <a:pPr>
                <a:defRPr/>
              </a:pPr>
              <a:t>‹#›</a:t>
            </a:fld>
            <a:endParaRPr lang="en-GB"/>
          </a:p>
        </p:txBody>
      </p:sp>
    </p:spTree>
    <p:extLst>
      <p:ext uri="{BB962C8B-B14F-4D97-AF65-F5344CB8AC3E}">
        <p14:creationId xmlns:p14="http://schemas.microsoft.com/office/powerpoint/2010/main" val="295587415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mn-ea"/>
                <a:cs typeface="Arial" pitchFamily="34"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Arial" pitchFamily="34"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726C0F1B-CF80-4E5A-9C52-E7D144E19F1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12"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20.jpeg"/><Relationship Id="rId5" Type="http://schemas.openxmlformats.org/officeDocument/2006/relationships/image" Target="../media/image5.jpeg"/><Relationship Id="rId10" Type="http://schemas.openxmlformats.org/officeDocument/2006/relationships/image" Target="../media/image26.png"/><Relationship Id="rId4" Type="http://schemas.openxmlformats.org/officeDocument/2006/relationships/image" Target="../media/image9.jpeg"/><Relationship Id="rId9" Type="http://schemas.openxmlformats.org/officeDocument/2006/relationships/image" Target="../media/image10.jpe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4.jpeg"/><Relationship Id="rId4" Type="http://schemas.openxmlformats.org/officeDocument/2006/relationships/image" Target="../media/image9.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5.jpeg"/><Relationship Id="rId10" Type="http://schemas.openxmlformats.org/officeDocument/2006/relationships/hyperlink" Target="http://www.bing.com/images/search?q=question+mark&amp;view=detail&amp;id=B54F781E6A8ED879EA95F5357495A9B2C7BE4856&amp;first=121&amp;FORM=IDFRIR" TargetMode="External"/><Relationship Id="rId4" Type="http://schemas.openxmlformats.org/officeDocument/2006/relationships/image" Target="../media/image9.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17.jpeg"/><Relationship Id="rId5" Type="http://schemas.openxmlformats.org/officeDocument/2006/relationships/image" Target="../media/image5.jpeg"/><Relationship Id="rId10" Type="http://schemas.openxmlformats.org/officeDocument/2006/relationships/image" Target="../media/image16.jpeg"/><Relationship Id="rId4" Type="http://schemas.openxmlformats.org/officeDocument/2006/relationships/image" Target="../media/image9.jpe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12" Type="http://schemas.openxmlformats.org/officeDocument/2006/relationships/image" Target="../media/image17.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19.jpeg"/><Relationship Id="rId5" Type="http://schemas.openxmlformats.org/officeDocument/2006/relationships/image" Target="../media/image5.jpeg"/><Relationship Id="rId10" Type="http://schemas.openxmlformats.org/officeDocument/2006/relationships/image" Target="../media/image18.jpeg"/><Relationship Id="rId4" Type="http://schemas.openxmlformats.org/officeDocument/2006/relationships/image" Target="../media/image9.jpeg"/><Relationship Id="rId9"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2.png"/><Relationship Id="rId11" Type="http://schemas.openxmlformats.org/officeDocument/2006/relationships/image" Target="../media/image5.jpeg"/><Relationship Id="rId5" Type="http://schemas.openxmlformats.org/officeDocument/2006/relationships/image" Target="../media/image11.jpeg"/><Relationship Id="rId10" Type="http://schemas.openxmlformats.org/officeDocument/2006/relationships/image" Target="../media/image21.jpeg"/><Relationship Id="rId4" Type="http://schemas.openxmlformats.org/officeDocument/2006/relationships/image" Target="../media/image9.jpeg"/><Relationship Id="rId9" Type="http://schemas.openxmlformats.org/officeDocument/2006/relationships/image" Target="../media/image20.jpe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12" Type="http://schemas.openxmlformats.org/officeDocument/2006/relationships/image" Target="../media/image17.jpe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23.jpeg"/><Relationship Id="rId5" Type="http://schemas.openxmlformats.org/officeDocument/2006/relationships/image" Target="../media/image5.jpeg"/><Relationship Id="rId10" Type="http://schemas.openxmlformats.org/officeDocument/2006/relationships/image" Target="../media/image22.jpeg"/><Relationship Id="rId4" Type="http://schemas.openxmlformats.org/officeDocument/2006/relationships/image" Target="../media/image9.jpeg"/><Relationship Id="rId9" Type="http://schemas.openxmlformats.org/officeDocument/2006/relationships/image" Target="../media/image10.jpe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21.jpeg"/><Relationship Id="rId5" Type="http://schemas.openxmlformats.org/officeDocument/2006/relationships/image" Target="../media/image5.jpeg"/><Relationship Id="rId10" Type="http://schemas.openxmlformats.org/officeDocument/2006/relationships/image" Target="../media/image20.jpeg"/><Relationship Id="rId4" Type="http://schemas.openxmlformats.org/officeDocument/2006/relationships/image" Target="../media/image9.jpe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1.jpeg"/><Relationship Id="rId11" Type="http://schemas.openxmlformats.org/officeDocument/2006/relationships/image" Target="../media/image25.jpeg"/><Relationship Id="rId5" Type="http://schemas.openxmlformats.org/officeDocument/2006/relationships/image" Target="../media/image5.jpeg"/><Relationship Id="rId10" Type="http://schemas.openxmlformats.org/officeDocument/2006/relationships/image" Target="../media/image24.jpeg"/><Relationship Id="rId4" Type="http://schemas.openxmlformats.org/officeDocument/2006/relationships/image" Target="../media/image9.jpe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3"/>
          <p:cNvSpPr>
            <a:spLocks noChangeArrowheads="1" noChangeShapeType="1" noTextEdit="1"/>
          </p:cNvSpPr>
          <p:nvPr/>
        </p:nvSpPr>
        <p:spPr bwMode="auto">
          <a:xfrm>
            <a:off x="827088" y="2420938"/>
            <a:ext cx="7058025" cy="990600"/>
          </a:xfrm>
          <a:prstGeom prst="rect">
            <a:avLst/>
          </a:prstGeom>
        </p:spPr>
        <p:txBody>
          <a:bodyPr wrap="none" fromWordArt="1">
            <a:prstTxWarp prst="textPlain">
              <a:avLst>
                <a:gd name="adj" fmla="val 50000"/>
              </a:avLst>
            </a:prstTxWarp>
          </a:bodyPr>
          <a:lstStyle/>
          <a:p>
            <a:pPr algn="ctr"/>
            <a:r>
              <a:rPr lang="en-GB" sz="2800" b="1" kern="10">
                <a:ln w="19050">
                  <a:solidFill>
                    <a:srgbClr val="3C8C93"/>
                  </a:solidFill>
                  <a:round/>
                  <a:headEnd/>
                  <a:tailEnd/>
                </a:ln>
                <a:solidFill>
                  <a:schemeClr val="hlink"/>
                </a:solidFill>
                <a:effectLst>
                  <a:outerShdw dist="35921" dir="2700000" algn="ctr" rotWithShape="0">
                    <a:srgbClr val="990000">
                      <a:alpha val="74997"/>
                    </a:srgbClr>
                  </a:outerShdw>
                </a:effectLst>
                <a:latin typeface="Comic Sans MS"/>
              </a:rPr>
              <a:t>New Psychoactive Substances (NPS)</a:t>
            </a:r>
          </a:p>
          <a:p>
            <a:pPr algn="ctr"/>
            <a:r>
              <a:rPr lang="en-GB" sz="2800" b="1" kern="10">
                <a:ln w="19050">
                  <a:solidFill>
                    <a:srgbClr val="3C8C93"/>
                  </a:solidFill>
                  <a:round/>
                  <a:headEnd/>
                  <a:tailEnd/>
                </a:ln>
                <a:solidFill>
                  <a:schemeClr val="hlink"/>
                </a:solidFill>
                <a:effectLst>
                  <a:outerShdw dist="35921" dir="2700000" algn="ctr" rotWithShape="0">
                    <a:srgbClr val="990000">
                      <a:alpha val="74997"/>
                    </a:srgbClr>
                  </a:outerShdw>
                </a:effectLst>
                <a:latin typeface="Comic Sans MS"/>
              </a:rPr>
              <a:t>and performance enhancing drugs</a:t>
            </a:r>
          </a:p>
        </p:txBody>
      </p:sp>
      <p:pic>
        <p:nvPicPr>
          <p:cNvPr id="2052" name="Picture 5" descr="mephedrone-and-other-15328538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5084763"/>
            <a:ext cx="1728788"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3" name="Picture 6" descr="tumblr_kut9p8SNCq1qasb0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0688" y="5084763"/>
            <a:ext cx="1728787"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4" name="Picture 7" descr="legalhigh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313" y="493713"/>
            <a:ext cx="1800225"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5" name="Picture 9" descr="It is currently illegal to sell tan injections "/>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549275"/>
            <a:ext cx="180022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6" name="Picture 10" descr="Anabolic-steroid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44575" y="503238"/>
            <a:ext cx="15113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7" name="Picture 11" descr="DSC043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92725" y="5084763"/>
            <a:ext cx="172878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8" name="Picture 12" descr="th?id=I"/>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92950" y="5084763"/>
            <a:ext cx="946150"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2059" name="Picture 13" descr="th?id=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7238" y="5084763"/>
            <a:ext cx="862012"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2060" name="Rectangle 15"/>
          <p:cNvSpPr>
            <a:spLocks noChangeArrowheads="1"/>
          </p:cNvSpPr>
          <p:nvPr/>
        </p:nvSpPr>
        <p:spPr bwMode="auto">
          <a:xfrm>
            <a:off x="1042988" y="476250"/>
            <a:ext cx="6624637" cy="73025"/>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1" name="Rectangle 16"/>
          <p:cNvSpPr>
            <a:spLocks noChangeArrowheads="1"/>
          </p:cNvSpPr>
          <p:nvPr/>
        </p:nvSpPr>
        <p:spPr bwMode="auto">
          <a:xfrm>
            <a:off x="1042988" y="1844675"/>
            <a:ext cx="6624637"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2" name="Rectangle 17"/>
          <p:cNvSpPr>
            <a:spLocks noChangeArrowheads="1"/>
          </p:cNvSpPr>
          <p:nvPr/>
        </p:nvSpPr>
        <p:spPr bwMode="auto">
          <a:xfrm>
            <a:off x="971550" y="476250"/>
            <a:ext cx="71438" cy="1439863"/>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3" name="Rectangle 18"/>
          <p:cNvSpPr>
            <a:spLocks noChangeArrowheads="1"/>
          </p:cNvSpPr>
          <p:nvPr/>
        </p:nvSpPr>
        <p:spPr bwMode="auto">
          <a:xfrm>
            <a:off x="2555875" y="476250"/>
            <a:ext cx="71438" cy="1439863"/>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4" name="Rectangle 21"/>
          <p:cNvSpPr>
            <a:spLocks noChangeArrowheads="1"/>
          </p:cNvSpPr>
          <p:nvPr/>
        </p:nvSpPr>
        <p:spPr bwMode="auto">
          <a:xfrm>
            <a:off x="7667625" y="476250"/>
            <a:ext cx="71438" cy="1439863"/>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5" name="Rectangle 22"/>
          <p:cNvSpPr>
            <a:spLocks noChangeArrowheads="1"/>
          </p:cNvSpPr>
          <p:nvPr/>
        </p:nvSpPr>
        <p:spPr bwMode="auto">
          <a:xfrm>
            <a:off x="755650" y="5013325"/>
            <a:ext cx="7272338"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6" name="Rectangle 23"/>
          <p:cNvSpPr>
            <a:spLocks noChangeArrowheads="1"/>
          </p:cNvSpPr>
          <p:nvPr/>
        </p:nvSpPr>
        <p:spPr bwMode="auto">
          <a:xfrm>
            <a:off x="755650" y="6308725"/>
            <a:ext cx="7272338"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7" name="Rectangle 24"/>
          <p:cNvSpPr>
            <a:spLocks noChangeArrowheads="1"/>
          </p:cNvSpPr>
          <p:nvPr/>
        </p:nvSpPr>
        <p:spPr bwMode="auto">
          <a:xfrm>
            <a:off x="1619250" y="5084763"/>
            <a:ext cx="73025" cy="1223962"/>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8" name="Rectangle 25"/>
          <p:cNvSpPr>
            <a:spLocks noChangeArrowheads="1"/>
          </p:cNvSpPr>
          <p:nvPr/>
        </p:nvSpPr>
        <p:spPr bwMode="auto">
          <a:xfrm>
            <a:off x="3419475" y="5084763"/>
            <a:ext cx="73025" cy="1223962"/>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69" name="Rectangle 26"/>
          <p:cNvSpPr>
            <a:spLocks noChangeArrowheads="1"/>
          </p:cNvSpPr>
          <p:nvPr/>
        </p:nvSpPr>
        <p:spPr bwMode="auto">
          <a:xfrm>
            <a:off x="5219700" y="5084763"/>
            <a:ext cx="73025" cy="1223962"/>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70" name="Rectangle 27"/>
          <p:cNvSpPr>
            <a:spLocks noChangeArrowheads="1"/>
          </p:cNvSpPr>
          <p:nvPr/>
        </p:nvSpPr>
        <p:spPr bwMode="auto">
          <a:xfrm>
            <a:off x="7019925" y="5084763"/>
            <a:ext cx="73025" cy="1223962"/>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71" name="Rectangle 28"/>
          <p:cNvSpPr>
            <a:spLocks noChangeArrowheads="1"/>
          </p:cNvSpPr>
          <p:nvPr/>
        </p:nvSpPr>
        <p:spPr bwMode="auto">
          <a:xfrm>
            <a:off x="684213" y="5013325"/>
            <a:ext cx="71437" cy="1368425"/>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72" name="Rectangle 29"/>
          <p:cNvSpPr>
            <a:spLocks noChangeArrowheads="1"/>
          </p:cNvSpPr>
          <p:nvPr/>
        </p:nvSpPr>
        <p:spPr bwMode="auto">
          <a:xfrm>
            <a:off x="8027988" y="5013325"/>
            <a:ext cx="71437" cy="1368425"/>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2073" name="Rectangle 19"/>
          <p:cNvSpPr>
            <a:spLocks noChangeArrowheads="1"/>
          </p:cNvSpPr>
          <p:nvPr/>
        </p:nvSpPr>
        <p:spPr bwMode="auto">
          <a:xfrm>
            <a:off x="4427538" y="476250"/>
            <a:ext cx="71437" cy="1439863"/>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pic>
        <p:nvPicPr>
          <p:cNvPr id="2074" name="Picture 32" descr="th?id=I"/>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0563" y="549275"/>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5" name="Rectangle 20"/>
          <p:cNvSpPr>
            <a:spLocks noChangeArrowheads="1"/>
          </p:cNvSpPr>
          <p:nvPr/>
        </p:nvSpPr>
        <p:spPr bwMode="auto">
          <a:xfrm>
            <a:off x="5795963" y="476250"/>
            <a:ext cx="71437" cy="1439863"/>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11268"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1269"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11270"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1272"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 Box 9"/>
          <p:cNvSpPr txBox="1">
            <a:spLocks noChangeArrowheads="1"/>
          </p:cNvSpPr>
          <p:nvPr/>
        </p:nvSpPr>
        <p:spPr bwMode="auto">
          <a:xfrm>
            <a:off x="1619250" y="1916113"/>
            <a:ext cx="655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spcBef>
                <a:spcPct val="50000"/>
              </a:spcBef>
            </a:pPr>
            <a:endParaRPr lang="en-US" altLang="en-US" sz="1800"/>
          </a:p>
        </p:txBody>
      </p:sp>
      <p:sp>
        <p:nvSpPr>
          <p:cNvPr id="11274" name="Rectangle 10"/>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75" name="Rectangle 11"/>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76" name="Rectangle 12"/>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77" name="Rectangle 13"/>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78" name="Rectangle 14"/>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79" name="Rectangle 15"/>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80" name="Rectangle 16"/>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81" name="Rectangle 17"/>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1282" name="Rectangle 18"/>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pic>
        <p:nvPicPr>
          <p:cNvPr id="51220" name="Picture 2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92275" y="908050"/>
            <a:ext cx="6337300" cy="506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1" name="WordArt 21"/>
          <p:cNvSpPr>
            <a:spLocks noChangeArrowheads="1" noChangeShapeType="1" noTextEdit="1"/>
          </p:cNvSpPr>
          <p:nvPr/>
        </p:nvSpPr>
        <p:spPr bwMode="auto">
          <a:xfrm>
            <a:off x="1908175" y="620713"/>
            <a:ext cx="5589588" cy="638175"/>
          </a:xfrm>
          <a:prstGeom prst="rect">
            <a:avLst/>
          </a:prstGeom>
        </p:spPr>
        <p:txBody>
          <a:bodyPr wrap="none" fromWordArt="1">
            <a:prstTxWarp prst="textPlain">
              <a:avLst>
                <a:gd name="adj" fmla="val 50000"/>
              </a:avLst>
            </a:prstTxWarp>
          </a:bodyPr>
          <a:lstStyle/>
          <a:p>
            <a:pPr algn="ctr"/>
            <a:r>
              <a:rPr lang="en-GB" sz="3600" b="1" kern="10">
                <a:ln w="19050">
                  <a:solidFill>
                    <a:srgbClr val="99CCFF"/>
                  </a:solidFill>
                  <a:round/>
                  <a:headEnd/>
                  <a:tailEnd/>
                </a:ln>
                <a:solidFill>
                  <a:srgbClr val="008080"/>
                </a:solidFill>
                <a:effectLst>
                  <a:outerShdw dist="35921" dir="2700000" algn="ctr" rotWithShape="0">
                    <a:srgbClr val="990000">
                      <a:alpha val="74997"/>
                    </a:srgbClr>
                  </a:outerShdw>
                </a:effectLst>
                <a:latin typeface="Comic Sans MS"/>
              </a:rPr>
              <a:t>Key message 4 about NPS</a:t>
            </a:r>
          </a:p>
        </p:txBody>
      </p:sp>
      <p:sp>
        <p:nvSpPr>
          <p:cNvPr id="51222" name="WordArt 22"/>
          <p:cNvSpPr>
            <a:spLocks noChangeArrowheads="1" noChangeShapeType="1" noTextEdit="1"/>
          </p:cNvSpPr>
          <p:nvPr/>
        </p:nvSpPr>
        <p:spPr bwMode="auto">
          <a:xfrm>
            <a:off x="2411413" y="2636838"/>
            <a:ext cx="5448300" cy="2552700"/>
          </a:xfrm>
          <a:prstGeom prst="rect">
            <a:avLst/>
          </a:prstGeom>
        </p:spPr>
        <p:txBody>
          <a:bodyPr wrap="none" fromWordArt="1">
            <a:prstTxWarp prst="textPlain">
              <a:avLst>
                <a:gd name="adj" fmla="val 50000"/>
              </a:avLst>
            </a:prstTxWarp>
          </a:bodyPr>
          <a:lstStyle/>
          <a:p>
            <a:pPr algn="ctr"/>
            <a:r>
              <a:rPr lang="en-GB" sz="36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Even though NPS are easily available, </a:t>
            </a:r>
          </a:p>
          <a:p>
            <a:pPr algn="ctr"/>
            <a:r>
              <a:rPr lang="en-GB" sz="36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it doesn’t make them safe! </a:t>
            </a:r>
          </a:p>
        </p:txBody>
      </p:sp>
      <p:pic>
        <p:nvPicPr>
          <p:cNvPr id="51223" name="Picture 23" descr="th?id=I"/>
          <p:cNvPicPr>
            <a:picLocks noChangeAspect="1" noChangeArrowheads="1"/>
          </p:cNvPicPr>
          <p:nvPr/>
        </p:nvPicPr>
        <p:blipFill>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19250" y="1989138"/>
            <a:ext cx="79375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4" name="Picture 24" descr="th?id=I"/>
          <p:cNvPicPr>
            <a:picLocks noChangeAspect="1" noChangeArrowheads="1"/>
          </p:cNvPicPr>
          <p:nvPr/>
        </p:nvPicPr>
        <p:blipFill>
          <a:blip r:embed="rId1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05638" y="3852863"/>
            <a:ext cx="792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1000"/>
                                        <p:tgtEl>
                                          <p:spTgt spid="51220"/>
                                        </p:tgtEl>
                                      </p:cBhvr>
                                    </p:animEffect>
                                    <p:set>
                                      <p:cBhvr>
                                        <p:cTn id="7" dur="1" fill="hold">
                                          <p:stCondLst>
                                            <p:cond delay="999"/>
                                          </p:stCondLst>
                                        </p:cTn>
                                        <p:tgtEl>
                                          <p:spTgt spid="51220"/>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51223"/>
                                        </p:tgtEl>
                                        <p:attrNameLst>
                                          <p:attrName>style.visibility</p:attrName>
                                        </p:attrNameLst>
                                      </p:cBhvr>
                                      <p:to>
                                        <p:strVal val="visible"/>
                                      </p:to>
                                    </p:set>
                                    <p:animEffect transition="in" filter="dissolve">
                                      <p:cBhvr>
                                        <p:cTn id="10" dur="500"/>
                                        <p:tgtEl>
                                          <p:spTgt spid="51223"/>
                                        </p:tgtEl>
                                      </p:cBhvr>
                                    </p:animEffect>
                                  </p:childTnLst>
                                </p:cTn>
                              </p:par>
                              <p:par>
                                <p:cTn id="11" presetID="9" presetClass="entr" presetSubtype="0" fill="hold" nodeType="withEffect">
                                  <p:stCondLst>
                                    <p:cond delay="0"/>
                                  </p:stCondLst>
                                  <p:childTnLst>
                                    <p:set>
                                      <p:cBhvr>
                                        <p:cTn id="12" dur="1" fill="hold">
                                          <p:stCondLst>
                                            <p:cond delay="0"/>
                                          </p:stCondLst>
                                        </p:cTn>
                                        <p:tgtEl>
                                          <p:spTgt spid="51224"/>
                                        </p:tgtEl>
                                        <p:attrNameLst>
                                          <p:attrName>style.visibility</p:attrName>
                                        </p:attrNameLst>
                                      </p:cBhvr>
                                      <p:to>
                                        <p:strVal val="visible"/>
                                      </p:to>
                                    </p:set>
                                    <p:animEffect transition="in" filter="dissolve">
                                      <p:cBhvr>
                                        <p:cTn id="13" dur="500"/>
                                        <p:tgtEl>
                                          <p:spTgt spid="5122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1221"/>
                                        </p:tgtEl>
                                        <p:attrNameLst>
                                          <p:attrName>style.visibility</p:attrName>
                                        </p:attrNameLst>
                                      </p:cBhvr>
                                      <p:to>
                                        <p:strVal val="visible"/>
                                      </p:to>
                                    </p:set>
                                    <p:animEffect transition="in" filter="dissolve">
                                      <p:cBhvr>
                                        <p:cTn id="16" dur="500"/>
                                        <p:tgtEl>
                                          <p:spTgt spid="51221"/>
                                        </p:tgtEl>
                                      </p:cBhvr>
                                    </p:animEffect>
                                  </p:childTnLst>
                                </p:cTn>
                              </p:par>
                            </p:childTnLst>
                          </p:cTn>
                        </p:par>
                        <p:par>
                          <p:cTn id="17" fill="hold" nodeType="afterGroup">
                            <p:stCondLst>
                              <p:cond delay="1000"/>
                            </p:stCondLst>
                            <p:childTnLst>
                              <p:par>
                                <p:cTn id="18" presetID="31" presetClass="entr" presetSubtype="0" fill="hold" grpId="0" nodeType="afterEffect">
                                  <p:stCondLst>
                                    <p:cond delay="0"/>
                                  </p:stCondLst>
                                  <p:iterate type="lt">
                                    <p:tmPct val="5000"/>
                                  </p:iterate>
                                  <p:childTnLst>
                                    <p:set>
                                      <p:cBhvr>
                                        <p:cTn id="19" dur="1" fill="hold">
                                          <p:stCondLst>
                                            <p:cond delay="0"/>
                                          </p:stCondLst>
                                        </p:cTn>
                                        <p:tgtEl>
                                          <p:spTgt spid="51222"/>
                                        </p:tgtEl>
                                        <p:attrNameLst>
                                          <p:attrName>style.visibility</p:attrName>
                                        </p:attrNameLst>
                                      </p:cBhvr>
                                      <p:to>
                                        <p:strVal val="visible"/>
                                      </p:to>
                                    </p:set>
                                    <p:anim calcmode="lin" valueType="num">
                                      <p:cBhvr>
                                        <p:cTn id="20" dur="1000" fill="hold"/>
                                        <p:tgtEl>
                                          <p:spTgt spid="51222"/>
                                        </p:tgtEl>
                                        <p:attrNameLst>
                                          <p:attrName>ppt_w</p:attrName>
                                        </p:attrNameLst>
                                      </p:cBhvr>
                                      <p:tavLst>
                                        <p:tav tm="0">
                                          <p:val>
                                            <p:fltVal val="0"/>
                                          </p:val>
                                        </p:tav>
                                        <p:tav tm="100000">
                                          <p:val>
                                            <p:strVal val="#ppt_w"/>
                                          </p:val>
                                        </p:tav>
                                      </p:tavLst>
                                    </p:anim>
                                    <p:anim calcmode="lin" valueType="num">
                                      <p:cBhvr>
                                        <p:cTn id="21" dur="1000" fill="hold"/>
                                        <p:tgtEl>
                                          <p:spTgt spid="51222"/>
                                        </p:tgtEl>
                                        <p:attrNameLst>
                                          <p:attrName>ppt_h</p:attrName>
                                        </p:attrNameLst>
                                      </p:cBhvr>
                                      <p:tavLst>
                                        <p:tav tm="0">
                                          <p:val>
                                            <p:fltVal val="0"/>
                                          </p:val>
                                        </p:tav>
                                        <p:tav tm="100000">
                                          <p:val>
                                            <p:strVal val="#ppt_h"/>
                                          </p:val>
                                        </p:tav>
                                      </p:tavLst>
                                    </p:anim>
                                    <p:anim calcmode="lin" valueType="num">
                                      <p:cBhvr>
                                        <p:cTn id="22" dur="1000" fill="hold"/>
                                        <p:tgtEl>
                                          <p:spTgt spid="51222"/>
                                        </p:tgtEl>
                                        <p:attrNameLst>
                                          <p:attrName>style.rotation</p:attrName>
                                        </p:attrNameLst>
                                      </p:cBhvr>
                                      <p:tavLst>
                                        <p:tav tm="0">
                                          <p:val>
                                            <p:fltVal val="90"/>
                                          </p:val>
                                        </p:tav>
                                        <p:tav tm="100000">
                                          <p:val>
                                            <p:fltVal val="0"/>
                                          </p:val>
                                        </p:tav>
                                      </p:tavLst>
                                    </p:anim>
                                    <p:animEffect transition="in" filter="fade">
                                      <p:cBhvr>
                                        <p:cTn id="23" dur="1000"/>
                                        <p:tgtEl>
                                          <p:spTgt spid="51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 grpId="0" animBg="1"/>
      <p:bldP spid="512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a:xfrm>
            <a:off x="1619250" y="549275"/>
            <a:ext cx="6624638" cy="1143000"/>
          </a:xfrm>
        </p:spPr>
        <p:txBody>
          <a:bodyPr/>
          <a:lstStyle/>
          <a:p>
            <a:pPr eaLnBrk="1" hangingPunct="1"/>
            <a:endParaRPr lang="en-US" altLang="en-US" smtClean="0">
              <a:latin typeface="Comic Sans MS" pitchFamily="66" charset="0"/>
              <a:ea typeface="ＭＳ Ｐゴシック" pitchFamily="34" charset="-128"/>
            </a:endParaRPr>
          </a:p>
        </p:txBody>
      </p:sp>
      <p:pic>
        <p:nvPicPr>
          <p:cNvPr id="3076" name="Picture 6"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3077" name="Picture 8"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3078" name="Picture 9"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3079" name="Picture 10"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11"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3081" name="Picture 12"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Text Box 13"/>
          <p:cNvSpPr txBox="1">
            <a:spLocks noChangeArrowheads="1"/>
          </p:cNvSpPr>
          <p:nvPr/>
        </p:nvSpPr>
        <p:spPr bwMode="auto">
          <a:xfrm>
            <a:off x="1619250" y="1916113"/>
            <a:ext cx="655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spcBef>
                <a:spcPct val="50000"/>
              </a:spcBef>
            </a:pPr>
            <a:endParaRPr lang="en-US" altLang="en-US" sz="1800"/>
          </a:p>
        </p:txBody>
      </p:sp>
      <p:sp>
        <p:nvSpPr>
          <p:cNvPr id="3083" name="Rectangle 14"/>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4" name="Rectangle 15"/>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5" name="Rectangle 16"/>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6" name="Rectangle 17"/>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7" name="Rectangle 18"/>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8" name="Rectangle 19"/>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89" name="Rectangle 20"/>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90" name="Rectangle 21"/>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3091" name="Rectangle 22"/>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pic>
        <p:nvPicPr>
          <p:cNvPr id="3092" name="Picture 23" descr="blank_computer_screen__5634801130230156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19250" y="549275"/>
            <a:ext cx="6624638"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0" name="Rectangle 24"/>
          <p:cNvSpPr>
            <a:spLocks noChangeArrowheads="1"/>
          </p:cNvSpPr>
          <p:nvPr/>
        </p:nvSpPr>
        <p:spPr bwMode="auto">
          <a:xfrm>
            <a:off x="2338388" y="979488"/>
            <a:ext cx="5113337"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057400" lvl="4" indent="-228600">
              <a:lnSpc>
                <a:spcPct val="90000"/>
              </a:lnSpc>
              <a:spcBef>
                <a:spcPct val="20000"/>
              </a:spcBef>
              <a:buFontTx/>
              <a:buChar char="»"/>
            </a:pPr>
            <a:endParaRPr lang="en-GB" altLang="en-US" sz="1600"/>
          </a:p>
          <a:p>
            <a:pPr marL="342900" indent="-342900" algn="ctr">
              <a:lnSpc>
                <a:spcPct val="120000"/>
              </a:lnSpc>
              <a:spcBef>
                <a:spcPct val="20000"/>
              </a:spcBef>
            </a:pPr>
            <a:r>
              <a:rPr lang="en-GB" altLang="en-US" sz="2400"/>
              <a:t>    </a:t>
            </a:r>
            <a:r>
              <a:rPr lang="en-GB" altLang="en-US" sz="2000">
                <a:solidFill>
                  <a:srgbClr val="FFFF00"/>
                </a:solidFill>
                <a:latin typeface="Comic Sans MS" pitchFamily="66" charset="0"/>
              </a:rPr>
              <a:t>NPS are psychoactive substances or drugs that are controlled under the Psychoactive Substances Act 2016. </a:t>
            </a:r>
            <a:r>
              <a:rPr lang="en-US" altLang="en-US" sz="2000">
                <a:solidFill>
                  <a:srgbClr val="FFFF00"/>
                </a:solidFill>
                <a:latin typeface="Comic Sans MS" pitchFamily="66" charset="0"/>
              </a:rPr>
              <a:t>It </a:t>
            </a:r>
            <a:r>
              <a:rPr lang="en-GB" altLang="en-US" sz="2000">
                <a:solidFill>
                  <a:srgbClr val="FFFF00"/>
                </a:solidFill>
                <a:latin typeface="Comic Sans MS" pitchFamily="66" charset="0"/>
              </a:rPr>
              <a:t>illegal to produce, supply, offer to supply, possess on custodial premises or advertise them. You could go to jail for 7 years!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360">
                                            <p:txEl>
                                              <p:pRg st="1" end="1"/>
                                            </p:txEl>
                                          </p:spTgt>
                                        </p:tgtEl>
                                        <p:attrNameLst>
                                          <p:attrName>style.visibility</p:attrName>
                                        </p:attrNameLst>
                                      </p:cBhvr>
                                      <p:to>
                                        <p:strVal val="visible"/>
                                      </p:to>
                                    </p:set>
                                    <p:animEffect transition="in" filter="dissolve">
                                      <p:cBhvr>
                                        <p:cTn id="7" dur="500"/>
                                        <p:tgtEl>
                                          <p:spTgt spid="1436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6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4100"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4101"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4102"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4104"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Text Box 9"/>
          <p:cNvSpPr txBox="1">
            <a:spLocks noChangeArrowheads="1"/>
          </p:cNvSpPr>
          <p:nvPr/>
        </p:nvSpPr>
        <p:spPr bwMode="auto">
          <a:xfrm>
            <a:off x="1619250" y="1916113"/>
            <a:ext cx="655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spcBef>
                <a:spcPct val="50000"/>
              </a:spcBef>
            </a:pPr>
            <a:endParaRPr lang="en-US" altLang="en-US" sz="1800"/>
          </a:p>
        </p:txBody>
      </p:sp>
      <p:sp>
        <p:nvSpPr>
          <p:cNvPr id="4106" name="Rectangle 10"/>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07" name="Rectangle 11"/>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08" name="Rectangle 12"/>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09" name="Rectangle 13"/>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0" name="Rectangle 14"/>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1" name="Rectangle 15"/>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2" name="Rectangle 16"/>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3" name="Rectangle 17"/>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4" name="Rectangle 18"/>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4115" name="WordArt 23"/>
          <p:cNvSpPr>
            <a:spLocks noChangeArrowheads="1" noChangeShapeType="1" noTextEdit="1"/>
          </p:cNvSpPr>
          <p:nvPr/>
        </p:nvSpPr>
        <p:spPr bwMode="auto">
          <a:xfrm>
            <a:off x="3563938" y="476250"/>
            <a:ext cx="1971675" cy="571500"/>
          </a:xfrm>
          <a:prstGeom prst="rect">
            <a:avLst/>
          </a:prstGeom>
        </p:spPr>
        <p:txBody>
          <a:bodyPr wrap="none" fromWordArt="1">
            <a:prstTxWarp prst="textPlain">
              <a:avLst>
                <a:gd name="adj" fmla="val 50000"/>
              </a:avLst>
            </a:prstTxWarp>
          </a:bodyPr>
          <a:lstStyle/>
          <a:p>
            <a:pPr algn="ctr"/>
            <a:r>
              <a:rPr lang="en-GB" sz="3200" b="1" kern="10" dirty="0">
                <a:ln w="9525">
                  <a:solidFill>
                    <a:schemeClr val="bg1"/>
                  </a:solidFill>
                  <a:round/>
                  <a:headEnd/>
                  <a:tailEnd/>
                </a:ln>
                <a:solidFill>
                  <a:srgbClr val="FF3399"/>
                </a:solidFill>
                <a:effectLst>
                  <a:outerShdw dist="35921" dir="2700000" algn="ctr" rotWithShape="0">
                    <a:srgbClr val="C0C0C0">
                      <a:alpha val="79999"/>
                    </a:srgbClr>
                  </a:outerShdw>
                </a:effectLst>
                <a:latin typeface="Comic Sans MS"/>
              </a:rPr>
              <a:t>Activity 1</a:t>
            </a:r>
          </a:p>
        </p:txBody>
      </p:sp>
      <p:sp>
        <p:nvSpPr>
          <p:cNvPr id="4116" name="WordArt 24"/>
          <p:cNvSpPr>
            <a:spLocks noChangeArrowheads="1" noChangeShapeType="1" noTextEdit="1"/>
          </p:cNvSpPr>
          <p:nvPr/>
        </p:nvSpPr>
        <p:spPr bwMode="auto">
          <a:xfrm>
            <a:off x="1692275" y="1196975"/>
            <a:ext cx="1366838" cy="704850"/>
          </a:xfrm>
          <a:prstGeom prst="rect">
            <a:avLst/>
          </a:prstGeom>
        </p:spPr>
        <p:txBody>
          <a:bodyPr wrap="none" fromWordArt="1">
            <a:prstTxWarp prst="textPlain">
              <a:avLst>
                <a:gd name="adj" fmla="val 50000"/>
              </a:avLst>
            </a:prstTxWarp>
          </a:bodyPr>
          <a:lstStyle/>
          <a:p>
            <a:pPr algn="ctr"/>
            <a:r>
              <a:rPr lang="en-GB" sz="4000" b="1" kern="10">
                <a:ln w="19050">
                  <a:solidFill>
                    <a:srgbClr val="FF0066"/>
                  </a:solidFill>
                  <a:round/>
                  <a:headEnd/>
                  <a:tailEnd/>
                </a:ln>
                <a:solidFill>
                  <a:srgbClr val="FF3399"/>
                </a:solidFill>
                <a:effectLst>
                  <a:outerShdw dist="35921" dir="2700000" algn="ctr" rotWithShape="0">
                    <a:srgbClr val="990000">
                      <a:alpha val="74997"/>
                    </a:srgbClr>
                  </a:outerShdw>
                </a:effectLst>
                <a:latin typeface="Comic Sans MS"/>
              </a:rPr>
              <a:t>NPS</a:t>
            </a:r>
          </a:p>
        </p:txBody>
      </p:sp>
      <p:sp>
        <p:nvSpPr>
          <p:cNvPr id="47129" name="WordArt 25"/>
          <p:cNvSpPr>
            <a:spLocks noChangeArrowheads="1" noChangeShapeType="1" noTextEdit="1"/>
          </p:cNvSpPr>
          <p:nvPr/>
        </p:nvSpPr>
        <p:spPr bwMode="auto">
          <a:xfrm>
            <a:off x="1763713" y="2420938"/>
            <a:ext cx="6300787"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2400" b="1" kern="10">
                <a:solidFill>
                  <a:srgbClr val="FF0000"/>
                </a:solidFill>
                <a:effectLst>
                  <a:outerShdw dist="35921" dir="2700000" algn="ctr" rotWithShape="0">
                    <a:srgbClr val="C0C0C0">
                      <a:alpha val="79999"/>
                    </a:srgbClr>
                  </a:outerShdw>
                </a:effectLst>
                <a:latin typeface="Comic Sans MS"/>
              </a:rPr>
              <a:t>1) NPS are safer because they are new</a:t>
            </a:r>
          </a:p>
        </p:txBody>
      </p:sp>
      <p:sp>
        <p:nvSpPr>
          <p:cNvPr id="47130" name="WordArt 26"/>
          <p:cNvSpPr>
            <a:spLocks noChangeArrowheads="1" noChangeShapeType="1" noTextEdit="1"/>
          </p:cNvSpPr>
          <p:nvPr/>
        </p:nvSpPr>
        <p:spPr bwMode="auto">
          <a:xfrm>
            <a:off x="1689100" y="3576638"/>
            <a:ext cx="576262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2400" b="1" kern="10">
                <a:solidFill>
                  <a:srgbClr val="FF0000"/>
                </a:solidFill>
                <a:effectLst>
                  <a:outerShdw dist="35921" dir="2700000" algn="ctr" rotWithShape="0">
                    <a:srgbClr val="C0C0C0">
                      <a:alpha val="79999"/>
                    </a:srgbClr>
                  </a:outerShdw>
                </a:effectLst>
                <a:latin typeface="Comic Sans MS"/>
              </a:rPr>
              <a:t>2) NPS are more pure than illegal drugs</a:t>
            </a:r>
          </a:p>
        </p:txBody>
      </p:sp>
      <p:sp>
        <p:nvSpPr>
          <p:cNvPr id="47131" name="WordArt 27"/>
          <p:cNvSpPr>
            <a:spLocks noChangeArrowheads="1" noChangeShapeType="1" noTextEdit="1"/>
          </p:cNvSpPr>
          <p:nvPr/>
        </p:nvSpPr>
        <p:spPr bwMode="auto">
          <a:xfrm>
            <a:off x="1692275" y="4729163"/>
            <a:ext cx="614362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2400" b="1" kern="10">
                <a:solidFill>
                  <a:srgbClr val="FF0000"/>
                </a:solidFill>
                <a:effectLst>
                  <a:outerShdw dist="35921" dir="2700000" algn="ctr" rotWithShape="0">
                    <a:srgbClr val="C0C0C0">
                      <a:alpha val="79999"/>
                    </a:srgbClr>
                  </a:outerShdw>
                </a:effectLst>
                <a:latin typeface="Comic Sans MS"/>
              </a:rPr>
              <a:t>3) You can't get arrested if you have them</a:t>
            </a:r>
          </a:p>
        </p:txBody>
      </p:sp>
      <p:sp>
        <p:nvSpPr>
          <p:cNvPr id="47132" name="WordArt 28"/>
          <p:cNvSpPr>
            <a:spLocks noChangeArrowheads="1" noChangeShapeType="1" noTextEdit="1"/>
          </p:cNvSpPr>
          <p:nvPr/>
        </p:nvSpPr>
        <p:spPr bwMode="auto">
          <a:xfrm>
            <a:off x="1692275" y="5876925"/>
            <a:ext cx="6372225" cy="4286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2400" b="1" kern="10">
                <a:solidFill>
                  <a:srgbClr val="FF0000"/>
                </a:solidFill>
                <a:effectLst>
                  <a:outerShdw dist="35921" dir="2700000" algn="ctr" rotWithShape="0">
                    <a:srgbClr val="C0C0C0">
                      <a:alpha val="79999"/>
                    </a:srgbClr>
                  </a:outerShdw>
                </a:effectLst>
                <a:latin typeface="Comic Sans MS"/>
              </a:rPr>
              <a:t>4) Young people can get easy access to them</a:t>
            </a:r>
          </a:p>
        </p:txBody>
      </p:sp>
      <p:sp>
        <p:nvSpPr>
          <p:cNvPr id="4123" name="Rectangle 34"/>
          <p:cNvSpPr>
            <a:spLocks noChangeArrowheads="1"/>
          </p:cNvSpPr>
          <p:nvPr/>
        </p:nvSpPr>
        <p:spPr bwMode="auto">
          <a:xfrm>
            <a:off x="0" y="25304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ltLang="en-US"/>
          </a:p>
        </p:txBody>
      </p:sp>
      <p:sp>
        <p:nvSpPr>
          <p:cNvPr id="4124" name="Rectangle 35"/>
          <p:cNvSpPr>
            <a:spLocks noChangeArrowheads="1"/>
          </p:cNvSpPr>
          <p:nvPr/>
        </p:nvSpPr>
        <p:spPr bwMode="auto">
          <a:xfrm>
            <a:off x="0" y="3168650"/>
            <a:ext cx="7413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GB" altLang="en-US" sz="1200">
                <a:solidFill>
                  <a:srgbClr val="0044CC"/>
                </a:solidFill>
                <a:ea typeface="SimSun" pitchFamily="2" charset="-122"/>
              </a:rPr>
              <a:t>             </a:t>
            </a:r>
            <a:endParaRPr lang="en-GB" altLang="en-US">
              <a:ea typeface="SimSun" pitchFamily="2" charset="-122"/>
            </a:endParaRPr>
          </a:p>
        </p:txBody>
      </p:sp>
      <p:sp>
        <p:nvSpPr>
          <p:cNvPr id="4125" name="Rectangle 36"/>
          <p:cNvSpPr>
            <a:spLocks noChangeArrowheads="1"/>
          </p:cNvSpPr>
          <p:nvPr/>
        </p:nvSpPr>
        <p:spPr bwMode="auto">
          <a:xfrm>
            <a:off x="0" y="4100513"/>
            <a:ext cx="2159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GB" altLang="en-US" sz="900"/>
              <a:t> </a:t>
            </a:r>
            <a:endParaRPr lang="en-GB" altLang="en-US"/>
          </a:p>
        </p:txBody>
      </p:sp>
      <p:pic>
        <p:nvPicPr>
          <p:cNvPr id="4127" name="Picture 38" descr="th?id=I">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380312" y="1125538"/>
            <a:ext cx="8636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37"/>
          <p:cNvSpPr txBox="1">
            <a:spLocks noChangeArrowheads="1"/>
          </p:cNvSpPr>
          <p:nvPr/>
        </p:nvSpPr>
        <p:spPr bwMode="auto">
          <a:xfrm>
            <a:off x="5148064" y="1341438"/>
            <a:ext cx="720079" cy="552450"/>
          </a:xfrm>
          <a:prstGeom prst="rect">
            <a:avLst/>
          </a:prstGeom>
          <a:solidFill>
            <a:srgbClr val="CC0066"/>
          </a:solidFill>
          <a:ln w="57150" cap="rnd">
            <a:solidFill>
              <a:srgbClr val="FF33CC"/>
            </a:solidFill>
            <a:prstDash val="sysDot"/>
            <a:miter lim="800000"/>
            <a:headEnd/>
            <a:tailEnd/>
          </a:ln>
        </p:spPr>
        <p:txBody>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lgn="ctr"/>
            <a:r>
              <a:rPr lang="en-GB" altLang="en-US" sz="2400" dirty="0" smtClean="0">
                <a:solidFill>
                  <a:srgbClr val="FFFFFF"/>
                </a:solidFill>
                <a:latin typeface="Ravie" pitchFamily="82" charset="0"/>
              </a:rPr>
              <a:t>or</a:t>
            </a:r>
            <a:endParaRPr lang="en-GB" altLang="en-US" sz="2400" dirty="0"/>
          </a:p>
        </p:txBody>
      </p:sp>
      <p:grpSp>
        <p:nvGrpSpPr>
          <p:cNvPr id="34" name="Group 33"/>
          <p:cNvGrpSpPr/>
          <p:nvPr/>
        </p:nvGrpSpPr>
        <p:grpSpPr>
          <a:xfrm>
            <a:off x="3203848" y="1196975"/>
            <a:ext cx="1800225" cy="863600"/>
            <a:chOff x="1692275" y="1196975"/>
            <a:chExt cx="1943100" cy="863600"/>
          </a:xfrm>
        </p:grpSpPr>
        <p:sp>
          <p:nvSpPr>
            <p:cNvPr id="35" name="Rectangle 33"/>
            <p:cNvSpPr>
              <a:spLocks noChangeArrowheads="1"/>
            </p:cNvSpPr>
            <p:nvPr/>
          </p:nvSpPr>
          <p:spPr bwMode="auto">
            <a:xfrm>
              <a:off x="1692275" y="1196975"/>
              <a:ext cx="1943100" cy="863600"/>
            </a:xfrm>
            <a:prstGeom prst="rect">
              <a:avLst/>
            </a:prstGeom>
            <a:solidFill>
              <a:srgbClr val="CC0000"/>
            </a:solidFill>
            <a:ln w="9525">
              <a:solidFill>
                <a:srgbClr val="CC0000"/>
              </a:solidFill>
              <a:miter lim="800000"/>
              <a:headEnd/>
              <a:tailEnd/>
            </a:ln>
          </p:spPr>
          <p:txBody>
            <a:bodyPr wrap="none" anchor="ctr"/>
            <a:lstStyle/>
            <a:p>
              <a:pPr algn="ctr"/>
              <a:endParaRPr lang="en-US" altLang="en-US"/>
            </a:p>
          </p:txBody>
        </p:sp>
        <p:sp>
          <p:nvSpPr>
            <p:cNvPr id="36" name="Text Box 34"/>
            <p:cNvSpPr txBox="1">
              <a:spLocks noChangeArrowheads="1"/>
            </p:cNvSpPr>
            <p:nvPr/>
          </p:nvSpPr>
          <p:spPr bwMode="auto">
            <a:xfrm>
              <a:off x="1835150" y="1341438"/>
              <a:ext cx="1657350" cy="5794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spcBef>
                  <a:spcPct val="50000"/>
                </a:spcBef>
              </a:pPr>
              <a:r>
                <a:rPr lang="en-GB" altLang="en-US" dirty="0" smtClean="0">
                  <a:solidFill>
                    <a:srgbClr val="CC0000"/>
                  </a:solidFill>
                  <a:latin typeface="Stencil" pitchFamily="82" charset="0"/>
                </a:rPr>
                <a:t>  FACT</a:t>
              </a:r>
              <a:endParaRPr lang="en-GB" altLang="en-US" dirty="0">
                <a:solidFill>
                  <a:srgbClr val="CC0000"/>
                </a:solidFill>
                <a:latin typeface="Stencil" pitchFamily="82" charset="0"/>
              </a:endParaRPr>
            </a:p>
          </p:txBody>
        </p:sp>
      </p:grpSp>
      <p:sp>
        <p:nvSpPr>
          <p:cNvPr id="37" name="WordArt 35"/>
          <p:cNvSpPr>
            <a:spLocks noChangeArrowheads="1" noChangeShapeType="1" noTextEdit="1"/>
          </p:cNvSpPr>
          <p:nvPr/>
        </p:nvSpPr>
        <p:spPr bwMode="auto">
          <a:xfrm>
            <a:off x="5940152" y="1125538"/>
            <a:ext cx="1501751" cy="914400"/>
          </a:xfrm>
          <a:prstGeom prst="rect">
            <a:avLst/>
          </a:prstGeom>
        </p:spPr>
        <p:txBody>
          <a:bodyPr wrap="none" fromWordArt="1">
            <a:prstTxWarp prst="textPlain">
              <a:avLst>
                <a:gd name="adj" fmla="val 50000"/>
              </a:avLst>
            </a:prstTxWarp>
          </a:bodyPr>
          <a:lstStyle/>
          <a:p>
            <a:pPr algn="ctr"/>
            <a:r>
              <a:rPr lang="en-GB" sz="5400" b="1" kern="10" dirty="0" smtClean="0">
                <a:ln w="19050">
                  <a:solidFill>
                    <a:srgbClr val="FF3399"/>
                  </a:solidFill>
                  <a:round/>
                  <a:headEnd/>
                  <a:tailEnd/>
                </a:ln>
                <a:solidFill>
                  <a:schemeClr val="bg1"/>
                </a:solidFill>
                <a:effectLst>
                  <a:outerShdw dist="35921" dir="2700000" algn="ctr" rotWithShape="0">
                    <a:srgbClr val="990000">
                      <a:alpha val="74997"/>
                    </a:srgbClr>
                  </a:outerShdw>
                </a:effectLst>
                <a:latin typeface="Curlz MT"/>
              </a:rPr>
              <a:t>Myth</a:t>
            </a:r>
            <a:endParaRPr lang="en-GB" sz="5400" b="1" kern="10" dirty="0">
              <a:ln w="19050">
                <a:solidFill>
                  <a:srgbClr val="FF3399"/>
                </a:solidFill>
                <a:round/>
                <a:headEnd/>
                <a:tailEnd/>
              </a:ln>
              <a:solidFill>
                <a:schemeClr val="bg1"/>
              </a:solidFill>
              <a:effectLst>
                <a:outerShdw dist="35921" dir="2700000" algn="ctr" rotWithShape="0">
                  <a:srgbClr val="990000">
                    <a:alpha val="74997"/>
                  </a:srgbClr>
                </a:outerShdw>
              </a:effectLst>
              <a:latin typeface="Curlz MT"/>
            </a:endParaRPr>
          </a:p>
        </p:txBody>
      </p:sp>
    </p:spTree>
    <p:extLst>
      <p:ext uri="{BB962C8B-B14F-4D97-AF65-F5344CB8AC3E}">
        <p14:creationId xmlns:p14="http://schemas.microsoft.com/office/powerpoint/2010/main" val="528132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7129"/>
                                        </p:tgtEl>
                                        <p:attrNameLst>
                                          <p:attrName>style.visibility</p:attrName>
                                        </p:attrNameLst>
                                      </p:cBhvr>
                                      <p:to>
                                        <p:strVal val="visible"/>
                                      </p:to>
                                    </p:set>
                                    <p:anim calcmode="lin" valueType="num">
                                      <p:cBhvr>
                                        <p:cTn id="7" dur="1000" fill="hold"/>
                                        <p:tgtEl>
                                          <p:spTgt spid="47129"/>
                                        </p:tgtEl>
                                        <p:attrNameLst>
                                          <p:attrName>ppt_w</p:attrName>
                                        </p:attrNameLst>
                                      </p:cBhvr>
                                      <p:tavLst>
                                        <p:tav tm="0">
                                          <p:val>
                                            <p:fltVal val="0"/>
                                          </p:val>
                                        </p:tav>
                                        <p:tav tm="100000">
                                          <p:val>
                                            <p:strVal val="#ppt_w"/>
                                          </p:val>
                                        </p:tav>
                                      </p:tavLst>
                                    </p:anim>
                                    <p:anim calcmode="lin" valueType="num">
                                      <p:cBhvr>
                                        <p:cTn id="8" dur="1000" fill="hold"/>
                                        <p:tgtEl>
                                          <p:spTgt spid="47129"/>
                                        </p:tgtEl>
                                        <p:attrNameLst>
                                          <p:attrName>ppt_h</p:attrName>
                                        </p:attrNameLst>
                                      </p:cBhvr>
                                      <p:tavLst>
                                        <p:tav tm="0">
                                          <p:val>
                                            <p:fltVal val="0"/>
                                          </p:val>
                                        </p:tav>
                                        <p:tav tm="100000">
                                          <p:val>
                                            <p:strVal val="#ppt_h"/>
                                          </p:val>
                                        </p:tav>
                                      </p:tavLst>
                                    </p:anim>
                                    <p:anim calcmode="lin" valueType="num">
                                      <p:cBhvr>
                                        <p:cTn id="9" dur="1000" fill="hold"/>
                                        <p:tgtEl>
                                          <p:spTgt spid="47129"/>
                                        </p:tgtEl>
                                        <p:attrNameLst>
                                          <p:attrName>style.rotation</p:attrName>
                                        </p:attrNameLst>
                                      </p:cBhvr>
                                      <p:tavLst>
                                        <p:tav tm="0">
                                          <p:val>
                                            <p:fltVal val="90"/>
                                          </p:val>
                                        </p:tav>
                                        <p:tav tm="100000">
                                          <p:val>
                                            <p:fltVal val="0"/>
                                          </p:val>
                                        </p:tav>
                                      </p:tavLst>
                                    </p:anim>
                                    <p:animEffect transition="in" filter="fade">
                                      <p:cBhvr>
                                        <p:cTn id="10" dur="1000"/>
                                        <p:tgtEl>
                                          <p:spTgt spid="4712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iterate type="lt">
                                    <p:tmPct val="5000"/>
                                  </p:iterate>
                                  <p:childTnLst>
                                    <p:set>
                                      <p:cBhvr>
                                        <p:cTn id="14" dur="1" fill="hold">
                                          <p:stCondLst>
                                            <p:cond delay="0"/>
                                          </p:stCondLst>
                                        </p:cTn>
                                        <p:tgtEl>
                                          <p:spTgt spid="47130"/>
                                        </p:tgtEl>
                                        <p:attrNameLst>
                                          <p:attrName>style.visibility</p:attrName>
                                        </p:attrNameLst>
                                      </p:cBhvr>
                                      <p:to>
                                        <p:strVal val="visible"/>
                                      </p:to>
                                    </p:set>
                                    <p:anim calcmode="lin" valueType="num">
                                      <p:cBhvr>
                                        <p:cTn id="15" dur="1000" fill="hold"/>
                                        <p:tgtEl>
                                          <p:spTgt spid="47130"/>
                                        </p:tgtEl>
                                        <p:attrNameLst>
                                          <p:attrName>ppt_w</p:attrName>
                                        </p:attrNameLst>
                                      </p:cBhvr>
                                      <p:tavLst>
                                        <p:tav tm="0">
                                          <p:val>
                                            <p:fltVal val="0"/>
                                          </p:val>
                                        </p:tav>
                                        <p:tav tm="100000">
                                          <p:val>
                                            <p:strVal val="#ppt_w"/>
                                          </p:val>
                                        </p:tav>
                                      </p:tavLst>
                                    </p:anim>
                                    <p:anim calcmode="lin" valueType="num">
                                      <p:cBhvr>
                                        <p:cTn id="16" dur="1000" fill="hold"/>
                                        <p:tgtEl>
                                          <p:spTgt spid="47130"/>
                                        </p:tgtEl>
                                        <p:attrNameLst>
                                          <p:attrName>ppt_h</p:attrName>
                                        </p:attrNameLst>
                                      </p:cBhvr>
                                      <p:tavLst>
                                        <p:tav tm="0">
                                          <p:val>
                                            <p:fltVal val="0"/>
                                          </p:val>
                                        </p:tav>
                                        <p:tav tm="100000">
                                          <p:val>
                                            <p:strVal val="#ppt_h"/>
                                          </p:val>
                                        </p:tav>
                                      </p:tavLst>
                                    </p:anim>
                                    <p:anim calcmode="lin" valueType="num">
                                      <p:cBhvr>
                                        <p:cTn id="17" dur="1000" fill="hold"/>
                                        <p:tgtEl>
                                          <p:spTgt spid="47130"/>
                                        </p:tgtEl>
                                        <p:attrNameLst>
                                          <p:attrName>style.rotation</p:attrName>
                                        </p:attrNameLst>
                                      </p:cBhvr>
                                      <p:tavLst>
                                        <p:tav tm="0">
                                          <p:val>
                                            <p:fltVal val="90"/>
                                          </p:val>
                                        </p:tav>
                                        <p:tav tm="100000">
                                          <p:val>
                                            <p:fltVal val="0"/>
                                          </p:val>
                                        </p:tav>
                                      </p:tavLst>
                                    </p:anim>
                                    <p:animEffect transition="in" filter="fade">
                                      <p:cBhvr>
                                        <p:cTn id="18" dur="1000"/>
                                        <p:tgtEl>
                                          <p:spTgt spid="4713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grpId="0" nodeType="clickEffect">
                                  <p:stCondLst>
                                    <p:cond delay="0"/>
                                  </p:stCondLst>
                                  <p:iterate type="lt">
                                    <p:tmPct val="5000"/>
                                  </p:iterate>
                                  <p:childTnLst>
                                    <p:set>
                                      <p:cBhvr>
                                        <p:cTn id="22" dur="1" fill="hold">
                                          <p:stCondLst>
                                            <p:cond delay="0"/>
                                          </p:stCondLst>
                                        </p:cTn>
                                        <p:tgtEl>
                                          <p:spTgt spid="47131"/>
                                        </p:tgtEl>
                                        <p:attrNameLst>
                                          <p:attrName>style.visibility</p:attrName>
                                        </p:attrNameLst>
                                      </p:cBhvr>
                                      <p:to>
                                        <p:strVal val="visible"/>
                                      </p:to>
                                    </p:set>
                                    <p:anim calcmode="lin" valueType="num">
                                      <p:cBhvr>
                                        <p:cTn id="23" dur="1000" fill="hold"/>
                                        <p:tgtEl>
                                          <p:spTgt spid="47131"/>
                                        </p:tgtEl>
                                        <p:attrNameLst>
                                          <p:attrName>ppt_w</p:attrName>
                                        </p:attrNameLst>
                                      </p:cBhvr>
                                      <p:tavLst>
                                        <p:tav tm="0">
                                          <p:val>
                                            <p:fltVal val="0"/>
                                          </p:val>
                                        </p:tav>
                                        <p:tav tm="100000">
                                          <p:val>
                                            <p:strVal val="#ppt_w"/>
                                          </p:val>
                                        </p:tav>
                                      </p:tavLst>
                                    </p:anim>
                                    <p:anim calcmode="lin" valueType="num">
                                      <p:cBhvr>
                                        <p:cTn id="24" dur="1000" fill="hold"/>
                                        <p:tgtEl>
                                          <p:spTgt spid="47131"/>
                                        </p:tgtEl>
                                        <p:attrNameLst>
                                          <p:attrName>ppt_h</p:attrName>
                                        </p:attrNameLst>
                                      </p:cBhvr>
                                      <p:tavLst>
                                        <p:tav tm="0">
                                          <p:val>
                                            <p:fltVal val="0"/>
                                          </p:val>
                                        </p:tav>
                                        <p:tav tm="100000">
                                          <p:val>
                                            <p:strVal val="#ppt_h"/>
                                          </p:val>
                                        </p:tav>
                                      </p:tavLst>
                                    </p:anim>
                                    <p:anim calcmode="lin" valueType="num">
                                      <p:cBhvr>
                                        <p:cTn id="25" dur="1000" fill="hold"/>
                                        <p:tgtEl>
                                          <p:spTgt spid="47131"/>
                                        </p:tgtEl>
                                        <p:attrNameLst>
                                          <p:attrName>style.rotation</p:attrName>
                                        </p:attrNameLst>
                                      </p:cBhvr>
                                      <p:tavLst>
                                        <p:tav tm="0">
                                          <p:val>
                                            <p:fltVal val="90"/>
                                          </p:val>
                                        </p:tav>
                                        <p:tav tm="100000">
                                          <p:val>
                                            <p:fltVal val="0"/>
                                          </p:val>
                                        </p:tav>
                                      </p:tavLst>
                                    </p:anim>
                                    <p:animEffect transition="in" filter="fade">
                                      <p:cBhvr>
                                        <p:cTn id="26" dur="1000"/>
                                        <p:tgtEl>
                                          <p:spTgt spid="4713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grpId="0" nodeType="clickEffect">
                                  <p:stCondLst>
                                    <p:cond delay="0"/>
                                  </p:stCondLst>
                                  <p:iterate type="lt">
                                    <p:tmPct val="5000"/>
                                  </p:iterate>
                                  <p:childTnLst>
                                    <p:set>
                                      <p:cBhvr>
                                        <p:cTn id="30" dur="1" fill="hold">
                                          <p:stCondLst>
                                            <p:cond delay="0"/>
                                          </p:stCondLst>
                                        </p:cTn>
                                        <p:tgtEl>
                                          <p:spTgt spid="47132"/>
                                        </p:tgtEl>
                                        <p:attrNameLst>
                                          <p:attrName>style.visibility</p:attrName>
                                        </p:attrNameLst>
                                      </p:cBhvr>
                                      <p:to>
                                        <p:strVal val="visible"/>
                                      </p:to>
                                    </p:set>
                                    <p:anim calcmode="lin" valueType="num">
                                      <p:cBhvr>
                                        <p:cTn id="31" dur="1000" fill="hold"/>
                                        <p:tgtEl>
                                          <p:spTgt spid="47132"/>
                                        </p:tgtEl>
                                        <p:attrNameLst>
                                          <p:attrName>ppt_w</p:attrName>
                                        </p:attrNameLst>
                                      </p:cBhvr>
                                      <p:tavLst>
                                        <p:tav tm="0">
                                          <p:val>
                                            <p:fltVal val="0"/>
                                          </p:val>
                                        </p:tav>
                                        <p:tav tm="100000">
                                          <p:val>
                                            <p:strVal val="#ppt_w"/>
                                          </p:val>
                                        </p:tav>
                                      </p:tavLst>
                                    </p:anim>
                                    <p:anim calcmode="lin" valueType="num">
                                      <p:cBhvr>
                                        <p:cTn id="32" dur="1000" fill="hold"/>
                                        <p:tgtEl>
                                          <p:spTgt spid="47132"/>
                                        </p:tgtEl>
                                        <p:attrNameLst>
                                          <p:attrName>ppt_h</p:attrName>
                                        </p:attrNameLst>
                                      </p:cBhvr>
                                      <p:tavLst>
                                        <p:tav tm="0">
                                          <p:val>
                                            <p:fltVal val="0"/>
                                          </p:val>
                                        </p:tav>
                                        <p:tav tm="100000">
                                          <p:val>
                                            <p:strVal val="#ppt_h"/>
                                          </p:val>
                                        </p:tav>
                                      </p:tavLst>
                                    </p:anim>
                                    <p:anim calcmode="lin" valueType="num">
                                      <p:cBhvr>
                                        <p:cTn id="33" dur="1000" fill="hold"/>
                                        <p:tgtEl>
                                          <p:spTgt spid="47132"/>
                                        </p:tgtEl>
                                        <p:attrNameLst>
                                          <p:attrName>style.rotation</p:attrName>
                                        </p:attrNameLst>
                                      </p:cBhvr>
                                      <p:tavLst>
                                        <p:tav tm="0">
                                          <p:val>
                                            <p:fltVal val="90"/>
                                          </p:val>
                                        </p:tav>
                                        <p:tav tm="100000">
                                          <p:val>
                                            <p:fltVal val="0"/>
                                          </p:val>
                                        </p:tav>
                                      </p:tavLst>
                                    </p:anim>
                                    <p:animEffect transition="in" filter="fade">
                                      <p:cBhvr>
                                        <p:cTn id="34" dur="1000"/>
                                        <p:tgtEl>
                                          <p:spTgt spid="47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29" grpId="0" animBg="1"/>
      <p:bldP spid="47130" grpId="0" animBg="1"/>
      <p:bldP spid="47131" grpId="0" animBg="1"/>
      <p:bldP spid="471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5124"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5125"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5126"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5128"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Rectangle 10"/>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0" name="Rectangle 11"/>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1" name="Rectangle 12"/>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2" name="Rectangle 13"/>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3" name="Rectangle 14"/>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4" name="Rectangle 15"/>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5" name="Rectangle 16"/>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6" name="Rectangle 17"/>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7" name="Rectangle 18"/>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5138" name="WordArt 23"/>
          <p:cNvSpPr>
            <a:spLocks noChangeArrowheads="1" noChangeShapeType="1" noTextEdit="1"/>
          </p:cNvSpPr>
          <p:nvPr/>
        </p:nvSpPr>
        <p:spPr bwMode="auto">
          <a:xfrm>
            <a:off x="1619250" y="476250"/>
            <a:ext cx="6467475" cy="1143000"/>
          </a:xfrm>
          <a:prstGeom prst="rect">
            <a:avLst/>
          </a:prstGeom>
        </p:spPr>
        <p:txBody>
          <a:bodyPr wrap="none" fromWordArt="1">
            <a:prstTxWarp prst="textPlain">
              <a:avLst>
                <a:gd name="adj" fmla="val 50000"/>
              </a:avLst>
            </a:prstTxWarp>
          </a:bodyPr>
          <a:lstStyle/>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Myth or fact number 1 – NPS are</a:t>
            </a:r>
          </a:p>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 safer because they are new!</a:t>
            </a:r>
          </a:p>
        </p:txBody>
      </p:sp>
      <p:pic>
        <p:nvPicPr>
          <p:cNvPr id="5139" name="Picture 25" descr="pic-image-1-45495189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63713" y="1700213"/>
            <a:ext cx="4252912"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8" name="WordArt 28"/>
          <p:cNvSpPr>
            <a:spLocks noChangeArrowheads="1" noChangeShapeType="1" noTextEdit="1"/>
          </p:cNvSpPr>
          <p:nvPr/>
        </p:nvSpPr>
        <p:spPr bwMode="auto">
          <a:xfrm>
            <a:off x="6049963" y="2128838"/>
            <a:ext cx="2009775"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GB" sz="2000" b="1" kern="10">
                <a:solidFill>
                  <a:srgbClr val="FF0000"/>
                </a:solidFill>
                <a:effectLst>
                  <a:outerShdw dist="35921" dir="2700000" algn="ctr" rotWithShape="0">
                    <a:srgbClr val="C0C0C0">
                      <a:alpha val="79999"/>
                    </a:srgbClr>
                  </a:outerShdw>
                </a:effectLst>
                <a:latin typeface="Comic Sans MS"/>
              </a:rPr>
              <a:t>supplied from </a:t>
            </a:r>
          </a:p>
          <a:p>
            <a:r>
              <a:rPr lang="en-GB" sz="2000" b="1" kern="10">
                <a:solidFill>
                  <a:srgbClr val="FF0000"/>
                </a:solidFill>
                <a:effectLst>
                  <a:outerShdw dist="35921" dir="2700000" algn="ctr" rotWithShape="0">
                    <a:srgbClr val="C0C0C0">
                      <a:alpha val="79999"/>
                    </a:srgbClr>
                  </a:outerShdw>
                </a:effectLst>
                <a:latin typeface="Comic Sans MS"/>
              </a:rPr>
              <a:t>an unsafe source</a:t>
            </a:r>
          </a:p>
        </p:txBody>
      </p:sp>
      <p:sp>
        <p:nvSpPr>
          <p:cNvPr id="40989" name="WordArt 29"/>
          <p:cNvSpPr>
            <a:spLocks noChangeArrowheads="1" noChangeShapeType="1" noTextEdit="1"/>
          </p:cNvSpPr>
          <p:nvPr/>
        </p:nvSpPr>
        <p:spPr bwMode="auto">
          <a:xfrm>
            <a:off x="6084888" y="3213100"/>
            <a:ext cx="2305050" cy="10858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en-GB" sz="2000" b="1" kern="10">
                <a:solidFill>
                  <a:srgbClr val="FF0000"/>
                </a:solidFill>
                <a:effectLst>
                  <a:outerShdw dist="35921" dir="2700000" algn="ctr" rotWithShape="0">
                    <a:srgbClr val="C0C0C0">
                      <a:alpha val="79999"/>
                    </a:srgbClr>
                  </a:outerShdw>
                </a:effectLst>
                <a:latin typeface="Comic Sans MS"/>
              </a:rPr>
              <a:t>no instructions for </a:t>
            </a:r>
          </a:p>
          <a:p>
            <a:r>
              <a:rPr lang="en-GB" sz="2000" b="1" kern="10">
                <a:solidFill>
                  <a:srgbClr val="FF0000"/>
                </a:solidFill>
                <a:effectLst>
                  <a:outerShdw dist="35921" dir="2700000" algn="ctr" rotWithShape="0">
                    <a:srgbClr val="C0C0C0">
                      <a:alpha val="79999"/>
                    </a:srgbClr>
                  </a:outerShdw>
                </a:effectLst>
                <a:latin typeface="Comic Sans MS"/>
              </a:rPr>
              <a:t>use and warning </a:t>
            </a:r>
          </a:p>
          <a:p>
            <a:r>
              <a:rPr lang="en-GB" sz="2000" b="1" kern="10">
                <a:solidFill>
                  <a:srgbClr val="FF0000"/>
                </a:solidFill>
                <a:effectLst>
                  <a:outerShdw dist="35921" dir="2700000" algn="ctr" rotWithShape="0">
                    <a:srgbClr val="C0C0C0">
                      <a:alpha val="79999"/>
                    </a:srgbClr>
                  </a:outerShdw>
                </a:effectLst>
                <a:latin typeface="Comic Sans MS"/>
              </a:rPr>
              <a:t>of side effects</a:t>
            </a:r>
          </a:p>
        </p:txBody>
      </p:sp>
      <p:sp>
        <p:nvSpPr>
          <p:cNvPr id="40990" name="WordArt 30"/>
          <p:cNvSpPr>
            <a:spLocks noChangeArrowheads="1" noChangeShapeType="1" noTextEdit="1"/>
          </p:cNvSpPr>
          <p:nvPr/>
        </p:nvSpPr>
        <p:spPr bwMode="auto">
          <a:xfrm>
            <a:off x="6156325" y="4724400"/>
            <a:ext cx="1990725" cy="2873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GB" sz="2000" b="1" kern="10">
                <a:solidFill>
                  <a:srgbClr val="FF0000"/>
                </a:solidFill>
                <a:effectLst>
                  <a:outerShdw dist="35921" dir="2700000" algn="ctr" rotWithShape="0">
                    <a:srgbClr val="C0C0C0">
                      <a:alpha val="79999"/>
                    </a:srgbClr>
                  </a:outerShdw>
                </a:effectLst>
                <a:latin typeface="Comic Sans MS"/>
              </a:rPr>
              <a:t>content unknown</a:t>
            </a:r>
          </a:p>
        </p:txBody>
      </p:sp>
      <p:pic>
        <p:nvPicPr>
          <p:cNvPr id="40992" name="Picture 32" descr="th?id=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72225" y="5084763"/>
            <a:ext cx="1439863" cy="133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88"/>
                                        </p:tgtEl>
                                        <p:attrNameLst>
                                          <p:attrName>style.visibility</p:attrName>
                                        </p:attrNameLst>
                                      </p:cBhvr>
                                      <p:to>
                                        <p:strVal val="visible"/>
                                      </p:to>
                                    </p:set>
                                    <p:anim calcmode="lin" valueType="num">
                                      <p:cBhvr>
                                        <p:cTn id="7" dur="1000" fill="hold"/>
                                        <p:tgtEl>
                                          <p:spTgt spid="40988"/>
                                        </p:tgtEl>
                                        <p:attrNameLst>
                                          <p:attrName>ppt_w</p:attrName>
                                        </p:attrNameLst>
                                      </p:cBhvr>
                                      <p:tavLst>
                                        <p:tav tm="0">
                                          <p:val>
                                            <p:strVal val="#ppt_w*0.70"/>
                                          </p:val>
                                        </p:tav>
                                        <p:tav tm="100000">
                                          <p:val>
                                            <p:strVal val="#ppt_w"/>
                                          </p:val>
                                        </p:tav>
                                      </p:tavLst>
                                    </p:anim>
                                    <p:anim calcmode="lin" valueType="num">
                                      <p:cBhvr>
                                        <p:cTn id="8" dur="1000" fill="hold"/>
                                        <p:tgtEl>
                                          <p:spTgt spid="40988"/>
                                        </p:tgtEl>
                                        <p:attrNameLst>
                                          <p:attrName>ppt_h</p:attrName>
                                        </p:attrNameLst>
                                      </p:cBhvr>
                                      <p:tavLst>
                                        <p:tav tm="0">
                                          <p:val>
                                            <p:strVal val="#ppt_h"/>
                                          </p:val>
                                        </p:tav>
                                        <p:tav tm="100000">
                                          <p:val>
                                            <p:strVal val="#ppt_h"/>
                                          </p:val>
                                        </p:tav>
                                      </p:tavLst>
                                    </p:anim>
                                    <p:animEffect transition="in" filter="fade">
                                      <p:cBhvr>
                                        <p:cTn id="9" dur="1000"/>
                                        <p:tgtEl>
                                          <p:spTgt spid="409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0989"/>
                                        </p:tgtEl>
                                        <p:attrNameLst>
                                          <p:attrName>style.visibility</p:attrName>
                                        </p:attrNameLst>
                                      </p:cBhvr>
                                      <p:to>
                                        <p:strVal val="visible"/>
                                      </p:to>
                                    </p:set>
                                    <p:anim calcmode="lin" valueType="num">
                                      <p:cBhvr>
                                        <p:cTn id="14" dur="1000" fill="hold"/>
                                        <p:tgtEl>
                                          <p:spTgt spid="40989"/>
                                        </p:tgtEl>
                                        <p:attrNameLst>
                                          <p:attrName>ppt_w</p:attrName>
                                        </p:attrNameLst>
                                      </p:cBhvr>
                                      <p:tavLst>
                                        <p:tav tm="0">
                                          <p:val>
                                            <p:strVal val="#ppt_w*0.70"/>
                                          </p:val>
                                        </p:tav>
                                        <p:tav tm="100000">
                                          <p:val>
                                            <p:strVal val="#ppt_w"/>
                                          </p:val>
                                        </p:tav>
                                      </p:tavLst>
                                    </p:anim>
                                    <p:anim calcmode="lin" valueType="num">
                                      <p:cBhvr>
                                        <p:cTn id="15" dur="1000" fill="hold"/>
                                        <p:tgtEl>
                                          <p:spTgt spid="40989"/>
                                        </p:tgtEl>
                                        <p:attrNameLst>
                                          <p:attrName>ppt_h</p:attrName>
                                        </p:attrNameLst>
                                      </p:cBhvr>
                                      <p:tavLst>
                                        <p:tav tm="0">
                                          <p:val>
                                            <p:strVal val="#ppt_h"/>
                                          </p:val>
                                        </p:tav>
                                        <p:tav tm="100000">
                                          <p:val>
                                            <p:strVal val="#ppt_h"/>
                                          </p:val>
                                        </p:tav>
                                      </p:tavLst>
                                    </p:anim>
                                    <p:animEffect transition="in" filter="fade">
                                      <p:cBhvr>
                                        <p:cTn id="16" dur="1000"/>
                                        <p:tgtEl>
                                          <p:spTgt spid="4098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0990"/>
                                        </p:tgtEl>
                                        <p:attrNameLst>
                                          <p:attrName>style.visibility</p:attrName>
                                        </p:attrNameLst>
                                      </p:cBhvr>
                                      <p:to>
                                        <p:strVal val="visible"/>
                                      </p:to>
                                    </p:set>
                                    <p:anim calcmode="lin" valueType="num">
                                      <p:cBhvr>
                                        <p:cTn id="21" dur="1000" fill="hold"/>
                                        <p:tgtEl>
                                          <p:spTgt spid="40990"/>
                                        </p:tgtEl>
                                        <p:attrNameLst>
                                          <p:attrName>ppt_w</p:attrName>
                                        </p:attrNameLst>
                                      </p:cBhvr>
                                      <p:tavLst>
                                        <p:tav tm="0">
                                          <p:val>
                                            <p:strVal val="#ppt_w*0.70"/>
                                          </p:val>
                                        </p:tav>
                                        <p:tav tm="100000">
                                          <p:val>
                                            <p:strVal val="#ppt_w"/>
                                          </p:val>
                                        </p:tav>
                                      </p:tavLst>
                                    </p:anim>
                                    <p:anim calcmode="lin" valueType="num">
                                      <p:cBhvr>
                                        <p:cTn id="22" dur="1000" fill="hold"/>
                                        <p:tgtEl>
                                          <p:spTgt spid="40990"/>
                                        </p:tgtEl>
                                        <p:attrNameLst>
                                          <p:attrName>ppt_h</p:attrName>
                                        </p:attrNameLst>
                                      </p:cBhvr>
                                      <p:tavLst>
                                        <p:tav tm="0">
                                          <p:val>
                                            <p:strVal val="#ppt_h"/>
                                          </p:val>
                                        </p:tav>
                                        <p:tav tm="100000">
                                          <p:val>
                                            <p:strVal val="#ppt_h"/>
                                          </p:val>
                                        </p:tav>
                                      </p:tavLst>
                                    </p:anim>
                                    <p:animEffect transition="in" filter="fade">
                                      <p:cBhvr>
                                        <p:cTn id="23" dur="1000"/>
                                        <p:tgtEl>
                                          <p:spTgt spid="4099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16" fill="hold" nodeType="clickEffect">
                                  <p:stCondLst>
                                    <p:cond delay="0"/>
                                  </p:stCondLst>
                                  <p:childTnLst>
                                    <p:set>
                                      <p:cBhvr>
                                        <p:cTn id="27" dur="1" fill="hold">
                                          <p:stCondLst>
                                            <p:cond delay="0"/>
                                          </p:stCondLst>
                                        </p:cTn>
                                        <p:tgtEl>
                                          <p:spTgt spid="40992"/>
                                        </p:tgtEl>
                                        <p:attrNameLst>
                                          <p:attrName>style.visibility</p:attrName>
                                        </p:attrNameLst>
                                      </p:cBhvr>
                                      <p:to>
                                        <p:strVal val="visible"/>
                                      </p:to>
                                    </p:set>
                                    <p:anim calcmode="lin" valueType="num">
                                      <p:cBhvr>
                                        <p:cTn id="28" dur="500" fill="hold"/>
                                        <p:tgtEl>
                                          <p:spTgt spid="40992"/>
                                        </p:tgtEl>
                                        <p:attrNameLst>
                                          <p:attrName>ppt_w</p:attrName>
                                        </p:attrNameLst>
                                      </p:cBhvr>
                                      <p:tavLst>
                                        <p:tav tm="0">
                                          <p:val>
                                            <p:fltVal val="0"/>
                                          </p:val>
                                        </p:tav>
                                        <p:tav tm="100000">
                                          <p:val>
                                            <p:strVal val="#ppt_w"/>
                                          </p:val>
                                        </p:tav>
                                      </p:tavLst>
                                    </p:anim>
                                    <p:anim calcmode="lin" valueType="num">
                                      <p:cBhvr>
                                        <p:cTn id="29" dur="500" fill="hold"/>
                                        <p:tgtEl>
                                          <p:spTgt spid="409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8" grpId="0" animBg="1"/>
      <p:bldP spid="40989" grpId="0" animBg="1"/>
      <p:bldP spid="4099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6148"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6149"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6150"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6152"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Text Box 9"/>
          <p:cNvSpPr txBox="1">
            <a:spLocks noChangeArrowheads="1"/>
          </p:cNvSpPr>
          <p:nvPr/>
        </p:nvSpPr>
        <p:spPr bwMode="auto">
          <a:xfrm>
            <a:off x="1619250" y="1916113"/>
            <a:ext cx="655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pitchFamily="34" charset="-128"/>
                <a:cs typeface="Arial" charset="0"/>
              </a:defRPr>
            </a:lvl1pPr>
            <a:lvl2pPr>
              <a:defRPr sz="2800">
                <a:solidFill>
                  <a:schemeClr val="tx1"/>
                </a:solidFill>
                <a:latin typeface="Arial" charset="0"/>
                <a:ea typeface="Arial" charset="0"/>
                <a:cs typeface="Arial" charset="0"/>
              </a:defRPr>
            </a:lvl2pPr>
            <a:lvl3pPr>
              <a:defRPr sz="2400">
                <a:solidFill>
                  <a:schemeClr val="tx1"/>
                </a:solidFill>
                <a:latin typeface="Arial" charset="0"/>
                <a:ea typeface="Arial" charset="0"/>
                <a:cs typeface="Arial" charset="0"/>
              </a:defRPr>
            </a:lvl3pPr>
            <a:lvl4pPr>
              <a:defRPr sz="2000">
                <a:solidFill>
                  <a:schemeClr val="tx1"/>
                </a:solidFill>
                <a:latin typeface="Arial" charset="0"/>
                <a:ea typeface="Arial" charset="0"/>
                <a:cs typeface="Arial" charset="0"/>
              </a:defRPr>
            </a:lvl4pPr>
            <a:lvl5pPr>
              <a:defRPr sz="2000">
                <a:solidFill>
                  <a:schemeClr val="tx1"/>
                </a:solidFill>
                <a:latin typeface="Arial" charset="0"/>
                <a:ea typeface="Arial" charset="0"/>
                <a:cs typeface="Arial" charset="0"/>
              </a:defRPr>
            </a:lvl5pPr>
            <a:lvl6pPr eaLnBrk="0" hangingPunct="0">
              <a:defRPr sz="2000">
                <a:solidFill>
                  <a:schemeClr val="tx1"/>
                </a:solidFill>
                <a:latin typeface="Arial" charset="0"/>
                <a:ea typeface="Arial" charset="0"/>
                <a:cs typeface="Arial" charset="0"/>
              </a:defRPr>
            </a:lvl6pPr>
            <a:lvl7pPr eaLnBrk="0" hangingPunct="0">
              <a:defRPr sz="2000">
                <a:solidFill>
                  <a:schemeClr val="tx1"/>
                </a:solidFill>
                <a:latin typeface="Arial" charset="0"/>
                <a:ea typeface="Arial" charset="0"/>
                <a:cs typeface="Arial" charset="0"/>
              </a:defRPr>
            </a:lvl7pPr>
            <a:lvl8pPr eaLnBrk="0" hangingPunct="0">
              <a:defRPr sz="2000">
                <a:solidFill>
                  <a:schemeClr val="tx1"/>
                </a:solidFill>
                <a:latin typeface="Arial" charset="0"/>
                <a:ea typeface="Arial" charset="0"/>
                <a:cs typeface="Arial" charset="0"/>
              </a:defRPr>
            </a:lvl8pPr>
            <a:lvl9pPr eaLnBrk="0" hangingPunct="0">
              <a:defRPr sz="2000">
                <a:solidFill>
                  <a:schemeClr val="tx1"/>
                </a:solidFill>
                <a:latin typeface="Arial" charset="0"/>
                <a:ea typeface="Arial" charset="0"/>
                <a:cs typeface="Arial" charset="0"/>
              </a:defRPr>
            </a:lvl9pPr>
          </a:lstStyle>
          <a:p>
            <a:pPr>
              <a:spcBef>
                <a:spcPct val="50000"/>
              </a:spcBef>
            </a:pPr>
            <a:endParaRPr lang="en-US" altLang="en-US" sz="1800"/>
          </a:p>
        </p:txBody>
      </p:sp>
      <p:sp>
        <p:nvSpPr>
          <p:cNvPr id="6154" name="Rectangle 10"/>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55" name="Rectangle 11"/>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56" name="Rectangle 12"/>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57" name="Rectangle 13"/>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58" name="Rectangle 14"/>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59" name="Rectangle 15"/>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60" name="Rectangle 16"/>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61" name="Rectangle 17"/>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62" name="Rectangle 18"/>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6163" name="WordArt 19"/>
          <p:cNvSpPr>
            <a:spLocks noChangeArrowheads="1" noChangeShapeType="1" noTextEdit="1"/>
          </p:cNvSpPr>
          <p:nvPr/>
        </p:nvSpPr>
        <p:spPr bwMode="auto">
          <a:xfrm>
            <a:off x="1692275" y="476250"/>
            <a:ext cx="6657975" cy="1143000"/>
          </a:xfrm>
          <a:prstGeom prst="rect">
            <a:avLst/>
          </a:prstGeom>
        </p:spPr>
        <p:txBody>
          <a:bodyPr wrap="none" fromWordArt="1">
            <a:prstTxWarp prst="textPlain">
              <a:avLst>
                <a:gd name="adj" fmla="val 50000"/>
              </a:avLst>
            </a:prstTxWarp>
          </a:bodyPr>
          <a:lstStyle/>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Myth or fact number 2 - NPS are </a:t>
            </a:r>
          </a:p>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more pure than other illegal drugs</a:t>
            </a:r>
          </a:p>
        </p:txBody>
      </p:sp>
      <p:pic>
        <p:nvPicPr>
          <p:cNvPr id="6164" name="Picture 20" descr="AQKCAP6XL2TCAWW2C6TCA6MJ0D1CABGKWBCCATQF63VCAB8RMRZCA7TIVF8CAG1EOG8CA5FFHLGCAKSOGOMCAB6L839CABX1S78CAO7BS3HCAPYNFBCCAFQ6M95CANMG59XCAUDIW3ICAG22XM4CA3AD4PW"/>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067175" y="1628775"/>
            <a:ext cx="14890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21"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78250" y="2781300"/>
            <a:ext cx="1008063"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2"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859338" y="2781300"/>
            <a:ext cx="1008062" cy="75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7" name="Picture 23"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059113" y="3644900"/>
            <a:ext cx="7921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4"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995738" y="3644900"/>
            <a:ext cx="7921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25"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932363" y="3644900"/>
            <a:ext cx="7921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26" descr="AQKCAP6XL2TCAWW2C6TCA6MJ0D1CABGKWBCCATQF63VCAB8RMRZCA7TIVF8CAG1EOG8CA5FFHLGCAKSOGOMCAB6L839CABX1S78CAO7BS3HCAPYNFBCCAFQ6M95CANMG59XCAUDIW3ICAG22XM4CA3AD4PW"/>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795963" y="3644900"/>
            <a:ext cx="792162"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27"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8175"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28"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27313"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29"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8038"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30"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68763"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5" name="Picture 31"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87900"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6" name="Picture 32"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08625"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3"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27763"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8" name="Picture 34" descr="AQKCAP6XL2TCAWW2C6TCA6MJ0D1CABGKWBCCATQF63VCAB8RMRZCA7TIVF8CAG1EOG8CA5FFHLGCAKSOGOMCAB6L839CABX1S78CAO7BS3HCAPYNFBCCAFQ6M95CANMG59XCAUDIW3ICAG22XM4CA3AD4PW"/>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48488" y="4437063"/>
            <a:ext cx="6477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63" name="WordArt 35"/>
          <p:cNvSpPr>
            <a:spLocks noChangeArrowheads="1" noChangeShapeType="1" noTextEdit="1"/>
          </p:cNvSpPr>
          <p:nvPr/>
        </p:nvSpPr>
        <p:spPr bwMode="auto">
          <a:xfrm>
            <a:off x="1908175" y="5157788"/>
            <a:ext cx="6192838" cy="431800"/>
          </a:xfrm>
          <a:prstGeom prst="rect">
            <a:avLst/>
          </a:prstGeom>
        </p:spPr>
        <p:txBody>
          <a:bodyPr wrap="none" fromWordArt="1">
            <a:prstTxWarp prst="textPlain">
              <a:avLst>
                <a:gd name="adj" fmla="val 50000"/>
              </a:avLst>
            </a:prstTxWarp>
          </a:bodyPr>
          <a:lstStyle/>
          <a:p>
            <a:pPr algn="ctr"/>
            <a:r>
              <a:rPr lang="en-GB" sz="2400" b="1" kern="10">
                <a:ln w="19050">
                  <a:solidFill>
                    <a:srgbClr val="99CCFF"/>
                  </a:solidFill>
                  <a:round/>
                  <a:headEnd/>
                  <a:tailEnd/>
                </a:ln>
                <a:solidFill>
                  <a:srgbClr val="008080"/>
                </a:solidFill>
                <a:effectLst>
                  <a:outerShdw dist="35921" dir="2700000" algn="ctr" rotWithShape="0">
                    <a:srgbClr val="990000">
                      <a:alpha val="74997"/>
                    </a:srgbClr>
                  </a:outerShdw>
                </a:effectLst>
                <a:latin typeface="Comic Sans MS"/>
              </a:rPr>
              <a:t>May be cut with different substances by dealers</a:t>
            </a:r>
          </a:p>
        </p:txBody>
      </p:sp>
      <p:sp>
        <p:nvSpPr>
          <p:cNvPr id="48164" name="WordArt 36"/>
          <p:cNvSpPr>
            <a:spLocks noChangeArrowheads="1" noChangeShapeType="1" noTextEdit="1"/>
          </p:cNvSpPr>
          <p:nvPr/>
        </p:nvSpPr>
        <p:spPr bwMode="auto">
          <a:xfrm>
            <a:off x="1908175" y="5589588"/>
            <a:ext cx="6162675" cy="857250"/>
          </a:xfrm>
          <a:prstGeom prst="rect">
            <a:avLst/>
          </a:prstGeom>
        </p:spPr>
        <p:txBody>
          <a:bodyPr wrap="none" fromWordArt="1">
            <a:prstTxWarp prst="textPlain">
              <a:avLst>
                <a:gd name="adj" fmla="val 50000"/>
              </a:avLst>
            </a:prstTxWarp>
          </a:bodyPr>
          <a:lstStyle/>
          <a:p>
            <a:r>
              <a:rPr lang="en-GB" sz="24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With online suppliers there are no standards </a:t>
            </a:r>
          </a:p>
          <a:p>
            <a:r>
              <a:rPr lang="en-GB" sz="24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enforced on the products</a:t>
            </a:r>
          </a:p>
        </p:txBody>
      </p:sp>
      <p:pic>
        <p:nvPicPr>
          <p:cNvPr id="48165" name="Picture 37" descr="th?id=I"/>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88125" y="2060575"/>
            <a:ext cx="1439863"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8163"/>
                                        </p:tgtEl>
                                        <p:attrNameLst>
                                          <p:attrName>style.visibility</p:attrName>
                                        </p:attrNameLst>
                                      </p:cBhvr>
                                      <p:to>
                                        <p:strVal val="visible"/>
                                      </p:to>
                                    </p:set>
                                    <p:anim calcmode="lin" valueType="num">
                                      <p:cBhvr>
                                        <p:cTn id="7" dur="1000" fill="hold"/>
                                        <p:tgtEl>
                                          <p:spTgt spid="48163"/>
                                        </p:tgtEl>
                                        <p:attrNameLst>
                                          <p:attrName>ppt_w</p:attrName>
                                        </p:attrNameLst>
                                      </p:cBhvr>
                                      <p:tavLst>
                                        <p:tav tm="0">
                                          <p:val>
                                            <p:strVal val="#ppt_w*0.70"/>
                                          </p:val>
                                        </p:tav>
                                        <p:tav tm="100000">
                                          <p:val>
                                            <p:strVal val="#ppt_w"/>
                                          </p:val>
                                        </p:tav>
                                      </p:tavLst>
                                    </p:anim>
                                    <p:anim calcmode="lin" valueType="num">
                                      <p:cBhvr>
                                        <p:cTn id="8" dur="1000" fill="hold"/>
                                        <p:tgtEl>
                                          <p:spTgt spid="48163"/>
                                        </p:tgtEl>
                                        <p:attrNameLst>
                                          <p:attrName>ppt_h</p:attrName>
                                        </p:attrNameLst>
                                      </p:cBhvr>
                                      <p:tavLst>
                                        <p:tav tm="0">
                                          <p:val>
                                            <p:strVal val="#ppt_h"/>
                                          </p:val>
                                        </p:tav>
                                        <p:tav tm="100000">
                                          <p:val>
                                            <p:strVal val="#ppt_h"/>
                                          </p:val>
                                        </p:tav>
                                      </p:tavLst>
                                    </p:anim>
                                    <p:animEffect transition="in" filter="fade">
                                      <p:cBhvr>
                                        <p:cTn id="9" dur="1000"/>
                                        <p:tgtEl>
                                          <p:spTgt spid="4816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8164"/>
                                        </p:tgtEl>
                                        <p:attrNameLst>
                                          <p:attrName>style.visibility</p:attrName>
                                        </p:attrNameLst>
                                      </p:cBhvr>
                                      <p:to>
                                        <p:strVal val="visible"/>
                                      </p:to>
                                    </p:set>
                                    <p:anim calcmode="lin" valueType="num">
                                      <p:cBhvr>
                                        <p:cTn id="14" dur="1000" fill="hold"/>
                                        <p:tgtEl>
                                          <p:spTgt spid="48164"/>
                                        </p:tgtEl>
                                        <p:attrNameLst>
                                          <p:attrName>ppt_w</p:attrName>
                                        </p:attrNameLst>
                                      </p:cBhvr>
                                      <p:tavLst>
                                        <p:tav tm="0">
                                          <p:val>
                                            <p:strVal val="#ppt_w*0.70"/>
                                          </p:val>
                                        </p:tav>
                                        <p:tav tm="100000">
                                          <p:val>
                                            <p:strVal val="#ppt_w"/>
                                          </p:val>
                                        </p:tav>
                                      </p:tavLst>
                                    </p:anim>
                                    <p:anim calcmode="lin" valueType="num">
                                      <p:cBhvr>
                                        <p:cTn id="15" dur="1000" fill="hold"/>
                                        <p:tgtEl>
                                          <p:spTgt spid="48164"/>
                                        </p:tgtEl>
                                        <p:attrNameLst>
                                          <p:attrName>ppt_h</p:attrName>
                                        </p:attrNameLst>
                                      </p:cBhvr>
                                      <p:tavLst>
                                        <p:tav tm="0">
                                          <p:val>
                                            <p:strVal val="#ppt_h"/>
                                          </p:val>
                                        </p:tav>
                                        <p:tav tm="100000">
                                          <p:val>
                                            <p:strVal val="#ppt_h"/>
                                          </p:val>
                                        </p:tav>
                                      </p:tavLst>
                                    </p:anim>
                                    <p:animEffect transition="in" filter="fade">
                                      <p:cBhvr>
                                        <p:cTn id="16" dur="1000"/>
                                        <p:tgtEl>
                                          <p:spTgt spid="481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nodeType="clickEffect">
                                  <p:stCondLst>
                                    <p:cond delay="0"/>
                                  </p:stCondLst>
                                  <p:childTnLst>
                                    <p:set>
                                      <p:cBhvr>
                                        <p:cTn id="20" dur="1" fill="hold">
                                          <p:stCondLst>
                                            <p:cond delay="0"/>
                                          </p:stCondLst>
                                        </p:cTn>
                                        <p:tgtEl>
                                          <p:spTgt spid="48165"/>
                                        </p:tgtEl>
                                        <p:attrNameLst>
                                          <p:attrName>style.visibility</p:attrName>
                                        </p:attrNameLst>
                                      </p:cBhvr>
                                      <p:to>
                                        <p:strVal val="visible"/>
                                      </p:to>
                                    </p:set>
                                    <p:anim calcmode="lin" valueType="num">
                                      <p:cBhvr>
                                        <p:cTn id="21" dur="500" fill="hold"/>
                                        <p:tgtEl>
                                          <p:spTgt spid="48165"/>
                                        </p:tgtEl>
                                        <p:attrNameLst>
                                          <p:attrName>ppt_w</p:attrName>
                                        </p:attrNameLst>
                                      </p:cBhvr>
                                      <p:tavLst>
                                        <p:tav tm="0">
                                          <p:val>
                                            <p:fltVal val="0"/>
                                          </p:val>
                                        </p:tav>
                                        <p:tav tm="100000">
                                          <p:val>
                                            <p:strVal val="#ppt_w"/>
                                          </p:val>
                                        </p:tav>
                                      </p:tavLst>
                                    </p:anim>
                                    <p:anim calcmode="lin" valueType="num">
                                      <p:cBhvr>
                                        <p:cTn id="22" dur="500" fill="hold"/>
                                        <p:tgtEl>
                                          <p:spTgt spid="481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63" grpId="0" animBg="1"/>
      <p:bldP spid="4816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7172" name="Picture 5" descr="tumblr_kut9p8SNCq1qasb0b"/>
          <p:cNvPicPr>
            <a:picLocks noGrp="1" noChangeAspect="1" noChangeArrowheads="1"/>
          </p:cNvPicPr>
          <p:nvPr>
            <p:ph type="body" sz="half" idx="1"/>
          </p:nvPr>
        </p:nvPicPr>
        <p:blipFill>
          <a:blip r:embed="rId5">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7173" name="Picture 6" descr="greenbea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7" descr="Anabolic-steroid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7175" name="Picture 8" descr="th?id=I"/>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Rectangle 10"/>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77" name="Rectangle 11"/>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78" name="Rectangle 12"/>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79" name="Rectangle 13"/>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80" name="Rectangle 14"/>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81" name="Rectangle 15"/>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82" name="Rectangle 16"/>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83" name="Rectangle 17"/>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7184" name="WordArt 18"/>
          <p:cNvSpPr>
            <a:spLocks noChangeArrowheads="1" noChangeShapeType="1" noTextEdit="1"/>
          </p:cNvSpPr>
          <p:nvPr/>
        </p:nvSpPr>
        <p:spPr bwMode="auto">
          <a:xfrm>
            <a:off x="1908175" y="620713"/>
            <a:ext cx="5589588" cy="638175"/>
          </a:xfrm>
          <a:prstGeom prst="rect">
            <a:avLst/>
          </a:prstGeom>
        </p:spPr>
        <p:txBody>
          <a:bodyPr wrap="none" fromWordArt="1">
            <a:prstTxWarp prst="textPlain">
              <a:avLst>
                <a:gd name="adj" fmla="val 50000"/>
              </a:avLst>
            </a:prstTxWarp>
          </a:bodyPr>
          <a:lstStyle/>
          <a:p>
            <a:pPr algn="ctr"/>
            <a:r>
              <a:rPr lang="en-GB" sz="3600" b="1" kern="10">
                <a:ln w="19050">
                  <a:solidFill>
                    <a:srgbClr val="99CCFF"/>
                  </a:solidFill>
                  <a:round/>
                  <a:headEnd/>
                  <a:tailEnd/>
                </a:ln>
                <a:solidFill>
                  <a:srgbClr val="008080"/>
                </a:solidFill>
                <a:effectLst>
                  <a:outerShdw dist="35921" dir="2700000" algn="ctr" rotWithShape="0">
                    <a:srgbClr val="990000">
                      <a:alpha val="74997"/>
                    </a:srgbClr>
                  </a:outerShdw>
                </a:effectLst>
                <a:latin typeface="Comic Sans MS"/>
              </a:rPr>
              <a:t>Key message 2 about NPS</a:t>
            </a:r>
          </a:p>
        </p:txBody>
      </p:sp>
      <p:sp>
        <p:nvSpPr>
          <p:cNvPr id="54292" name="WordArt 20"/>
          <p:cNvSpPr>
            <a:spLocks noChangeArrowheads="1" noChangeShapeType="1" noTextEdit="1"/>
          </p:cNvSpPr>
          <p:nvPr/>
        </p:nvSpPr>
        <p:spPr bwMode="auto">
          <a:xfrm>
            <a:off x="2484438" y="2636838"/>
            <a:ext cx="5472112" cy="2520950"/>
          </a:xfrm>
          <a:prstGeom prst="rect">
            <a:avLst/>
          </a:prstGeom>
        </p:spPr>
        <p:txBody>
          <a:bodyPr wrap="none" fromWordArt="1">
            <a:prstTxWarp prst="textPlain">
              <a:avLst>
                <a:gd name="adj" fmla="val 50000"/>
              </a:avLst>
            </a:prstTxWarp>
          </a:bodyPr>
          <a:lstStyle/>
          <a:p>
            <a:pPr algn="ctr"/>
            <a:r>
              <a:rPr lang="en-GB" sz="36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There is no telling </a:t>
            </a:r>
          </a:p>
          <a:p>
            <a:pPr algn="ctr"/>
            <a:r>
              <a:rPr lang="en-GB" sz="36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exactly what is in </a:t>
            </a:r>
          </a:p>
          <a:p>
            <a:pPr algn="ctr"/>
            <a:r>
              <a:rPr lang="en-GB" sz="36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any NPS</a:t>
            </a:r>
          </a:p>
        </p:txBody>
      </p:sp>
      <p:pic>
        <p:nvPicPr>
          <p:cNvPr id="7186" name="Picture 25" descr="th?id=I"/>
          <p:cNvPicPr>
            <a:picLocks noChangeAspect="1" noChangeArrowheads="1"/>
          </p:cNvPicPr>
          <p:nvPr/>
        </p:nvPicPr>
        <p:blipFill>
          <a:blip r:embed="rId9"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47813" y="1989138"/>
            <a:ext cx="10080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26" descr="th?id=I"/>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75463" y="4508500"/>
            <a:ext cx="1008062"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4" descr="It is currently illegal to sell tan injections "/>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sp>
        <p:nvSpPr>
          <p:cNvPr id="7189" name="Rectangle 9"/>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4292"/>
                                        </p:tgtEl>
                                        <p:attrNameLst>
                                          <p:attrName>style.visibility</p:attrName>
                                        </p:attrNameLst>
                                      </p:cBhvr>
                                      <p:to>
                                        <p:strVal val="visible"/>
                                      </p:to>
                                    </p:set>
                                    <p:anim calcmode="lin" valueType="num">
                                      <p:cBhvr>
                                        <p:cTn id="7" dur="1000" fill="hold"/>
                                        <p:tgtEl>
                                          <p:spTgt spid="54292"/>
                                        </p:tgtEl>
                                        <p:attrNameLst>
                                          <p:attrName>ppt_w</p:attrName>
                                        </p:attrNameLst>
                                      </p:cBhvr>
                                      <p:tavLst>
                                        <p:tav tm="0">
                                          <p:val>
                                            <p:fltVal val="0"/>
                                          </p:val>
                                        </p:tav>
                                        <p:tav tm="100000">
                                          <p:val>
                                            <p:strVal val="#ppt_w"/>
                                          </p:val>
                                        </p:tav>
                                      </p:tavLst>
                                    </p:anim>
                                    <p:anim calcmode="lin" valueType="num">
                                      <p:cBhvr>
                                        <p:cTn id="8" dur="1000" fill="hold"/>
                                        <p:tgtEl>
                                          <p:spTgt spid="54292"/>
                                        </p:tgtEl>
                                        <p:attrNameLst>
                                          <p:attrName>ppt_h</p:attrName>
                                        </p:attrNameLst>
                                      </p:cBhvr>
                                      <p:tavLst>
                                        <p:tav tm="0">
                                          <p:val>
                                            <p:fltVal val="0"/>
                                          </p:val>
                                        </p:tav>
                                        <p:tav tm="100000">
                                          <p:val>
                                            <p:strVal val="#ppt_h"/>
                                          </p:val>
                                        </p:tav>
                                      </p:tavLst>
                                    </p:anim>
                                    <p:anim calcmode="lin" valueType="num">
                                      <p:cBhvr>
                                        <p:cTn id="9" dur="1000" fill="hold"/>
                                        <p:tgtEl>
                                          <p:spTgt spid="54292"/>
                                        </p:tgtEl>
                                        <p:attrNameLst>
                                          <p:attrName>style.rotation</p:attrName>
                                        </p:attrNameLst>
                                      </p:cBhvr>
                                      <p:tavLst>
                                        <p:tav tm="0">
                                          <p:val>
                                            <p:fltVal val="90"/>
                                          </p:val>
                                        </p:tav>
                                        <p:tav tm="100000">
                                          <p:val>
                                            <p:fltVal val="0"/>
                                          </p:val>
                                        </p:tav>
                                      </p:tavLst>
                                    </p:anim>
                                    <p:animEffect transition="in" filter="fade">
                                      <p:cBhvr>
                                        <p:cTn id="10" dur="1000"/>
                                        <p:tgtEl>
                                          <p:spTgt spid="54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8196"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8197"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8198"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8200"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Rectangle 9"/>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2" name="Rectangle 10"/>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3" name="Rectangle 11"/>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4" name="Rectangle 12"/>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5" name="Rectangle 13"/>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6" name="Rectangle 14"/>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7" name="Rectangle 15"/>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8" name="Rectangle 16"/>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09" name="Rectangle 17"/>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8210" name="WordArt 20"/>
          <p:cNvSpPr>
            <a:spLocks noChangeArrowheads="1" noChangeShapeType="1" noTextEdit="1"/>
          </p:cNvSpPr>
          <p:nvPr/>
        </p:nvSpPr>
        <p:spPr bwMode="auto">
          <a:xfrm>
            <a:off x="1619250" y="620713"/>
            <a:ext cx="6753225" cy="1143000"/>
          </a:xfrm>
          <a:prstGeom prst="rect">
            <a:avLst/>
          </a:prstGeom>
        </p:spPr>
        <p:txBody>
          <a:bodyPr wrap="none" fromWordArt="1">
            <a:prstTxWarp prst="textPlain">
              <a:avLst>
                <a:gd name="adj" fmla="val 50000"/>
              </a:avLst>
            </a:prstTxWarp>
          </a:bodyPr>
          <a:lstStyle/>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Myth or fact number 3 - You can't </a:t>
            </a:r>
          </a:p>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get arrested if you have them!</a:t>
            </a:r>
          </a:p>
        </p:txBody>
      </p:sp>
      <p:sp>
        <p:nvSpPr>
          <p:cNvPr id="53272" name="WordArt 24"/>
          <p:cNvSpPr>
            <a:spLocks noChangeArrowheads="1" noChangeShapeType="1" noTextEdit="1"/>
          </p:cNvSpPr>
          <p:nvPr/>
        </p:nvSpPr>
        <p:spPr bwMode="auto">
          <a:xfrm>
            <a:off x="2124075" y="3644900"/>
            <a:ext cx="5638800" cy="2552700"/>
          </a:xfrm>
          <a:prstGeom prst="rect">
            <a:avLst/>
          </a:prstGeom>
        </p:spPr>
        <p:txBody>
          <a:bodyPr wrap="none" fromWordArt="1">
            <a:prstTxWarp prst="textPlain">
              <a:avLst>
                <a:gd name="adj" fmla="val 50000"/>
              </a:avLst>
            </a:prstTxWarp>
          </a:bodyPr>
          <a:lstStyle/>
          <a:p>
            <a:pPr algn="ctr"/>
            <a:r>
              <a:rPr lang="en-GB" sz="36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If found in possession </a:t>
            </a:r>
          </a:p>
          <a:p>
            <a:pPr algn="ctr"/>
            <a:r>
              <a:rPr lang="en-GB" sz="36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of an unknown substance</a:t>
            </a:r>
          </a:p>
          <a:p>
            <a:pPr algn="ctr"/>
            <a:r>
              <a:rPr lang="en-GB" sz="36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you would still be arrested</a:t>
            </a:r>
          </a:p>
        </p:txBody>
      </p:sp>
      <p:sp>
        <p:nvSpPr>
          <p:cNvPr id="53273" name="WordArt 25"/>
          <p:cNvSpPr>
            <a:spLocks noChangeArrowheads="1" noChangeShapeType="1" noTextEdit="1"/>
          </p:cNvSpPr>
          <p:nvPr/>
        </p:nvSpPr>
        <p:spPr bwMode="auto">
          <a:xfrm>
            <a:off x="1619250" y="3644900"/>
            <a:ext cx="6800850" cy="2286000"/>
          </a:xfrm>
          <a:prstGeom prst="rect">
            <a:avLst/>
          </a:prstGeom>
        </p:spPr>
        <p:txBody>
          <a:bodyPr wrap="none" fromWordArt="1">
            <a:prstTxWarp prst="textPlain">
              <a:avLst>
                <a:gd name="adj" fmla="val 50000"/>
              </a:avLst>
            </a:prstTxWarp>
          </a:bodyPr>
          <a:lstStyle/>
          <a:p>
            <a:pPr algn="ctr"/>
            <a:r>
              <a:rPr lang="en-GB" sz="32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The substance would be sent for </a:t>
            </a:r>
          </a:p>
          <a:p>
            <a:pPr algn="ctr"/>
            <a:r>
              <a:rPr lang="en-GB" sz="32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analysis. You could be charged </a:t>
            </a:r>
          </a:p>
          <a:p>
            <a:pPr algn="ctr"/>
            <a:r>
              <a:rPr lang="en-GB" sz="3200" b="1" kern="10">
                <a:ln w="12700">
                  <a:solidFill>
                    <a:schemeClr val="bg1"/>
                  </a:solidFill>
                  <a:round/>
                  <a:headEnd/>
                  <a:tailEnd/>
                </a:ln>
                <a:solidFill>
                  <a:srgbClr val="FF0000"/>
                </a:solidFill>
                <a:effectLst>
                  <a:outerShdw dist="35921" dir="2700000" algn="ctr" rotWithShape="0">
                    <a:srgbClr val="C0C0C0">
                      <a:alpha val="79999"/>
                    </a:srgbClr>
                  </a:outerShdw>
                </a:effectLst>
                <a:latin typeface="Comic Sans MS"/>
              </a:rPr>
              <a:t>if it contains any illegal substances.</a:t>
            </a:r>
          </a:p>
        </p:txBody>
      </p:sp>
      <p:pic>
        <p:nvPicPr>
          <p:cNvPr id="8213" name="Picture 28" descr="th?id=I"/>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148263" y="1844675"/>
            <a:ext cx="2447925"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4" name="Picture 29" descr="male PC"/>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51050" y="1844675"/>
            <a:ext cx="28956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78" name="Picture 30" descr="th?id=I"/>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867400" y="1844675"/>
            <a:ext cx="1657350" cy="153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3272"/>
                                        </p:tgtEl>
                                        <p:attrNameLst>
                                          <p:attrName>style.visibility</p:attrName>
                                        </p:attrNameLst>
                                      </p:cBhvr>
                                      <p:to>
                                        <p:strVal val="visible"/>
                                      </p:to>
                                    </p:set>
                                    <p:anim calcmode="lin" valueType="num">
                                      <p:cBhvr>
                                        <p:cTn id="7" dur="500" fill="hold"/>
                                        <p:tgtEl>
                                          <p:spTgt spid="53272"/>
                                        </p:tgtEl>
                                        <p:attrNameLst>
                                          <p:attrName>ppt_w</p:attrName>
                                        </p:attrNameLst>
                                      </p:cBhvr>
                                      <p:tavLst>
                                        <p:tav tm="0">
                                          <p:val>
                                            <p:fltVal val="0"/>
                                          </p:val>
                                        </p:tav>
                                        <p:tav tm="100000">
                                          <p:val>
                                            <p:strVal val="#ppt_w"/>
                                          </p:val>
                                        </p:tav>
                                      </p:tavLst>
                                    </p:anim>
                                    <p:anim calcmode="lin" valueType="num">
                                      <p:cBhvr>
                                        <p:cTn id="8" dur="500" fill="hold"/>
                                        <p:tgtEl>
                                          <p:spTgt spid="53272"/>
                                        </p:tgtEl>
                                        <p:attrNameLst>
                                          <p:attrName>ppt_h</p:attrName>
                                        </p:attrNameLst>
                                      </p:cBhvr>
                                      <p:tavLst>
                                        <p:tav tm="0">
                                          <p:val>
                                            <p:fltVal val="0"/>
                                          </p:val>
                                        </p:tav>
                                        <p:tav tm="100000">
                                          <p:val>
                                            <p:strVal val="#ppt_h"/>
                                          </p:val>
                                        </p:tav>
                                      </p:tavLst>
                                    </p:anim>
                                    <p:animEffect transition="in" filter="fade">
                                      <p:cBhvr>
                                        <p:cTn id="9" dur="500"/>
                                        <p:tgtEl>
                                          <p:spTgt spid="532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xit" presetSubtype="0" fill="hold" grpId="1" nodeType="clickEffect">
                                  <p:stCondLst>
                                    <p:cond delay="0"/>
                                  </p:stCondLst>
                                  <p:childTnLst>
                                    <p:animEffect transition="out" filter="fade">
                                      <p:cBhvr>
                                        <p:cTn id="13" dur="500"/>
                                        <p:tgtEl>
                                          <p:spTgt spid="53272"/>
                                        </p:tgtEl>
                                      </p:cBhvr>
                                    </p:animEffect>
                                    <p:set>
                                      <p:cBhvr>
                                        <p:cTn id="14" dur="1" fill="hold">
                                          <p:stCondLst>
                                            <p:cond delay="499"/>
                                          </p:stCondLst>
                                        </p:cTn>
                                        <p:tgtEl>
                                          <p:spTgt spid="53272"/>
                                        </p:tgtEl>
                                        <p:attrNameLst>
                                          <p:attrName>style.visibility</p:attrName>
                                        </p:attrNameLst>
                                      </p:cBhvr>
                                      <p:to>
                                        <p:strVal val="hidden"/>
                                      </p:to>
                                    </p:set>
                                  </p:childTnLst>
                                </p:cTn>
                              </p:par>
                            </p:childTnLst>
                          </p:cTn>
                        </p:par>
                        <p:par>
                          <p:cTn id="15" fill="hold" nodeType="afterGroup">
                            <p:stCondLst>
                              <p:cond delay="500"/>
                            </p:stCondLst>
                            <p:childTnLst>
                              <p:par>
                                <p:cTn id="16" presetID="53" presetClass="entr" presetSubtype="0" fill="hold" grpId="0" nodeType="afterEffect">
                                  <p:stCondLst>
                                    <p:cond delay="0"/>
                                  </p:stCondLst>
                                  <p:childTnLst>
                                    <p:set>
                                      <p:cBhvr>
                                        <p:cTn id="17" dur="1" fill="hold">
                                          <p:stCondLst>
                                            <p:cond delay="0"/>
                                          </p:stCondLst>
                                        </p:cTn>
                                        <p:tgtEl>
                                          <p:spTgt spid="53273"/>
                                        </p:tgtEl>
                                        <p:attrNameLst>
                                          <p:attrName>style.visibility</p:attrName>
                                        </p:attrNameLst>
                                      </p:cBhvr>
                                      <p:to>
                                        <p:strVal val="visible"/>
                                      </p:to>
                                    </p:set>
                                    <p:anim calcmode="lin" valueType="num">
                                      <p:cBhvr>
                                        <p:cTn id="18" dur="500" fill="hold"/>
                                        <p:tgtEl>
                                          <p:spTgt spid="53273"/>
                                        </p:tgtEl>
                                        <p:attrNameLst>
                                          <p:attrName>ppt_w</p:attrName>
                                        </p:attrNameLst>
                                      </p:cBhvr>
                                      <p:tavLst>
                                        <p:tav tm="0">
                                          <p:val>
                                            <p:fltVal val="0"/>
                                          </p:val>
                                        </p:tav>
                                        <p:tav tm="100000">
                                          <p:val>
                                            <p:strVal val="#ppt_w"/>
                                          </p:val>
                                        </p:tav>
                                      </p:tavLst>
                                    </p:anim>
                                    <p:anim calcmode="lin" valueType="num">
                                      <p:cBhvr>
                                        <p:cTn id="19" dur="500" fill="hold"/>
                                        <p:tgtEl>
                                          <p:spTgt spid="53273"/>
                                        </p:tgtEl>
                                        <p:attrNameLst>
                                          <p:attrName>ppt_h</p:attrName>
                                        </p:attrNameLst>
                                      </p:cBhvr>
                                      <p:tavLst>
                                        <p:tav tm="0">
                                          <p:val>
                                            <p:fltVal val="0"/>
                                          </p:val>
                                        </p:tav>
                                        <p:tav tm="100000">
                                          <p:val>
                                            <p:strVal val="#ppt_h"/>
                                          </p:val>
                                        </p:tav>
                                      </p:tavLst>
                                    </p:anim>
                                    <p:animEffect transition="in" filter="fade">
                                      <p:cBhvr>
                                        <p:cTn id="20" dur="500"/>
                                        <p:tgtEl>
                                          <p:spTgt spid="5327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3278"/>
                                        </p:tgtEl>
                                        <p:attrNameLst>
                                          <p:attrName>style.visibility</p:attrName>
                                        </p:attrNameLst>
                                      </p:cBhvr>
                                      <p:to>
                                        <p:strVal val="visible"/>
                                      </p:to>
                                    </p:set>
                                    <p:anim calcmode="lin" valueType="num">
                                      <p:cBhvr>
                                        <p:cTn id="25" dur="500" fill="hold"/>
                                        <p:tgtEl>
                                          <p:spTgt spid="53278"/>
                                        </p:tgtEl>
                                        <p:attrNameLst>
                                          <p:attrName>ppt_w</p:attrName>
                                        </p:attrNameLst>
                                      </p:cBhvr>
                                      <p:tavLst>
                                        <p:tav tm="0">
                                          <p:val>
                                            <p:fltVal val="0"/>
                                          </p:val>
                                        </p:tav>
                                        <p:tav tm="100000">
                                          <p:val>
                                            <p:strVal val="#ppt_w"/>
                                          </p:val>
                                        </p:tav>
                                      </p:tavLst>
                                    </p:anim>
                                    <p:anim calcmode="lin" valueType="num">
                                      <p:cBhvr>
                                        <p:cTn id="26" dur="500" fill="hold"/>
                                        <p:tgtEl>
                                          <p:spTgt spid="532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2" grpId="0" animBg="1"/>
      <p:bldP spid="53272" grpId="1" animBg="1"/>
      <p:bldP spid="532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9220"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9221"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9222"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9224"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5" name="Rectangle 10"/>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26" name="Rectangle 11"/>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27" name="Rectangle 12"/>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28" name="Rectangle 13"/>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29" name="Rectangle 14"/>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30" name="Rectangle 15"/>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31" name="Rectangle 16"/>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32" name="Rectangle 17"/>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9233" name="WordArt 18"/>
          <p:cNvSpPr>
            <a:spLocks noChangeArrowheads="1" noChangeShapeType="1" noTextEdit="1"/>
          </p:cNvSpPr>
          <p:nvPr/>
        </p:nvSpPr>
        <p:spPr bwMode="auto">
          <a:xfrm>
            <a:off x="1979613" y="620713"/>
            <a:ext cx="5518150" cy="638175"/>
          </a:xfrm>
          <a:prstGeom prst="rect">
            <a:avLst/>
          </a:prstGeom>
        </p:spPr>
        <p:txBody>
          <a:bodyPr wrap="none" fromWordArt="1">
            <a:prstTxWarp prst="textPlain">
              <a:avLst>
                <a:gd name="adj" fmla="val 50000"/>
              </a:avLst>
            </a:prstTxWarp>
          </a:bodyPr>
          <a:lstStyle/>
          <a:p>
            <a:pPr algn="ctr"/>
            <a:r>
              <a:rPr lang="en-GB" sz="3600" b="1" kern="10">
                <a:ln w="19050">
                  <a:solidFill>
                    <a:srgbClr val="99CCFF"/>
                  </a:solidFill>
                  <a:round/>
                  <a:headEnd/>
                  <a:tailEnd/>
                </a:ln>
                <a:solidFill>
                  <a:srgbClr val="008080"/>
                </a:solidFill>
                <a:effectLst>
                  <a:outerShdw dist="35921" dir="2700000" algn="ctr" rotWithShape="0">
                    <a:srgbClr val="990000">
                      <a:alpha val="74997"/>
                    </a:srgbClr>
                  </a:outerShdw>
                </a:effectLst>
                <a:latin typeface="Comic Sans MS"/>
              </a:rPr>
              <a:t>Key message 3 about NPS</a:t>
            </a:r>
          </a:p>
        </p:txBody>
      </p:sp>
      <p:pic>
        <p:nvPicPr>
          <p:cNvPr id="9234" name="Picture 20" descr="th?id=I"/>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547813" y="1989138"/>
            <a:ext cx="10080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21" descr="th?id=I"/>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537450" y="3671888"/>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15" name="WordArt 19"/>
          <p:cNvSpPr>
            <a:spLocks noChangeArrowheads="1" noChangeShapeType="1" noTextEdit="1"/>
          </p:cNvSpPr>
          <p:nvPr/>
        </p:nvSpPr>
        <p:spPr bwMode="auto">
          <a:xfrm>
            <a:off x="2555875" y="2565400"/>
            <a:ext cx="5486400" cy="2114550"/>
          </a:xfrm>
          <a:prstGeom prst="rect">
            <a:avLst/>
          </a:prstGeom>
        </p:spPr>
        <p:txBody>
          <a:bodyPr wrap="none" fromWordArt="1">
            <a:prstTxWarp prst="textPlain">
              <a:avLst>
                <a:gd name="adj" fmla="val 50000"/>
              </a:avLst>
            </a:prstTxWarp>
          </a:bodyPr>
          <a:lstStyle/>
          <a:p>
            <a:r>
              <a:rPr lang="en-GB" sz="40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NPS are often illegal </a:t>
            </a:r>
          </a:p>
          <a:p>
            <a:r>
              <a:rPr lang="en-GB" sz="40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to possess and are </a:t>
            </a:r>
          </a:p>
          <a:p>
            <a:r>
              <a:rPr lang="en-GB" sz="4000" b="1" kern="10">
                <a:ln w="19050">
                  <a:solidFill>
                    <a:srgbClr val="FFFFFF"/>
                  </a:solidFill>
                  <a:round/>
                  <a:headEnd/>
                  <a:tailEnd/>
                </a:ln>
                <a:solidFill>
                  <a:srgbClr val="FF0000"/>
                </a:solidFill>
                <a:effectLst>
                  <a:outerShdw dist="35921" dir="2700000" algn="ctr" rotWithShape="0">
                    <a:srgbClr val="990000">
                      <a:alpha val="74997"/>
                    </a:srgbClr>
                  </a:outerShdw>
                </a:effectLst>
                <a:latin typeface="Comic Sans MS"/>
              </a:rPr>
              <a:t>never legal to supply</a:t>
            </a:r>
          </a:p>
        </p:txBody>
      </p:sp>
      <p:sp>
        <p:nvSpPr>
          <p:cNvPr id="9237" name="Rectangle 9"/>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55315"/>
                                        </p:tgtEl>
                                        <p:attrNameLst>
                                          <p:attrName>style.visibility</p:attrName>
                                        </p:attrNameLst>
                                      </p:cBhvr>
                                      <p:to>
                                        <p:strVal val="visible"/>
                                      </p:to>
                                    </p:set>
                                    <p:anim calcmode="lin" valueType="num">
                                      <p:cBhvr>
                                        <p:cTn id="7" dur="1000" fill="hold"/>
                                        <p:tgtEl>
                                          <p:spTgt spid="55315"/>
                                        </p:tgtEl>
                                        <p:attrNameLst>
                                          <p:attrName>ppt_w</p:attrName>
                                        </p:attrNameLst>
                                      </p:cBhvr>
                                      <p:tavLst>
                                        <p:tav tm="0">
                                          <p:val>
                                            <p:fltVal val="0"/>
                                          </p:val>
                                        </p:tav>
                                        <p:tav tm="100000">
                                          <p:val>
                                            <p:strVal val="#ppt_w"/>
                                          </p:val>
                                        </p:tav>
                                      </p:tavLst>
                                    </p:anim>
                                    <p:anim calcmode="lin" valueType="num">
                                      <p:cBhvr>
                                        <p:cTn id="8" dur="1000" fill="hold"/>
                                        <p:tgtEl>
                                          <p:spTgt spid="55315"/>
                                        </p:tgtEl>
                                        <p:attrNameLst>
                                          <p:attrName>ppt_h</p:attrName>
                                        </p:attrNameLst>
                                      </p:cBhvr>
                                      <p:tavLst>
                                        <p:tav tm="0">
                                          <p:val>
                                            <p:fltVal val="0"/>
                                          </p:val>
                                        </p:tav>
                                        <p:tav tm="100000">
                                          <p:val>
                                            <p:strVal val="#ppt_h"/>
                                          </p:val>
                                        </p:tav>
                                      </p:tavLst>
                                    </p:anim>
                                    <p:anim calcmode="lin" valueType="num">
                                      <p:cBhvr>
                                        <p:cTn id="9" dur="1000" fill="hold"/>
                                        <p:tgtEl>
                                          <p:spTgt spid="55315"/>
                                        </p:tgtEl>
                                        <p:attrNameLst>
                                          <p:attrName>style.rotation</p:attrName>
                                        </p:attrNameLst>
                                      </p:cBhvr>
                                      <p:tavLst>
                                        <p:tav tm="0">
                                          <p:val>
                                            <p:fltVal val="90"/>
                                          </p:val>
                                        </p:tav>
                                        <p:tav tm="100000">
                                          <p:val>
                                            <p:fltVal val="0"/>
                                          </p:val>
                                        </p:tav>
                                      </p:tavLst>
                                    </p:anim>
                                    <p:animEffect transition="in" filter="fade">
                                      <p:cBhvr>
                                        <p:cTn id="10" dur="1000"/>
                                        <p:tgtEl>
                                          <p:spTgt spid="55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3" descr="th?id=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476250"/>
            <a:ext cx="9366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pic>
        <p:nvPicPr>
          <p:cNvPr id="10244" name="Picture 4" descr="It is currently illegal to sell tan injections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844675"/>
            <a:ext cx="936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0245" name="Picture 5" descr="tumblr_kut9p8SNCq1qasb0b"/>
          <p:cNvPicPr>
            <a:picLocks noGrp="1" noChangeAspect="1" noChangeArrowheads="1"/>
          </p:cNvPicPr>
          <p:nvPr>
            <p:ph type="body" sz="half" idx="1"/>
          </p:nvPr>
        </p:nvPicPr>
        <p:blipFill>
          <a:blip r:embed="rId6">
            <a:extLst>
              <a:ext uri="{28A0092B-C50C-407E-A947-70E740481C1C}">
                <a14:useLocalDpi xmlns:a14="http://schemas.microsoft.com/office/drawing/2010/main" val="0"/>
              </a:ext>
            </a:extLst>
          </a:blip>
          <a:srcRect/>
          <a:stretch>
            <a:fillRect/>
          </a:stretch>
        </p:blipFill>
        <p:spPr>
          <a:xfrm>
            <a:off x="539750" y="2636838"/>
            <a:ext cx="936625" cy="720725"/>
          </a:xfrm>
          <a:noFill/>
        </p:spPr>
      </p:pic>
      <p:pic>
        <p:nvPicPr>
          <p:cNvPr id="10246" name="Picture 6" descr="greenbea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9750" y="3357563"/>
            <a:ext cx="1008063" cy="128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Anabolic-steroid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1188" y="4652963"/>
            <a:ext cx="865187"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pic>
        <p:nvPicPr>
          <p:cNvPr id="10248" name="Picture 8" descr="th?id=I"/>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11188" y="5445125"/>
            <a:ext cx="936625" cy="98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9"/>
          <p:cNvSpPr>
            <a:spLocks noChangeArrowheads="1"/>
          </p:cNvSpPr>
          <p:nvPr/>
        </p:nvSpPr>
        <p:spPr bwMode="auto">
          <a:xfrm>
            <a:off x="539750"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0" name="Rectangle 10"/>
          <p:cNvSpPr>
            <a:spLocks noChangeArrowheads="1"/>
          </p:cNvSpPr>
          <p:nvPr/>
        </p:nvSpPr>
        <p:spPr bwMode="auto">
          <a:xfrm>
            <a:off x="539750" y="63817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1" name="Rectangle 11"/>
          <p:cNvSpPr>
            <a:spLocks noChangeArrowheads="1"/>
          </p:cNvSpPr>
          <p:nvPr/>
        </p:nvSpPr>
        <p:spPr bwMode="auto">
          <a:xfrm>
            <a:off x="539750" y="54451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2" name="Rectangle 12"/>
          <p:cNvSpPr>
            <a:spLocks noChangeArrowheads="1"/>
          </p:cNvSpPr>
          <p:nvPr/>
        </p:nvSpPr>
        <p:spPr bwMode="auto">
          <a:xfrm>
            <a:off x="539750" y="4581525"/>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3" name="Rectangle 13"/>
          <p:cNvSpPr>
            <a:spLocks noChangeArrowheads="1"/>
          </p:cNvSpPr>
          <p:nvPr/>
        </p:nvSpPr>
        <p:spPr bwMode="auto">
          <a:xfrm>
            <a:off x="539750" y="3357563"/>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4" name="Rectangle 14"/>
          <p:cNvSpPr>
            <a:spLocks noChangeArrowheads="1"/>
          </p:cNvSpPr>
          <p:nvPr/>
        </p:nvSpPr>
        <p:spPr bwMode="auto">
          <a:xfrm>
            <a:off x="539750" y="256540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5" name="Rectangle 15"/>
          <p:cNvSpPr>
            <a:spLocks noChangeArrowheads="1"/>
          </p:cNvSpPr>
          <p:nvPr/>
        </p:nvSpPr>
        <p:spPr bwMode="auto">
          <a:xfrm>
            <a:off x="539750" y="1773238"/>
            <a:ext cx="1008063" cy="71437"/>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6" name="Rectangle 16"/>
          <p:cNvSpPr>
            <a:spLocks noChangeArrowheads="1"/>
          </p:cNvSpPr>
          <p:nvPr/>
        </p:nvSpPr>
        <p:spPr bwMode="auto">
          <a:xfrm>
            <a:off x="539750" y="476250"/>
            <a:ext cx="1008063" cy="714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7" name="Rectangle 21"/>
          <p:cNvSpPr>
            <a:spLocks noChangeArrowheads="1"/>
          </p:cNvSpPr>
          <p:nvPr/>
        </p:nvSpPr>
        <p:spPr bwMode="auto">
          <a:xfrm>
            <a:off x="1476375" y="476250"/>
            <a:ext cx="71438" cy="5976938"/>
          </a:xfrm>
          <a:prstGeom prst="rect">
            <a:avLst/>
          </a:prstGeom>
          <a:solidFill>
            <a:schemeClr val="hlink"/>
          </a:solidFill>
          <a:ln w="9525">
            <a:solidFill>
              <a:schemeClr val="hlink"/>
            </a:solidFill>
            <a:miter lim="800000"/>
            <a:headEnd/>
            <a:tailEnd/>
          </a:ln>
        </p:spPr>
        <p:txBody>
          <a:bodyPr wrap="none" anchor="ctr"/>
          <a:lstStyle/>
          <a:p>
            <a:pPr algn="ctr"/>
            <a:endParaRPr lang="en-US" altLang="en-US"/>
          </a:p>
        </p:txBody>
      </p:sp>
      <p:sp>
        <p:nvSpPr>
          <p:cNvPr id="10258" name="WordArt 22"/>
          <p:cNvSpPr>
            <a:spLocks noChangeArrowheads="1" noChangeShapeType="1" noTextEdit="1"/>
          </p:cNvSpPr>
          <p:nvPr/>
        </p:nvSpPr>
        <p:spPr bwMode="auto">
          <a:xfrm>
            <a:off x="1619250" y="620713"/>
            <a:ext cx="6829425" cy="1143000"/>
          </a:xfrm>
          <a:prstGeom prst="rect">
            <a:avLst/>
          </a:prstGeom>
        </p:spPr>
        <p:txBody>
          <a:bodyPr wrap="none" fromWordArt="1">
            <a:prstTxWarp prst="textPlain">
              <a:avLst>
                <a:gd name="adj" fmla="val 50000"/>
              </a:avLst>
            </a:prstTxWarp>
          </a:bodyPr>
          <a:lstStyle/>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Myth or fact number 4 - Young </a:t>
            </a:r>
          </a:p>
          <a:p>
            <a:pPr algn="ctr"/>
            <a:r>
              <a:rPr lang="en-GB" sz="3200" b="1" kern="10">
                <a:ln w="19050">
                  <a:solidFill>
                    <a:srgbClr val="99CCFF"/>
                  </a:solidFill>
                  <a:round/>
                  <a:headEnd/>
                  <a:tailEnd/>
                </a:ln>
                <a:solidFill>
                  <a:srgbClr val="FF0000"/>
                </a:solidFill>
                <a:effectLst>
                  <a:outerShdw dist="35921" dir="2700000" algn="ctr" rotWithShape="0">
                    <a:srgbClr val="990000">
                      <a:alpha val="74997"/>
                    </a:srgbClr>
                  </a:outerShdw>
                </a:effectLst>
                <a:latin typeface="Comic Sans MS"/>
              </a:rPr>
              <a:t>people can get easy access to them!</a:t>
            </a:r>
          </a:p>
        </p:txBody>
      </p:sp>
      <p:pic>
        <p:nvPicPr>
          <p:cNvPr id="10259" name="Picture 23" descr="drug-dealing-web-sized"/>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00338" y="1916113"/>
            <a:ext cx="4224337"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77" name="Picture 25" descr="th?id=I"/>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500200">
            <a:off x="5848350" y="4475163"/>
            <a:ext cx="2138363"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74777"/>
                                        </p:tgtEl>
                                        <p:attrNameLst>
                                          <p:attrName>style.visibility</p:attrName>
                                        </p:attrNameLst>
                                      </p:cBhvr>
                                      <p:to>
                                        <p:strVal val="visible"/>
                                      </p:to>
                                    </p:set>
                                    <p:anim calcmode="lin" valueType="num">
                                      <p:cBhvr>
                                        <p:cTn id="7" dur="500" fill="hold"/>
                                        <p:tgtEl>
                                          <p:spTgt spid="74777"/>
                                        </p:tgtEl>
                                        <p:attrNameLst>
                                          <p:attrName>ppt_w</p:attrName>
                                        </p:attrNameLst>
                                      </p:cBhvr>
                                      <p:tavLst>
                                        <p:tav tm="0">
                                          <p:val>
                                            <p:fltVal val="0"/>
                                          </p:val>
                                        </p:tav>
                                        <p:tav tm="100000">
                                          <p:val>
                                            <p:strVal val="#ppt_w"/>
                                          </p:val>
                                        </p:tav>
                                      </p:tavLst>
                                    </p:anim>
                                    <p:anim calcmode="lin" valueType="num">
                                      <p:cBhvr>
                                        <p:cTn id="8" dur="500" fill="hold"/>
                                        <p:tgtEl>
                                          <p:spTgt spid="747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4483</TotalTime>
  <Words>1599</Words>
  <Application>Microsoft Office PowerPoint</Application>
  <PresentationFormat>On-screen Show (4:3)</PresentationFormat>
  <Paragraphs>77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Schools Liason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All Wales School Liaison Core Programme</dc:creator>
  <cp:lastModifiedBy>Andrew Holland</cp:lastModifiedBy>
  <cp:revision>51</cp:revision>
  <dcterms:created xsi:type="dcterms:W3CDTF">2012-04-30T13:27:46Z</dcterms:created>
  <dcterms:modified xsi:type="dcterms:W3CDTF">2018-11-26T10:39:30Z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91c8804a-a2e3-4b80-bc6a-bf4366a8410a</vt:lpwstr>
  </property>
  <property fmtid="{D5CDD505-2E9C-101B-9397-08002B2CF9AE}" pid="3" name="SWPIL">
    <vt:lpwstr>NOT PROTECTIVELY MARKED</vt:lpwstr>
  </property>
  <property fmtid="{D5CDD505-2E9C-101B-9397-08002B2CF9AE}" pid="4" name="SWPVNV">
    <vt:lpwstr>No Visual Mark</vt:lpwstr>
  </property>
  <property fmtid="{D5CDD505-2E9C-101B-9397-08002B2CF9AE}" pid="5" name="Protective Marking Classification">
    <vt:lpwstr>OFFICIAL - NO MARKING</vt:lpwstr>
  </property>
  <property fmtid="{D5CDD505-2E9C-101B-9397-08002B2CF9AE}" pid="6" name="Additional Descriptor">
    <vt:lpwstr/>
  </property>
  <property fmtid="{D5CDD505-2E9C-101B-9397-08002B2CF9AE}" pid="7" name="Impact Level">
    <vt:i4>0</vt:i4>
  </property>
</Properties>
</file>