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71" r:id="rId3"/>
    <p:sldId id="280" r:id="rId4"/>
    <p:sldId id="273" r:id="rId5"/>
    <p:sldId id="274" r:id="rId6"/>
    <p:sldId id="275" r:id="rId7"/>
    <p:sldId id="276" r:id="rId8"/>
    <p:sldId id="281" r:id="rId9"/>
    <p:sldId id="282" r:id="rId10"/>
    <p:sldId id="277" r:id="rId11"/>
    <p:sldId id="284" r:id="rId12"/>
    <p:sldId id="279" r:id="rId13"/>
    <p:sldId id="285" r:id="rId14"/>
    <p:sldId id="283"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622" y="-8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3318" y="11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46AE79C-C101-4EA4-B065-5738FC340B1B}" type="datetimeFigureOut">
              <a:rPr lang="en-GB"/>
              <a:pPr>
                <a:defRPr/>
              </a:pPr>
              <a:t>26/11/2018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1694105-0CA6-4F97-A648-B2436C0A838F}" type="slidenum">
              <a:rPr lang="en-GB"/>
              <a:pPr>
                <a:defRPr/>
              </a:pPr>
              <a:t>‹#›</a:t>
            </a:fld>
            <a:endParaRPr lang="en-GB"/>
          </a:p>
        </p:txBody>
      </p:sp>
    </p:spTree>
    <p:extLst>
      <p:ext uri="{BB962C8B-B14F-4D97-AF65-F5344CB8AC3E}">
        <p14:creationId xmlns:p14="http://schemas.microsoft.com/office/powerpoint/2010/main" val="1827969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60BCC6-AC3C-48B8-866A-764E7F136DAB}" type="slidenum">
              <a:rPr lang="en-GB"/>
              <a:pPr>
                <a:defRPr/>
              </a:pPr>
              <a:t>‹#›</a:t>
            </a:fld>
            <a:endParaRPr lang="en-GB"/>
          </a:p>
        </p:txBody>
      </p:sp>
    </p:spTree>
    <p:extLst>
      <p:ext uri="{BB962C8B-B14F-4D97-AF65-F5344CB8AC3E}">
        <p14:creationId xmlns:p14="http://schemas.microsoft.com/office/powerpoint/2010/main" val="30097973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487CDE8B-743A-4B8B-A463-2927F2A35204}" type="slidenum">
              <a:rPr lang="en-GB" altLang="en-US" smtClean="0"/>
              <a:pPr/>
              <a:t>1</a:t>
            </a:fld>
            <a:endParaRPr lang="en-GB" altLang="en-US" smtClean="0"/>
          </a:p>
        </p:txBody>
      </p:sp>
      <p:sp>
        <p:nvSpPr>
          <p:cNvPr id="17411" name="Slide Image Placeholder 1"/>
          <p:cNvSpPr>
            <a:spLocks noGrp="1" noRot="1" noChangeAspect="1" noTextEdit="1"/>
          </p:cNvSpPr>
          <p:nvPr>
            <p:ph type="sldImg"/>
          </p:nvPr>
        </p:nvSpPr>
        <p:spPr>
          <a:ln/>
        </p:spPr>
      </p:sp>
      <p:sp>
        <p:nvSpPr>
          <p:cNvPr id="174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150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F4B9B29-4AEC-4E01-84FD-CAD869427EC8}" type="slidenum">
              <a:rPr lang="en-GB" sz="1200">
                <a:latin typeface="+mn-lt"/>
              </a:rPr>
              <a:pPr algn="r">
                <a:defRPr/>
              </a:pPr>
              <a:t>1</a:t>
            </a:fld>
            <a:endParaRPr lang="en-GB"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B45CE3E-37CF-40B3-A3B4-A78CF1CF4B83}" type="slidenum">
              <a:rPr lang="en-GB" altLang="en-US" smtClean="0"/>
              <a:pPr/>
              <a:t>10</a:t>
            </a:fld>
            <a:endParaRPr lang="en-GB" altLang="en-US" smtClean="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According to a UK Ofcom report, parents in Wales appear to be less concerned about how their children use the internet. They are less likely to say they have internet parental controls set– 37 per cent in 2010 compared to 43 per cent in 2009. Those that don’t have parental controls mainly say it’s either because they trust their child or because they are supervising them. It is important </a:t>
            </a:r>
          </a:p>
          <a:p>
            <a:pPr eaLnBrk="1" hangingPunct="1"/>
            <a:r>
              <a:rPr lang="en-US" altLang="en-US" smtClean="0"/>
              <a:t>to note that </a:t>
            </a:r>
            <a:r>
              <a:rPr lang="en-GB" altLang="en-US" smtClean="0"/>
              <a:t>Legal Highs are easily available in numerous online sites and many substances can be purchased cheaply. You tube has numerous films posted of young people taking legal highs along with other forums that advise how to take these drugs by other users.</a:t>
            </a: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19E8C5-A425-4C77-B819-8DF65F3F85C3}" type="slidenum">
              <a:rPr lang="en-GB" sz="1200">
                <a:latin typeface="+mn-lt"/>
              </a:rPr>
              <a:pPr algn="r">
                <a:defRPr/>
              </a:pPr>
              <a:t>10</a:t>
            </a:fld>
            <a:endParaRPr lang="en-GB"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CE78D503-1450-4799-8C71-A016B7763FB4}" type="slidenum">
              <a:rPr lang="en-GB" altLang="en-US" smtClean="0"/>
              <a:pPr/>
              <a:t>11</a:t>
            </a:fld>
            <a:endParaRPr lang="en-GB" altLang="en-US" smtClean="0"/>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There are instances where because of illness people need their doctor to prescribe medicines to help alleviate or cure symptoms. These drugs are strictly licensed and their use supervised by a qualified health practioner. </a:t>
            </a:r>
          </a:p>
          <a:p>
            <a:pPr eaLnBrk="1" hangingPunct="1"/>
            <a:r>
              <a:rPr lang="en-GB" altLang="en-US" smtClean="0"/>
              <a:t>Stress is a very real part of life and strategies to deal with it are important. Having someone to talk to helps. It has been found recently that plenty of exercise and fresh air also helps produce endorphins in the body which help to keep people healthy and stress free.</a:t>
            </a:r>
          </a:p>
          <a:p>
            <a:pPr eaLnBrk="1" hangingPunct="1"/>
            <a:r>
              <a:rPr lang="en-GB" altLang="en-US" smtClean="0"/>
              <a:t>Alcohol and misusing legal or using illegal drugs can mask stress.  They don't help deal with the problems and usually make everything worse by exposing users to increased risks, health damage and impact on those around the user </a:t>
            </a: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874AB1B-ADE4-4F70-961F-373F58399881}" type="slidenum">
              <a:rPr lang="en-GB" sz="1200">
                <a:latin typeface="+mn-lt"/>
              </a:rPr>
              <a:pPr algn="r">
                <a:defRPr/>
              </a:pPr>
              <a:t>11</a:t>
            </a:fld>
            <a:endParaRPr lang="en-GB" sz="120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B27B5EA7-FA6E-4601-8401-6CD2AFED9B34}" type="slidenum">
              <a:rPr lang="en-GB" altLang="en-US" smtClean="0"/>
              <a:pPr/>
              <a:t>12</a:t>
            </a:fld>
            <a:endParaRPr lang="en-GB" altLang="en-US" smtClean="0"/>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xfrm>
            <a:off x="692150" y="4284663"/>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GB" altLang="en-US" sz="1000" smtClean="0"/>
              <a:t>This may be true as a general rule unless it impacts on the breaking of laws. Once an individual chooses to break laws then the police will become involved. It is important to be aware of the impact any choice to take drugs has on those around us, from family and friends to the wider community and the emergency services that have to supply support when risk taking behaviour gets a person into trouble or difficulty. Drinking alcohol or taking other drugs is extremely dangerous when driving. Think before accepting lifts with drivers. Have they taken any substance which is a drug? Dont take lifts with someone who is under the influence of any drug.</a:t>
            </a:r>
          </a:p>
          <a:p>
            <a:pPr eaLnBrk="1" hangingPunct="1">
              <a:lnSpc>
                <a:spcPct val="90000"/>
              </a:lnSpc>
              <a:spcBef>
                <a:spcPct val="0"/>
              </a:spcBef>
            </a:pPr>
            <a:r>
              <a:rPr lang="en-GB" altLang="en-US" sz="1000" smtClean="0"/>
              <a:t>There many health implications for choosing to use/misuse substances. </a:t>
            </a:r>
          </a:p>
          <a:p>
            <a:pPr eaLnBrk="1" hangingPunct="1">
              <a:lnSpc>
                <a:spcPct val="90000"/>
              </a:lnSpc>
              <a:spcBef>
                <a:spcPct val="0"/>
              </a:spcBef>
            </a:pPr>
            <a:r>
              <a:rPr lang="en-GB" altLang="en-US" sz="1000" smtClean="0"/>
              <a:t>The adolescent brain is designed to learn; yet the same plasticity that facilitates neuro-maturation also renders it particularly vulnerable to the damaging effects of alcohol. </a:t>
            </a:r>
          </a:p>
          <a:p>
            <a:pPr eaLnBrk="1" hangingPunct="1">
              <a:lnSpc>
                <a:spcPct val="90000"/>
              </a:lnSpc>
              <a:spcBef>
                <a:spcPct val="0"/>
              </a:spcBef>
            </a:pPr>
            <a:endParaRPr lang="en-GB" altLang="en-US" sz="1000" b="1"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CEA86E2-A67C-460F-9A2F-F7CD1ED46918}" type="slidenum">
              <a:rPr lang="en-GB" sz="1200">
                <a:latin typeface="+mn-lt"/>
              </a:rPr>
              <a:pPr algn="r">
                <a:defRPr/>
              </a:pPr>
              <a:t>12</a:t>
            </a:fld>
            <a:endParaRPr lang="en-GB"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031FAEBB-0A06-47D3-A694-6CD505BF8E9A}" type="slidenum">
              <a:rPr lang="en-GB" altLang="en-US" smtClean="0"/>
              <a:pPr/>
              <a:t>13</a:t>
            </a:fld>
            <a:endParaRPr lang="en-GB" alt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Alcohol is the most common drug implicated in date rapes. Alcohol’s direct action on the brain is as a depressant. It generally decreases the activity of the nervous system, alcohol can cause disinhibition, i.e. inhibits cells and circuits in the brain which themselves are normally inhibitory. In short you become less in control of your behaviour and may engage in sexual behaviours you may not if sober. Eg. acts of rape, unprotected sex with or without consent. There is a much higher risk of sexual assaults or unplanned pregnancy or transmission of sexually transmitted infections occurring when young people misuse  Alcohol.</a:t>
            </a: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73FD3BB-E704-4977-B698-18A1C680B60F}" type="slidenum">
              <a:rPr lang="en-GB" sz="1200">
                <a:latin typeface="+mn-lt"/>
              </a:rPr>
              <a:pPr algn="r">
                <a:defRPr/>
              </a:pPr>
              <a:t>13</a:t>
            </a:fld>
            <a:endParaRPr lang="en-GB"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CAB530C1-5649-4178-85AC-D997B02CD199}" type="slidenum">
              <a:rPr lang="en-GB" altLang="en-US" smtClean="0"/>
              <a:pPr/>
              <a:t>14</a:t>
            </a:fld>
            <a:endParaRPr lang="en-GB" altLang="en-US" smtClean="0"/>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According to a UK Ofcom report, parents in Wales appear to be less concerned about how their children use the internet. They are less likely to say they have internet parental controls set– 37 per cent in 2010 compared to 43 per cent in 2009. Those that don’t have parental controls mainly say it’s either because they trust their child or because they are supervising them. It is important to note that NPS </a:t>
            </a:r>
            <a:r>
              <a:rPr lang="en-GB" altLang="en-US" smtClean="0"/>
              <a:t>are easily available in numerous online sites and many substances can be purchased cheaply. You tube has numerous films posted of young people taking legal highs along with other forums that advise how to take these drugs by other users.</a:t>
            </a: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A945431-E0DB-4D74-8C6B-CA551128833C}" type="slidenum">
              <a:rPr lang="en-GB" sz="1200">
                <a:latin typeface="+mn-lt"/>
              </a:rPr>
              <a:pPr algn="r">
                <a:defRPr/>
              </a:pPr>
              <a:t>14</a:t>
            </a:fld>
            <a:endParaRPr lang="en-GB"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7EE16B95-8435-4ECB-AD1A-58D8399FA21D}" type="slidenum">
              <a:rPr lang="en-GB" altLang="en-US" smtClean="0"/>
              <a:pPr/>
              <a:t>2</a:t>
            </a:fld>
            <a:endParaRPr lang="en-GB" altLang="en-US" smtClean="0"/>
          </a:p>
        </p:txBody>
      </p:sp>
      <p:sp>
        <p:nvSpPr>
          <p:cNvPr id="18435" name="Slide Image Placeholder 1"/>
          <p:cNvSpPr>
            <a:spLocks noGrp="1" noRot="1" noChangeAspect="1" noTextEdit="1"/>
          </p:cNvSpPr>
          <p:nvPr>
            <p:ph type="sldImg"/>
          </p:nvPr>
        </p:nvSpPr>
        <p:spPr>
          <a:ln/>
        </p:spPr>
      </p:sp>
      <p:sp>
        <p:nvSpPr>
          <p:cNvPr id="1946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altLang="en-US" dirty="0" smtClean="0"/>
              <a:t>New Psychoactive Substances are substances which produce the same, or similar effects, to drugs such as cocaine and ecstasy, but are not controlled under the Misuse of Drugs Act. They are controlled under the </a:t>
            </a:r>
            <a:r>
              <a:rPr lang="en-US" u="sng" dirty="0" smtClean="0"/>
              <a:t>Psychoactive Substances Act 2016 :</a:t>
            </a:r>
            <a:r>
              <a:rPr lang="en-GB" altLang="en-US" dirty="0" smtClean="0"/>
              <a:t>:</a:t>
            </a:r>
          </a:p>
          <a:p>
            <a:pPr marL="171450" indent="-171450">
              <a:buFont typeface="Arial" panose="020B0604020202020204" pitchFamily="34" charset="0"/>
              <a:buChar char="•"/>
              <a:defRPr/>
            </a:pPr>
            <a:r>
              <a:rPr lang="en-US" dirty="0" smtClean="0"/>
              <a:t> It is illegal to produce, supply, offer to supply, possess with intent to supply, </a:t>
            </a:r>
            <a:r>
              <a:rPr lang="en-GB" dirty="0" smtClean="0"/>
              <a:t>possess on custodial premises,</a:t>
            </a:r>
            <a:r>
              <a:rPr lang="en-US" dirty="0" smtClean="0"/>
              <a:t> import or export psychoactive substances. </a:t>
            </a:r>
            <a:r>
              <a:rPr lang="en-GB" dirty="0" smtClean="0"/>
              <a:t>i.e. any substance intended for human consumption that is capable of producing psychoactive effects. You could go to jail for 7 years!</a:t>
            </a:r>
          </a:p>
          <a:p>
            <a:pPr marL="171450" indent="-171450">
              <a:buFont typeface="Arial" panose="020B0604020202020204" pitchFamily="34" charset="0"/>
              <a:buChar char="•"/>
              <a:defRPr/>
            </a:pPr>
            <a:r>
              <a:rPr lang="en-US" dirty="0" smtClean="0"/>
              <a:t>NPS may contain other controlled </a:t>
            </a:r>
            <a:r>
              <a:rPr lang="en-US" b="1" dirty="0" smtClean="0"/>
              <a:t>(</a:t>
            </a:r>
            <a:r>
              <a:rPr lang="en-US" b="1" i="1" dirty="0" smtClean="0"/>
              <a:t>illegal)</a:t>
            </a:r>
            <a:r>
              <a:rPr lang="en-US" dirty="0" smtClean="0"/>
              <a:t> drugs such as Cocaine, Ecstasy, Cannabis, Heroin, Amphetamines, Methamphetamines, Ecstasy and MCAT (Meow Meow) contrary to the Misuse of Drugs Ac 1971. </a:t>
            </a:r>
            <a:endParaRPr lang="en-GB" dirty="0" smtClean="0"/>
          </a:p>
          <a:p>
            <a:pPr marL="171450" indent="-171450">
              <a:buFont typeface="Arial" panose="020B0604020202020204" pitchFamily="34" charset="0"/>
              <a:buChar char="•"/>
              <a:defRPr/>
            </a:pPr>
            <a:r>
              <a:rPr lang="en-US" dirty="0" smtClean="0"/>
              <a:t>You could be arrested for being in possession of NPS because it might contain an illegal substance.  If you are arrested, it will remain on police records and will show on any future Disclosure and Barring Service (DBS) checks.</a:t>
            </a:r>
            <a:endParaRPr lang="en-GB" dirty="0" smtClean="0"/>
          </a:p>
          <a:p>
            <a:pPr eaLnBrk="1" hangingPunct="1">
              <a:spcBef>
                <a:spcPct val="0"/>
              </a:spcBef>
              <a:defRPr/>
            </a:pPr>
            <a:endParaRPr lang="en-GB" altLang="en-US" dirty="0" smtClean="0"/>
          </a:p>
          <a:p>
            <a:pPr eaLnBrk="1" hangingPunct="1">
              <a:spcBef>
                <a:spcPct val="0"/>
              </a:spcBef>
              <a:defRPr/>
            </a:pPr>
            <a:r>
              <a:rPr lang="en-GB" altLang="en-US" dirty="0" smtClean="0"/>
              <a:t>Give out an opinion finder sheet to each pupil. Move freely amongst them asking each one in turn their opinion regarding the 6 statements. </a:t>
            </a:r>
          </a:p>
          <a:p>
            <a:pPr eaLnBrk="1" hangingPunct="1">
              <a:spcBef>
                <a:spcPct val="0"/>
              </a:spcBef>
              <a:defRPr/>
            </a:pPr>
            <a:r>
              <a:rPr lang="en-GB" altLang="en-US" dirty="0" smtClean="0"/>
              <a:t>A tally should be kept for each response. This activity can be found on the </a:t>
            </a:r>
            <a:r>
              <a:rPr lang="en-GB" altLang="en-US" dirty="0" err="1" smtClean="0"/>
              <a:t>schoolbeat</a:t>
            </a:r>
            <a:r>
              <a:rPr lang="en-GB" altLang="en-US" dirty="0" smtClean="0"/>
              <a:t> website. There are an additional 7 statements to choose from.</a:t>
            </a:r>
          </a:p>
          <a:p>
            <a:pPr eaLnBrk="1" hangingPunct="1">
              <a:spcBef>
                <a:spcPct val="0"/>
              </a:spcBef>
              <a:defRPr/>
            </a:pPr>
            <a:endParaRPr lang="en-GB" altLang="en-US" dirty="0"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65AFCEE-B828-4830-B032-0AA0207B9C5C}" type="slidenum">
              <a:rPr lang="en-GB" sz="1200">
                <a:latin typeface="+mn-lt"/>
              </a:rPr>
              <a:pPr algn="r">
                <a:defRPr/>
              </a:pPr>
              <a:t>2</a:t>
            </a:fld>
            <a:endParaRPr lang="en-GB"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73F41EF2-FDA2-4A11-AE6D-55595E4B7D53}" type="slidenum">
              <a:rPr lang="en-GB" altLang="en-US" smtClean="0"/>
              <a:pPr/>
              <a:t>3</a:t>
            </a:fld>
            <a:endParaRPr lang="en-GB" altLang="en-US" smtClean="0"/>
          </a:p>
        </p:txBody>
      </p:sp>
      <p:sp>
        <p:nvSpPr>
          <p:cNvPr id="19459" name="Slide Image Placeholder 1"/>
          <p:cNvSpPr>
            <a:spLocks noGrp="1" noRot="1" noChangeAspect="1" noTextEdit="1"/>
          </p:cNvSpPr>
          <p:nvPr>
            <p:ph type="sldImg"/>
          </p:nvPr>
        </p:nvSpPr>
        <p:spPr>
          <a:ln/>
        </p:spPr>
      </p:sp>
      <p:sp>
        <p:nvSpPr>
          <p:cNvPr id="194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The best approaches to drugs education involve providing up to date relevant knowledge that does not rely on ‘scare-tactics’ and that allows for pupils to develop appropriate skills relevant to making positive choices. Inputs from relevant professionals and agencies in addition to teacher inputs have been shown to be effective in helping pupils change opinions and reduce or take fewer risks. Pupils need to know about drugs from the perspective of the law, social impact and affects on health. SCPOs are best placed to deliver education as related to the law and social impact and are able to help schools deal with incidents of drug or substance misuse through implementation of the Crime Beat Protocol. This endeavours to reduce criminalisation of young people.</a:t>
            </a:r>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7A4401D-144A-4041-9839-59AD73934010}" type="slidenum">
              <a:rPr lang="en-GB" sz="1200">
                <a:latin typeface="+mn-lt"/>
              </a:rPr>
              <a:pPr algn="r">
                <a:defRPr/>
              </a:pPr>
              <a:t>3</a:t>
            </a:fld>
            <a:endParaRPr lang="en-GB"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454F7380-BCE9-4E39-A034-D90017FBFC7A}" type="slidenum">
              <a:rPr lang="en-GB" altLang="en-US" smtClean="0"/>
              <a:pPr/>
              <a:t>4</a:t>
            </a:fld>
            <a:endParaRPr lang="en-GB" altLang="en-US" smtClean="0"/>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Probably the most socially acceptable legal high (Over 18’s) is alcohol. There are many risks attached to New Psychoactive Substances. Health risks, social risks, breaking of laws through their influence and impact on the wider community through their use. </a:t>
            </a:r>
          </a:p>
          <a:p>
            <a:pPr eaLnBrk="1" hangingPunct="1"/>
            <a:endParaRPr lang="en-GB" altLang="en-US"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BE1E236-695E-4AC0-8B4F-A9C500625DF2}" type="slidenum">
              <a:rPr lang="en-GB" sz="1200">
                <a:latin typeface="+mn-lt"/>
              </a:rPr>
              <a:pPr algn="r">
                <a:defRPr/>
              </a:pPr>
              <a:t>4</a:t>
            </a:fld>
            <a:endParaRPr lang="en-GB"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417F473-1C08-4701-A61C-81721E81BFD1}" type="slidenum">
              <a:rPr lang="en-GB" altLang="en-US" smtClean="0"/>
              <a:pPr/>
              <a:t>5</a:t>
            </a:fld>
            <a:endParaRPr lang="en-GB" altLang="en-US" smtClean="0"/>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Over the counter painkillers can cause addiction in a week. The governments Medicine agency has warned that they may become addictive within a few days of use. New restrictions are being applied to medicines containing codeine; including Nurofen plus, and Solpadine, warnings will be clearly displayed on packs stating ‘Can cause addiction. For three days use only’. A survey found that Solpadine and Nurofen plus were the most commonly misused products, followed by generic co-codomol, Syndol and feminax. Women are feared to be at most risk. </a:t>
            </a:r>
            <a:r>
              <a:rPr lang="en-US" altLang="en-US" smtClean="0"/>
              <a:t>A headache that won’t go away can be a sign of painkiller addiction. The only cure for what neurologists refer to as “medication overuse headaches” is to switch to painkillers not containing added ingredients like opioids or caffeine, or going cold turkey and cutting out painkillers altogether.</a:t>
            </a:r>
            <a:r>
              <a:rPr lang="en-GB" altLang="en-US" smtClean="0"/>
              <a:t> </a:t>
            </a: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C9BC95A-FE97-4C93-A08A-833BD56CBCD1}" type="slidenum">
              <a:rPr lang="en-GB" sz="1200">
                <a:latin typeface="+mn-lt"/>
              </a:rPr>
              <a:pPr algn="r">
                <a:defRPr/>
              </a:pPr>
              <a:t>5</a:t>
            </a:fld>
            <a:endParaRPr lang="en-GB"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6B59281E-5138-4E75-9A05-EBC436C7BE0C}" type="slidenum">
              <a:rPr lang="en-GB" altLang="en-US" smtClean="0"/>
              <a:pPr/>
              <a:t>6</a:t>
            </a:fld>
            <a:endParaRPr lang="en-GB" altLang="en-US" smtClean="0"/>
          </a:p>
        </p:txBody>
      </p:sp>
      <p:sp>
        <p:nvSpPr>
          <p:cNvPr id="22531"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altLang="en-US" sz="1100" dirty="0" smtClean="0"/>
              <a:t>In addition to great music and fun company, festivals have gained a reputation as being venues for substance misuse. There are significant risks attached to mixing drugs i.e. </a:t>
            </a:r>
            <a:r>
              <a:rPr lang="en-GB" altLang="en-US" sz="1100" dirty="0" err="1" smtClean="0"/>
              <a:t>polydrug</a:t>
            </a:r>
            <a:r>
              <a:rPr lang="en-GB" altLang="en-US" sz="1100" dirty="0" smtClean="0"/>
              <a:t> use </a:t>
            </a:r>
            <a:r>
              <a:rPr lang="en-GB" altLang="en-US" sz="1100" dirty="0" err="1" smtClean="0"/>
              <a:t>eg</a:t>
            </a:r>
            <a:r>
              <a:rPr lang="en-GB" altLang="en-US" sz="1100" dirty="0" smtClean="0"/>
              <a:t>. stimulants and depressants such as alcohol and cocaine. The effects of taking cocaine and alcohol together are far more dangerous than taking either drug alone. </a:t>
            </a:r>
            <a:r>
              <a:rPr lang="en-GB" altLang="en-US" sz="1100" dirty="0" err="1" smtClean="0"/>
              <a:t>Cocaethylene</a:t>
            </a:r>
            <a:r>
              <a:rPr lang="en-GB" altLang="en-US" sz="1100" dirty="0" smtClean="0"/>
              <a:t> is formed when alcohol and cocaine meet in the liver. This ‘metabolite’ remains in the body much longer, subjecting the heart and liver to a prolonged period of stress. That’s why some of the recorded deaths from </a:t>
            </a:r>
            <a:r>
              <a:rPr lang="en-GB" altLang="en-US" sz="1100" dirty="0" err="1" smtClean="0"/>
              <a:t>Cocaethylene</a:t>
            </a:r>
            <a:r>
              <a:rPr lang="en-GB" altLang="en-US" sz="1100" dirty="0" smtClean="0"/>
              <a:t> occur up to 12 hours after the user has mixed substances. The risk of sudden death is 18 times greater when alcohol and cocaine are used together. And what’s even worse is that you can’t see it coming, you could be feeling completely fine one minute and the next minute, BANG.</a:t>
            </a:r>
          </a:p>
          <a:p>
            <a:pPr eaLnBrk="1" hangingPunct="1">
              <a:defRPr/>
            </a:pPr>
            <a:r>
              <a:rPr lang="en-GB" altLang="en-US" sz="1100" dirty="0" smtClean="0"/>
              <a:t>A class of substances called </a:t>
            </a:r>
            <a:r>
              <a:rPr lang="en-GB" altLang="en-US" sz="1100" dirty="0" err="1" smtClean="0"/>
              <a:t>benzodifurans</a:t>
            </a:r>
            <a:r>
              <a:rPr lang="en-GB" altLang="en-US" sz="1100" dirty="0" smtClean="0"/>
              <a:t>. Also known as Benzo fury, B dragonfly or fly and is known to have a similar  effect to LSD although it is much longer lasting (1-3 days). Typically bought online it is taken orally in the form of blotter paper, liquid and less commonly pills. The onset of its effects can be delayed for up to six hours. This delay has resulted in the user ingesting more thinking the first dose was inadequate. It is a toxic substance and the risk of overdose is very high. </a:t>
            </a:r>
          </a:p>
          <a:p>
            <a:pPr eaLnBrk="1" hangingPunct="1">
              <a:defRPr/>
            </a:pPr>
            <a:r>
              <a:rPr lang="en-GB" altLang="en-US" sz="1100" dirty="0" smtClean="0"/>
              <a:t>Risks of choosing to get high at festivals include: </a:t>
            </a:r>
          </a:p>
          <a:p>
            <a:pPr marL="171450" indent="-171450" eaLnBrk="1" hangingPunct="1">
              <a:buFont typeface="Arial" panose="020B0604020202020204" pitchFamily="34" charset="0"/>
              <a:buChar char="•"/>
              <a:defRPr/>
            </a:pPr>
            <a:r>
              <a:rPr lang="en-GB" altLang="en-US" sz="1100" dirty="0" smtClean="0"/>
              <a:t>The unknown element of buying substances without understanding effects and risks</a:t>
            </a:r>
          </a:p>
          <a:p>
            <a:pPr marL="171450" indent="-171450" eaLnBrk="1" hangingPunct="1">
              <a:buFont typeface="Arial" panose="020B0604020202020204" pitchFamily="34" charset="0"/>
              <a:buChar char="•"/>
              <a:defRPr/>
            </a:pPr>
            <a:r>
              <a:rPr lang="en-GB" altLang="en-US" sz="1100" dirty="0" smtClean="0"/>
              <a:t>Everyone responds differently to substances</a:t>
            </a:r>
          </a:p>
          <a:p>
            <a:pPr marL="171450" indent="-171450" eaLnBrk="1" hangingPunct="1">
              <a:buFont typeface="Arial" panose="020B0604020202020204" pitchFamily="34" charset="0"/>
              <a:buChar char="•"/>
              <a:defRPr/>
            </a:pPr>
            <a:r>
              <a:rPr lang="en-GB" altLang="en-US" sz="1100" dirty="0" smtClean="0"/>
              <a:t>Risk taking behaviour increasing in potentially unsafe environment</a:t>
            </a:r>
          </a:p>
          <a:p>
            <a:pPr marL="171450" indent="-171450" eaLnBrk="1" hangingPunct="1">
              <a:buFont typeface="Arial" panose="020B0604020202020204" pitchFamily="34" charset="0"/>
              <a:buChar char="•"/>
              <a:defRPr/>
            </a:pPr>
            <a:r>
              <a:rPr lang="en-GB" altLang="en-US" sz="1100" dirty="0" smtClean="0"/>
              <a:t>Substance misuse and driving issues</a:t>
            </a:r>
          </a:p>
          <a:p>
            <a:pPr eaLnBrk="1" hangingPunct="1">
              <a:spcBef>
                <a:spcPct val="0"/>
              </a:spcBef>
              <a:defRPr/>
            </a:pPr>
            <a:endParaRPr lang="en-GB" altLang="en-US" sz="1000" dirty="0" smtClean="0"/>
          </a:p>
          <a:p>
            <a:pPr eaLnBrk="1" hangingPunct="1">
              <a:spcBef>
                <a:spcPct val="0"/>
              </a:spcBef>
              <a:defRPr/>
            </a:pPr>
            <a:endParaRPr lang="en-GB" altLang="en-US" sz="1000" dirty="0"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ECF2157-EAF9-4DAE-A136-D75F89F78DD5}" type="slidenum">
              <a:rPr lang="en-GB" sz="1200">
                <a:latin typeface="+mn-lt"/>
              </a:rPr>
              <a:pPr algn="r">
                <a:defRPr/>
              </a:pPr>
              <a:t>6</a:t>
            </a:fld>
            <a:endParaRPr lang="en-GB"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6F7CF67A-AD29-4F73-84A2-05CC995678BB}" type="slidenum">
              <a:rPr lang="en-GB" altLang="en-US" smtClean="0"/>
              <a:pPr/>
              <a:t>7</a:t>
            </a:fld>
            <a:endParaRPr lang="en-GB" altLang="en-US" smtClean="0"/>
          </a:p>
        </p:txBody>
      </p:sp>
      <p:sp>
        <p:nvSpPr>
          <p:cNvPr id="23555" name="Slide Image Placeholder 1"/>
          <p:cNvSpPr>
            <a:spLocks noGrp="1" noRot="1" noChangeAspect="1" noTextEdit="1"/>
          </p:cNvSpPr>
          <p:nvPr>
            <p:ph type="sldImg"/>
          </p:nvPr>
        </p:nvSpPr>
        <p:spPr>
          <a:ln/>
        </p:spPr>
      </p:sp>
      <p:sp>
        <p:nvSpPr>
          <p:cNvPr id="23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Nitrous oxide is a simple gas that when inhaled causes rapid pain relief, euphoria and mild sedation and sometimes psychedelic dissociation effects.</a:t>
            </a:r>
          </a:p>
          <a:p>
            <a:pPr eaLnBrk="1" hangingPunct="1"/>
            <a:r>
              <a:rPr lang="en-GB" altLang="en-US" smtClean="0"/>
              <a:t>Used in form of whipped cream chargers dispensed into balloons. In the UK possession of nitrous oxide for non-inhalant use is legal for those over 18. It is illegal to inhale nitrous oxide and sell to under 18’s. Nitrous has gained the nick name ‘hippy-crack’ because it lends itself to repeated and compulsive use for some people. Any form of substance dependency or risk taking behaviour escalating under its influence is no laughing matter.</a:t>
            </a: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BFE30D0-6AFB-472C-802A-01FB12E318D4}" type="slidenum">
              <a:rPr lang="en-GB" sz="1200">
                <a:latin typeface="+mn-lt"/>
              </a:rPr>
              <a:pPr algn="r">
                <a:defRPr/>
              </a:pPr>
              <a:t>7</a:t>
            </a:fld>
            <a:endParaRPr lang="en-GB"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5591F40E-5D30-4468-8AA5-0974B1D83D5C}" type="slidenum">
              <a:rPr lang="en-GB" altLang="en-US" smtClean="0"/>
              <a:pPr/>
              <a:t>8</a:t>
            </a:fld>
            <a:endParaRPr lang="en-GB" altLang="en-US" smtClean="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Alcohol is tolerated as a socially acceptable drug, yet it is recognised as being as one of the most harmful substances a young person can take. Safe levels for young people are unknown as all current guidance is produced for adults. Irresponsible use of alcohol ‘Binge drinking’ or drinking too much on a single occasion, can lead to: </a:t>
            </a:r>
          </a:p>
          <a:p>
            <a:pPr eaLnBrk="1" hangingPunct="1"/>
            <a:r>
              <a:rPr lang="en-GB" altLang="en-US" smtClean="0"/>
              <a:t>ASB</a:t>
            </a:r>
          </a:p>
          <a:p>
            <a:pPr eaLnBrk="1" hangingPunct="1"/>
            <a:r>
              <a:rPr lang="en-GB" altLang="en-US" smtClean="0"/>
              <a:t>Drink driving </a:t>
            </a:r>
          </a:p>
          <a:p>
            <a:pPr eaLnBrk="1" hangingPunct="1"/>
            <a:r>
              <a:rPr lang="en-GB" altLang="en-US" smtClean="0"/>
              <a:t>Unsafe sex </a:t>
            </a:r>
          </a:p>
          <a:p>
            <a:pPr eaLnBrk="1" hangingPunct="1"/>
            <a:r>
              <a:rPr lang="en-GB" altLang="en-US" smtClean="0"/>
              <a:t>Impaired brain development </a:t>
            </a:r>
          </a:p>
          <a:p>
            <a:pPr eaLnBrk="1" hangingPunct="1"/>
            <a:r>
              <a:rPr lang="en-GB" altLang="en-US" smtClean="0"/>
              <a:t>Injury or death </a:t>
            </a: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CE35200-D5B1-438B-A655-BB1C656CCB0D}" type="slidenum">
              <a:rPr lang="en-GB" sz="1200">
                <a:latin typeface="+mn-lt"/>
              </a:rPr>
              <a:pPr algn="r">
                <a:defRPr/>
              </a:pPr>
              <a:t>8</a:t>
            </a:fld>
            <a:endParaRPr lang="en-GB"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816FF566-80AB-43C1-A9D2-B13F0BBA1EA4}" type="slidenum">
              <a:rPr lang="en-GB" altLang="en-US" smtClean="0"/>
              <a:pPr/>
              <a:t>9</a:t>
            </a:fld>
            <a:endParaRPr lang="en-GB" altLang="en-US" smtClean="0"/>
          </a:p>
        </p:txBody>
      </p:sp>
      <p:sp>
        <p:nvSpPr>
          <p:cNvPr id="25603" name="Slide Image Placeholder 1"/>
          <p:cNvSpPr>
            <a:spLocks noGrp="1" noRot="1" noChangeAspect="1" noTextEdit="1"/>
          </p:cNvSpPr>
          <p:nvPr>
            <p:ph type="sldImg"/>
          </p:nvPr>
        </p:nvSpPr>
        <p:spPr>
          <a:ln/>
        </p:spPr>
      </p:sp>
      <p:sp>
        <p:nvSpPr>
          <p:cNvPr id="256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Ritalin, cocaine-like stimulant which, paradoxically, is said to calm down a child, it is a psychoactive drug. </a:t>
            </a:r>
            <a:endParaRPr lang="en-GB" altLang="en-US" smtClean="0"/>
          </a:p>
          <a:p>
            <a:pPr eaLnBrk="1" hangingPunct="1"/>
            <a:r>
              <a:rPr lang="en-US" altLang="en-US" smtClean="0"/>
              <a:t>66,000 prescriptions are dished out annually in Britain to treat ADHD, double the figure of 5 years ago. </a:t>
            </a:r>
            <a:endParaRPr lang="en-GB" altLang="en-US" smtClean="0"/>
          </a:p>
          <a:p>
            <a:pPr eaLnBrk="1" hangingPunct="1"/>
            <a:r>
              <a:rPr lang="en-US" altLang="en-US" smtClean="0"/>
              <a:t>Common Side Effects</a:t>
            </a:r>
            <a:endParaRPr lang="en-GB" altLang="en-US" smtClean="0"/>
          </a:p>
          <a:p>
            <a:pPr eaLnBrk="1" hangingPunct="1"/>
            <a:r>
              <a:rPr lang="en-US" altLang="en-US" smtClean="0"/>
              <a:t>Addiction </a:t>
            </a:r>
          </a:p>
          <a:p>
            <a:pPr eaLnBrk="1" hangingPunct="1"/>
            <a:r>
              <a:rPr lang="en-US" altLang="en-US" smtClean="0"/>
              <a:t>Nervousness including agitation, anxiety and irritability </a:t>
            </a:r>
          </a:p>
          <a:p>
            <a:pPr eaLnBrk="1" hangingPunct="1"/>
            <a:r>
              <a:rPr lang="en-US" altLang="en-US" smtClean="0"/>
              <a:t>Trouble sleeping (insomnia) </a:t>
            </a:r>
          </a:p>
          <a:p>
            <a:pPr eaLnBrk="1" hangingPunct="1"/>
            <a:r>
              <a:rPr lang="en-US" altLang="en-US" smtClean="0"/>
              <a:t>Decreased appetite </a:t>
            </a:r>
          </a:p>
          <a:p>
            <a:pPr eaLnBrk="1" hangingPunct="1"/>
            <a:r>
              <a:rPr lang="en-US" altLang="en-US" smtClean="0"/>
              <a:t>Headache </a:t>
            </a:r>
          </a:p>
          <a:p>
            <a:pPr eaLnBrk="1" hangingPunct="1"/>
            <a:r>
              <a:rPr lang="en-US" altLang="en-US" smtClean="0"/>
              <a:t>Stomach ache </a:t>
            </a:r>
          </a:p>
          <a:p>
            <a:pPr eaLnBrk="1" hangingPunct="1"/>
            <a:r>
              <a:rPr lang="en-US" altLang="en-US" smtClean="0"/>
              <a:t>Nausea </a:t>
            </a:r>
          </a:p>
          <a:p>
            <a:pPr eaLnBrk="1" hangingPunct="1"/>
            <a:r>
              <a:rPr lang="en-US" altLang="en-US" smtClean="0"/>
              <a:t>Dizziness </a:t>
            </a:r>
          </a:p>
          <a:p>
            <a:pPr eaLnBrk="1" hangingPunct="1"/>
            <a:r>
              <a:rPr lang="en-US" altLang="en-US" smtClean="0"/>
              <a:t>Heart palpitations </a:t>
            </a:r>
          </a:p>
          <a:p>
            <a:pPr eaLnBrk="1" hangingPunct="1"/>
            <a:r>
              <a:rPr lang="en-US" altLang="en-US" smtClean="0"/>
              <a:t>Other Serious Side Effects Include</a:t>
            </a:r>
            <a:endParaRPr lang="en-GB" altLang="en-US" smtClean="0"/>
          </a:p>
          <a:p>
            <a:pPr eaLnBrk="1" hangingPunct="1"/>
            <a:r>
              <a:rPr lang="en-US" altLang="en-US" smtClean="0"/>
              <a:t>Slowing of growth (height and weight) in children </a:t>
            </a:r>
          </a:p>
          <a:p>
            <a:pPr eaLnBrk="1" hangingPunct="1"/>
            <a:r>
              <a:rPr lang="en-US" altLang="en-US" smtClean="0"/>
              <a:t>Seizures, mainly in patients with a history of seizures </a:t>
            </a:r>
          </a:p>
          <a:p>
            <a:pPr eaLnBrk="1" hangingPunct="1"/>
            <a:r>
              <a:rPr lang="en-US" altLang="en-US" smtClean="0"/>
              <a:t>Eyesight changes or blurred vision </a:t>
            </a:r>
            <a:endParaRPr lang="en-GB" altLang="en-US" smtClean="0"/>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93933B3-2848-42EA-9912-BFD069939ED6}" type="slidenum">
              <a:rPr lang="en-GB" sz="1200">
                <a:latin typeface="+mn-lt"/>
              </a:rPr>
              <a:pPr algn="r">
                <a:defRPr/>
              </a:pPr>
              <a:t>9</a:t>
            </a:fld>
            <a:endParaRPr lang="en-GB"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15A588-5C9C-470E-8578-91F9A83EF124}" type="slidenum">
              <a:rPr lang="en-GB"/>
              <a:pPr>
                <a:defRPr/>
              </a:pPr>
              <a:t>‹#›</a:t>
            </a:fld>
            <a:endParaRPr lang="en-GB"/>
          </a:p>
        </p:txBody>
      </p:sp>
    </p:spTree>
    <p:extLst>
      <p:ext uri="{BB962C8B-B14F-4D97-AF65-F5344CB8AC3E}">
        <p14:creationId xmlns:p14="http://schemas.microsoft.com/office/powerpoint/2010/main" val="41110409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AA486A2-BDF5-48F7-84CB-061CEDEBC47F}" type="slidenum">
              <a:rPr lang="en-GB"/>
              <a:pPr>
                <a:defRPr/>
              </a:pPr>
              <a:t>‹#›</a:t>
            </a:fld>
            <a:endParaRPr lang="en-GB"/>
          </a:p>
        </p:txBody>
      </p:sp>
    </p:spTree>
    <p:extLst>
      <p:ext uri="{BB962C8B-B14F-4D97-AF65-F5344CB8AC3E}">
        <p14:creationId xmlns:p14="http://schemas.microsoft.com/office/powerpoint/2010/main" val="21464711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ACB6377-EF59-4C38-81F4-62522CD38CD9}" type="slidenum">
              <a:rPr lang="en-GB"/>
              <a:pPr>
                <a:defRPr/>
              </a:pPr>
              <a:t>‹#›</a:t>
            </a:fld>
            <a:endParaRPr lang="en-GB"/>
          </a:p>
        </p:txBody>
      </p:sp>
    </p:spTree>
    <p:extLst>
      <p:ext uri="{BB962C8B-B14F-4D97-AF65-F5344CB8AC3E}">
        <p14:creationId xmlns:p14="http://schemas.microsoft.com/office/powerpoint/2010/main" val="4936805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7F8DBC6-F358-490D-AC62-C147C54D9557}" type="slidenum">
              <a:rPr lang="en-GB"/>
              <a:pPr>
                <a:defRPr/>
              </a:pPr>
              <a:t>‹#›</a:t>
            </a:fld>
            <a:endParaRPr lang="en-GB"/>
          </a:p>
        </p:txBody>
      </p:sp>
    </p:spTree>
    <p:extLst>
      <p:ext uri="{BB962C8B-B14F-4D97-AF65-F5344CB8AC3E}">
        <p14:creationId xmlns:p14="http://schemas.microsoft.com/office/powerpoint/2010/main" val="38853636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12B4937-2786-4166-B113-132F4A92D1ED}" type="slidenum">
              <a:rPr lang="en-GB"/>
              <a:pPr>
                <a:defRPr/>
              </a:pPr>
              <a:t>‹#›</a:t>
            </a:fld>
            <a:endParaRPr lang="en-GB"/>
          </a:p>
        </p:txBody>
      </p:sp>
    </p:spTree>
    <p:extLst>
      <p:ext uri="{BB962C8B-B14F-4D97-AF65-F5344CB8AC3E}">
        <p14:creationId xmlns:p14="http://schemas.microsoft.com/office/powerpoint/2010/main" val="25741329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4EDFAE9-CBE5-4E1E-A0E2-50A9CC414020}" type="slidenum">
              <a:rPr lang="en-GB"/>
              <a:pPr>
                <a:defRPr/>
              </a:pPr>
              <a:t>‹#›</a:t>
            </a:fld>
            <a:endParaRPr lang="en-GB"/>
          </a:p>
        </p:txBody>
      </p:sp>
    </p:spTree>
    <p:extLst>
      <p:ext uri="{BB962C8B-B14F-4D97-AF65-F5344CB8AC3E}">
        <p14:creationId xmlns:p14="http://schemas.microsoft.com/office/powerpoint/2010/main" val="10772162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EAFE7FB-7343-4C92-89E6-A554695BDB56}" type="slidenum">
              <a:rPr lang="en-GB"/>
              <a:pPr>
                <a:defRPr/>
              </a:pPr>
              <a:t>‹#›</a:t>
            </a:fld>
            <a:endParaRPr lang="en-GB"/>
          </a:p>
        </p:txBody>
      </p:sp>
    </p:spTree>
    <p:extLst>
      <p:ext uri="{BB962C8B-B14F-4D97-AF65-F5344CB8AC3E}">
        <p14:creationId xmlns:p14="http://schemas.microsoft.com/office/powerpoint/2010/main" val="39207287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CCCC78D-5318-45E9-B036-61A6C2E4BC61}" type="slidenum">
              <a:rPr lang="en-GB"/>
              <a:pPr>
                <a:defRPr/>
              </a:pPr>
              <a:t>‹#›</a:t>
            </a:fld>
            <a:endParaRPr lang="en-GB"/>
          </a:p>
        </p:txBody>
      </p:sp>
    </p:spTree>
    <p:extLst>
      <p:ext uri="{BB962C8B-B14F-4D97-AF65-F5344CB8AC3E}">
        <p14:creationId xmlns:p14="http://schemas.microsoft.com/office/powerpoint/2010/main" val="26793685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34F8F63-3EEA-472E-8837-93278E74D1C8}" type="slidenum">
              <a:rPr lang="en-GB"/>
              <a:pPr>
                <a:defRPr/>
              </a:pPr>
              <a:t>‹#›</a:t>
            </a:fld>
            <a:endParaRPr lang="en-GB"/>
          </a:p>
        </p:txBody>
      </p:sp>
    </p:spTree>
    <p:extLst>
      <p:ext uri="{BB962C8B-B14F-4D97-AF65-F5344CB8AC3E}">
        <p14:creationId xmlns:p14="http://schemas.microsoft.com/office/powerpoint/2010/main" val="13611564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093F11C-30FE-4571-93BE-E0E48E76A13F}" type="slidenum">
              <a:rPr lang="en-GB"/>
              <a:pPr>
                <a:defRPr/>
              </a:pPr>
              <a:t>‹#›</a:t>
            </a:fld>
            <a:endParaRPr lang="en-GB"/>
          </a:p>
        </p:txBody>
      </p:sp>
    </p:spTree>
    <p:extLst>
      <p:ext uri="{BB962C8B-B14F-4D97-AF65-F5344CB8AC3E}">
        <p14:creationId xmlns:p14="http://schemas.microsoft.com/office/powerpoint/2010/main" val="160879620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DD276B5-A301-4B5A-8BD2-4A32C9A9BED8}" type="slidenum">
              <a:rPr lang="en-GB"/>
              <a:pPr>
                <a:defRPr/>
              </a:pPr>
              <a:t>‹#›</a:t>
            </a:fld>
            <a:endParaRPr lang="en-GB"/>
          </a:p>
        </p:txBody>
      </p:sp>
    </p:spTree>
    <p:extLst>
      <p:ext uri="{BB962C8B-B14F-4D97-AF65-F5344CB8AC3E}">
        <p14:creationId xmlns:p14="http://schemas.microsoft.com/office/powerpoint/2010/main" val="15138248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05FFEC-D202-4DAA-92D0-E00C78E1553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7.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36.jpeg"/><Relationship Id="rId4" Type="http://schemas.openxmlformats.org/officeDocument/2006/relationships/image" Target="../media/image8.jpeg"/><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7.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41.jpeg"/><Relationship Id="rId5" Type="http://schemas.openxmlformats.org/officeDocument/2006/relationships/image" Target="../media/image9.jpeg"/><Relationship Id="rId10" Type="http://schemas.openxmlformats.org/officeDocument/2006/relationships/image" Target="../media/image40.jpeg"/><Relationship Id="rId4" Type="http://schemas.openxmlformats.org/officeDocument/2006/relationships/image" Target="../media/image8.jpe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7.jpe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46.jpeg"/><Relationship Id="rId4" Type="http://schemas.openxmlformats.org/officeDocument/2006/relationships/image" Target="../media/image8.jpe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7.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22.jpeg"/><Relationship Id="rId5" Type="http://schemas.openxmlformats.org/officeDocument/2006/relationships/image" Target="../media/image9.jpeg"/><Relationship Id="rId10" Type="http://schemas.openxmlformats.org/officeDocument/2006/relationships/image" Target="../media/image21.jpeg"/><Relationship Id="rId4" Type="http://schemas.openxmlformats.org/officeDocument/2006/relationships/image" Target="../media/image8.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7.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7.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2700338" y="2130425"/>
            <a:ext cx="5757862" cy="1470025"/>
          </a:xfrm>
        </p:spPr>
        <p:txBody>
          <a:bodyPr/>
          <a:lstStyle/>
          <a:p>
            <a:pPr eaLnBrk="1" hangingPunct="1"/>
            <a:r>
              <a:rPr lang="en-GB" altLang="en-US" b="1" smtClean="0">
                <a:latin typeface="Comic Sans MS" pitchFamily="66" charset="0"/>
              </a:rPr>
              <a:t>Opinion Finder </a:t>
            </a:r>
            <a:br>
              <a:rPr lang="en-GB" altLang="en-US" b="1" smtClean="0">
                <a:latin typeface="Comic Sans MS" pitchFamily="66" charset="0"/>
              </a:rPr>
            </a:br>
            <a:r>
              <a:rPr lang="en-GB" altLang="en-US" sz="2800" b="1" smtClean="0">
                <a:latin typeface="Comic Sans MS" pitchFamily="66" charset="0"/>
              </a:rPr>
              <a:t>(full version) </a:t>
            </a:r>
          </a:p>
        </p:txBody>
      </p:sp>
      <p:sp>
        <p:nvSpPr>
          <p:cNvPr id="2051" name="Subtitle 2"/>
          <p:cNvSpPr>
            <a:spLocks noGrp="1"/>
          </p:cNvSpPr>
          <p:nvPr>
            <p:ph type="subTitle" idx="4294967295"/>
          </p:nvPr>
        </p:nvSpPr>
        <p:spPr>
          <a:xfrm>
            <a:off x="3419475" y="3886200"/>
            <a:ext cx="4352925" cy="1752600"/>
          </a:xfrm>
        </p:spPr>
        <p:txBody>
          <a:bodyPr/>
          <a:lstStyle/>
          <a:p>
            <a:pPr marL="0" indent="0" algn="ctr" eaLnBrk="1" hangingPunct="1">
              <a:lnSpc>
                <a:spcPct val="80000"/>
              </a:lnSpc>
              <a:buFontTx/>
              <a:buNone/>
            </a:pPr>
            <a:r>
              <a:rPr lang="en-GB" altLang="en-US" sz="4000" smtClean="0">
                <a:solidFill>
                  <a:srgbClr val="898989"/>
                </a:solidFill>
                <a:latin typeface="Comic Sans MS" pitchFamily="66" charset="0"/>
              </a:rPr>
              <a:t>AWSLCP</a:t>
            </a:r>
          </a:p>
          <a:p>
            <a:pPr marL="0" indent="0" algn="ctr" eaLnBrk="1" hangingPunct="1">
              <a:lnSpc>
                <a:spcPct val="80000"/>
              </a:lnSpc>
              <a:buFontTx/>
              <a:buNone/>
            </a:pPr>
            <a:r>
              <a:rPr lang="en-GB" altLang="en-US" sz="4000" smtClean="0">
                <a:solidFill>
                  <a:srgbClr val="898989"/>
                </a:solidFill>
                <a:latin typeface="Comic Sans MS" pitchFamily="66" charset="0"/>
              </a:rPr>
              <a:t>Substance Misuse</a:t>
            </a:r>
          </a:p>
        </p:txBody>
      </p:sp>
      <p:pic>
        <p:nvPicPr>
          <p:cNvPr id="4" name="Picture 3" descr="pill.jpg"/>
          <p:cNvPicPr>
            <a:picLocks noChangeAspect="1"/>
          </p:cNvPicPr>
          <p:nvPr/>
        </p:nvPicPr>
        <p:blipFill>
          <a:blip r:embed="rId3" cstate="print"/>
          <a:stretch>
            <a:fillRect/>
          </a:stretch>
        </p:blipFill>
        <p:spPr>
          <a:xfrm>
            <a:off x="0" y="4869160"/>
            <a:ext cx="2559070" cy="1916832"/>
          </a:xfrm>
          <a:prstGeom prst="rect">
            <a:avLst/>
          </a:prstGeom>
          <a:ln>
            <a:noFill/>
          </a:ln>
          <a:effectLst>
            <a:softEdge rad="112500"/>
          </a:effectLst>
        </p:spPr>
      </p:pic>
      <p:pic>
        <p:nvPicPr>
          <p:cNvPr id="5" name="Picture 4" descr="alcopop_wideweb__470x3070.jpg"/>
          <p:cNvPicPr>
            <a:picLocks noChangeAspect="1"/>
          </p:cNvPicPr>
          <p:nvPr/>
        </p:nvPicPr>
        <p:blipFill>
          <a:blip r:embed="rId4" cstate="print"/>
          <a:stretch>
            <a:fillRect/>
          </a:stretch>
        </p:blipFill>
        <p:spPr>
          <a:xfrm>
            <a:off x="0" y="1484784"/>
            <a:ext cx="2555775" cy="1669411"/>
          </a:xfrm>
          <a:prstGeom prst="rect">
            <a:avLst/>
          </a:prstGeom>
          <a:ln>
            <a:noFill/>
          </a:ln>
          <a:effectLst>
            <a:softEdge rad="112500"/>
          </a:effectLst>
        </p:spPr>
      </p:pic>
      <p:pic>
        <p:nvPicPr>
          <p:cNvPr id="6" name="Picture 5" descr="drug_deal430x300.jpg"/>
          <p:cNvPicPr>
            <a:picLocks noChangeAspect="1"/>
          </p:cNvPicPr>
          <p:nvPr/>
        </p:nvPicPr>
        <p:blipFill>
          <a:blip r:embed="rId5" cstate="print"/>
          <a:stretch>
            <a:fillRect/>
          </a:stretch>
        </p:blipFill>
        <p:spPr>
          <a:xfrm>
            <a:off x="0" y="3140968"/>
            <a:ext cx="2555776" cy="1783100"/>
          </a:xfrm>
          <a:prstGeom prst="rect">
            <a:avLst/>
          </a:prstGeom>
          <a:ln>
            <a:noFill/>
          </a:ln>
          <a:effectLst>
            <a:softEdge rad="112500"/>
          </a:effectLst>
        </p:spPr>
      </p:pic>
      <p:pic>
        <p:nvPicPr>
          <p:cNvPr id="7" name="Picture 6" descr="Cannabis-682_718286a.jpg"/>
          <p:cNvPicPr>
            <a:picLocks noChangeAspect="1"/>
          </p:cNvPicPr>
          <p:nvPr/>
        </p:nvPicPr>
        <p:blipFill>
          <a:blip r:embed="rId6" cstate="print"/>
          <a:stretch>
            <a:fillRect/>
          </a:stretch>
        </p:blipFill>
        <p:spPr>
          <a:xfrm>
            <a:off x="0" y="-1"/>
            <a:ext cx="2555776" cy="1498989"/>
          </a:xfrm>
          <a:prstGeom prst="rect">
            <a:avLst/>
          </a:prstGeom>
          <a:ln>
            <a:noFill/>
          </a:ln>
          <a:effectLst>
            <a:softEdge rad="112500"/>
          </a:effectLst>
        </p:spPr>
      </p:pic>
      <p:pic>
        <p:nvPicPr>
          <p:cNvPr id="2056" name="Picture 8" descr="Welsh_Assembly_Government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925" y="5013325"/>
            <a:ext cx="16383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260350"/>
            <a:ext cx="13731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11271" name="Text Box 10"/>
          <p:cNvSpPr txBox="1">
            <a:spLocks noChangeArrowheads="1"/>
          </p:cNvSpPr>
          <p:nvPr/>
        </p:nvSpPr>
        <p:spPr bwMode="auto">
          <a:xfrm>
            <a:off x="179388" y="549275"/>
            <a:ext cx="38163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a:latin typeface="Comic Sans MS" pitchFamily="66" charset="0"/>
              </a:rPr>
              <a:t>The taking and selling of legal drugs should be controlled through licensed premises (like pubs in UK or café’s in Holland) </a:t>
            </a:r>
          </a:p>
        </p:txBody>
      </p:sp>
      <p:pic>
        <p:nvPicPr>
          <p:cNvPr id="11272" name="Picture 12" descr="Amsterdam-Coffee-Shop-Men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879475"/>
            <a:ext cx="4464050" cy="381158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12295" name="Text Box 7"/>
          <p:cNvSpPr txBox="1">
            <a:spLocks noChangeArrowheads="1"/>
          </p:cNvSpPr>
          <p:nvPr/>
        </p:nvSpPr>
        <p:spPr bwMode="auto">
          <a:xfrm>
            <a:off x="179388" y="188913"/>
            <a:ext cx="8785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a:latin typeface="Comic Sans MS" pitchFamily="66" charset="0"/>
              </a:rPr>
              <a:t>Drugs are a necessity to help people cope with the challenges of life </a:t>
            </a:r>
          </a:p>
        </p:txBody>
      </p:sp>
      <p:pic>
        <p:nvPicPr>
          <p:cNvPr id="12296" name="Picture 10" descr="drugsfotoverklei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341438"/>
            <a:ext cx="3348038"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2" descr="th?id=I5007734853927617&amp;pid=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1844675"/>
            <a:ext cx="23431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4" descr="th?id=I4589400772510612&amp;pid=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96761">
            <a:off x="5795963" y="2997200"/>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th?id=I4773903963849539&amp;pid=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30630">
            <a:off x="6084888" y="981075"/>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13319" name="Text Box 7"/>
          <p:cNvSpPr txBox="1">
            <a:spLocks noChangeArrowheads="1"/>
          </p:cNvSpPr>
          <p:nvPr/>
        </p:nvSpPr>
        <p:spPr bwMode="auto">
          <a:xfrm>
            <a:off x="250825" y="0"/>
            <a:ext cx="87137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a:latin typeface="Comic Sans MS" pitchFamily="66" charset="0"/>
              </a:rPr>
              <a:t>It’s an individual’s human right to decide what to take into his/her body </a:t>
            </a:r>
          </a:p>
        </p:txBody>
      </p:sp>
      <p:pic>
        <p:nvPicPr>
          <p:cNvPr id="13320" name="Picture 13" descr="teen-drinking-548x2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41211">
            <a:off x="179388" y="1341438"/>
            <a:ext cx="3241675" cy="1531937"/>
          </a:xfrm>
          <a:prstGeom prst="rect">
            <a:avLst/>
          </a:prstGeom>
          <a:solidFill>
            <a:schemeClr val="accent1"/>
          </a:solidFill>
          <a:ln w="57150">
            <a:solidFill>
              <a:srgbClr val="FD7459"/>
            </a:solidFill>
            <a:miter lim="800000"/>
            <a:headEnd/>
            <a:tailEnd/>
          </a:ln>
        </p:spPr>
      </p:pic>
      <p:pic>
        <p:nvPicPr>
          <p:cNvPr id="13321" name="Picture 15" descr="Binge-drinking-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78340">
            <a:off x="250825" y="2708275"/>
            <a:ext cx="3054350" cy="1831975"/>
          </a:xfrm>
          <a:prstGeom prst="rect">
            <a:avLst/>
          </a:prstGeom>
          <a:noFill/>
          <a:ln w="57150">
            <a:solidFill>
              <a:srgbClr val="FD7459"/>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17" descr="paramedics_sto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3500438"/>
            <a:ext cx="1428750" cy="1714500"/>
          </a:xfrm>
          <a:prstGeom prst="rect">
            <a:avLst/>
          </a:prstGeom>
          <a:noFill/>
          <a:ln w="57150">
            <a:solidFill>
              <a:srgbClr val="FD7459"/>
            </a:solidFill>
            <a:miter lim="800000"/>
            <a:headEnd/>
            <a:tailEnd/>
          </a:ln>
          <a:extLst>
            <a:ext uri="{909E8E84-426E-40DD-AFC4-6F175D3DCCD1}">
              <a14:hiddenFill xmlns:a14="http://schemas.microsoft.com/office/drawing/2010/main">
                <a:solidFill>
                  <a:srgbClr val="FFFFFF"/>
                </a:solidFill>
              </a14:hiddenFill>
            </a:ext>
          </a:extLst>
        </p:spPr>
      </p:pic>
      <p:pic>
        <p:nvPicPr>
          <p:cNvPr id="13323" name="Picture 19" descr="IMG_00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75" y="2997200"/>
            <a:ext cx="3095625" cy="2106613"/>
          </a:xfrm>
          <a:prstGeom prst="rect">
            <a:avLst/>
          </a:prstGeom>
          <a:noFill/>
          <a:ln w="57150">
            <a:solidFill>
              <a:srgbClr val="FD7459"/>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23" descr="alcopop-420-420x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679800">
            <a:off x="5580063" y="1125538"/>
            <a:ext cx="3311525" cy="2089150"/>
          </a:xfrm>
          <a:prstGeom prst="rect">
            <a:avLst/>
          </a:prstGeom>
          <a:noFill/>
          <a:ln w="57150">
            <a:solidFill>
              <a:srgbClr val="FD7459"/>
            </a:solidFill>
            <a:miter lim="800000"/>
            <a:headEnd/>
            <a:tailEnd/>
          </a:ln>
          <a:extLst>
            <a:ext uri="{909E8E84-426E-40DD-AFC4-6F175D3DCCD1}">
              <a14:hiddenFill xmlns:a14="http://schemas.microsoft.com/office/drawing/2010/main">
                <a:solidFill>
                  <a:srgbClr val="FFFFFF"/>
                </a:solidFill>
              </a14:hiddenFill>
            </a:ext>
          </a:extLst>
        </p:spPr>
      </p:pic>
      <p:pic>
        <p:nvPicPr>
          <p:cNvPr id="13325" name="Picture 25" descr="th?id=I4706545993580812&amp;pid=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70809">
            <a:off x="6516688" y="3284538"/>
            <a:ext cx="2354262" cy="1624012"/>
          </a:xfrm>
          <a:prstGeom prst="rect">
            <a:avLst/>
          </a:prstGeom>
          <a:noFill/>
          <a:ln w="57150">
            <a:solidFill>
              <a:srgbClr val="FD745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sp>
        <p:nvSpPr>
          <p:cNvPr id="14343" name="Text Box 7"/>
          <p:cNvSpPr txBox="1">
            <a:spLocks noChangeArrowheads="1"/>
          </p:cNvSpPr>
          <p:nvPr/>
        </p:nvSpPr>
        <p:spPr bwMode="auto">
          <a:xfrm>
            <a:off x="179388" y="188913"/>
            <a:ext cx="8785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a:latin typeface="Comic Sans MS" pitchFamily="66" charset="0"/>
              </a:rPr>
              <a:t>To avoid possible sexual offences from occurring young people should not mix alcohol with dating </a:t>
            </a:r>
          </a:p>
        </p:txBody>
      </p:sp>
      <p:pic>
        <p:nvPicPr>
          <p:cNvPr id="14344" name="Picture 8" descr="couple silhouet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1341438"/>
            <a:ext cx="3271838"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teens-drinking-alcoh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73780">
            <a:off x="5867400" y="1412875"/>
            <a:ext cx="279558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2" descr="th?id=I4802392486577473&amp;pid=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1989138"/>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4" descr="Teenagers-drinking-alcoho-0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02911">
            <a:off x="5867400" y="3141663"/>
            <a:ext cx="28400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15367" name="Picture 11"/>
          <p:cNvPicPr>
            <a:picLocks noChangeAspect="1" noChangeArrowheads="1"/>
          </p:cNvPicPr>
          <p:nvPr/>
        </p:nvPicPr>
        <p:blipFill>
          <a:blip r:embed="rId7">
            <a:extLst>
              <a:ext uri="{28A0092B-C50C-407E-A947-70E740481C1C}">
                <a14:useLocalDpi xmlns:a14="http://schemas.microsoft.com/office/drawing/2010/main" val="0"/>
              </a:ext>
            </a:extLst>
          </a:blip>
          <a:srcRect t="22235"/>
          <a:stretch>
            <a:fillRect/>
          </a:stretch>
        </p:blipFill>
        <p:spPr bwMode="auto">
          <a:xfrm>
            <a:off x="539750" y="0"/>
            <a:ext cx="82804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12"/>
          <p:cNvSpPr>
            <a:spLocks noChangeArrowheads="1"/>
          </p:cNvSpPr>
          <p:nvPr/>
        </p:nvSpPr>
        <p:spPr bwMode="auto">
          <a:xfrm>
            <a:off x="2987675" y="260350"/>
            <a:ext cx="863600" cy="144463"/>
          </a:xfrm>
          <a:prstGeom prst="rect">
            <a:avLst/>
          </a:prstGeom>
          <a:solidFill>
            <a:schemeClr val="tx1"/>
          </a:solidFill>
          <a:ln w="9525">
            <a:solidFill>
              <a:schemeClr val="tx1"/>
            </a:solidFill>
            <a:miter lim="800000"/>
            <a:headEnd/>
            <a:tailEnd/>
          </a:ln>
        </p:spPr>
        <p:txBody>
          <a:bodyPr wrap="none" anchor="ctr"/>
          <a:lstStyle/>
          <a:p>
            <a:pPr algn="ctr"/>
            <a:endParaRPr lang="en-US" altLang="en-US">
              <a:cs typeface="Arial" charset="0"/>
            </a:endParaRPr>
          </a:p>
        </p:txBody>
      </p:sp>
      <p:sp>
        <p:nvSpPr>
          <p:cNvPr id="15369" name="Rectangle 13"/>
          <p:cNvSpPr>
            <a:spLocks noChangeArrowheads="1"/>
          </p:cNvSpPr>
          <p:nvPr/>
        </p:nvSpPr>
        <p:spPr bwMode="auto">
          <a:xfrm>
            <a:off x="2339975" y="3141663"/>
            <a:ext cx="719138" cy="71437"/>
          </a:xfrm>
          <a:prstGeom prst="rect">
            <a:avLst/>
          </a:prstGeom>
          <a:solidFill>
            <a:schemeClr val="tx1"/>
          </a:solidFill>
          <a:ln w="9525">
            <a:solidFill>
              <a:schemeClr val="tx1"/>
            </a:solidFill>
            <a:miter lim="800000"/>
            <a:headEnd/>
            <a:tailEnd/>
          </a:ln>
        </p:spPr>
        <p:txBody>
          <a:bodyPr wrap="none" anchor="ctr"/>
          <a:lstStyle/>
          <a:p>
            <a:pPr algn="ctr"/>
            <a:endParaRPr lang="en-US" altLang="en-US">
              <a:cs typeface="Arial" charset="0"/>
            </a:endParaRPr>
          </a:p>
        </p:txBody>
      </p:sp>
      <p:sp>
        <p:nvSpPr>
          <p:cNvPr id="15370" name="Text Box 10"/>
          <p:cNvSpPr txBox="1">
            <a:spLocks noChangeArrowheads="1"/>
          </p:cNvSpPr>
          <p:nvPr/>
        </p:nvSpPr>
        <p:spPr bwMode="auto">
          <a:xfrm>
            <a:off x="323850" y="188913"/>
            <a:ext cx="84248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lnSpc>
                <a:spcPct val="50000"/>
              </a:lnSpc>
              <a:spcBef>
                <a:spcPct val="50000"/>
              </a:spcBef>
            </a:pPr>
            <a:r>
              <a:rPr lang="en-GB" altLang="en-US" b="1">
                <a:solidFill>
                  <a:schemeClr val="bg1"/>
                </a:solidFill>
                <a:latin typeface="Comic Sans MS" pitchFamily="66" charset="0"/>
              </a:rPr>
              <a:t>Parents should monitor the </a:t>
            </a:r>
          </a:p>
          <a:p>
            <a:pPr algn="ctr">
              <a:lnSpc>
                <a:spcPct val="50000"/>
              </a:lnSpc>
              <a:spcBef>
                <a:spcPct val="50000"/>
              </a:spcBef>
            </a:pPr>
            <a:r>
              <a:rPr lang="en-GB" altLang="en-US" b="1">
                <a:solidFill>
                  <a:schemeClr val="bg1"/>
                </a:solidFill>
                <a:latin typeface="Comic Sans MS" pitchFamily="66" charset="0"/>
              </a:rPr>
              <a:t>sites their children visit </a:t>
            </a:r>
          </a:p>
          <a:p>
            <a:pPr algn="ctr">
              <a:lnSpc>
                <a:spcPct val="50000"/>
              </a:lnSpc>
              <a:spcBef>
                <a:spcPct val="50000"/>
              </a:spcBef>
            </a:pPr>
            <a:r>
              <a:rPr lang="en-GB" altLang="en-US" b="1">
                <a:solidFill>
                  <a:schemeClr val="bg1"/>
                </a:solidFill>
                <a:latin typeface="Comic Sans MS" pitchFamily="66" charset="0"/>
              </a:rPr>
              <a:t>on the internet</a:t>
            </a:r>
            <a:r>
              <a:rPr lang="en-GB" altLang="en-US">
                <a:solidFill>
                  <a:schemeClr val="bg1"/>
                </a:solidFill>
                <a:latin typeface="Comic Sans MS" pitchFamily="66"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5" name="Title 1"/>
          <p:cNvSpPr>
            <a:spLocks noGrp="1"/>
          </p:cNvSpPr>
          <p:nvPr>
            <p:ph type="title" idx="4294967295"/>
          </p:nvPr>
        </p:nvSpPr>
        <p:spPr/>
        <p:txBody>
          <a:bodyPr/>
          <a:lstStyle/>
          <a:p>
            <a:pPr eaLnBrk="1" hangingPunct="1"/>
            <a:r>
              <a:rPr lang="en-GB" altLang="en-US" smtClean="0">
                <a:latin typeface="Comic Sans MS" pitchFamily="66" charset="0"/>
              </a:rPr>
              <a:t>Opinion Finder Activity</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3080" name="Picture 13" descr="academic,business,notebooks,supplies,offices,pencils,schools,steno pads,writing,stationeries,spiral bin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1052513"/>
            <a:ext cx="4030662"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4"/>
          <p:cNvSpPr txBox="1">
            <a:spLocks noChangeArrowheads="1"/>
          </p:cNvSpPr>
          <p:nvPr/>
        </p:nvSpPr>
        <p:spPr bwMode="auto">
          <a:xfrm rot="1494867">
            <a:off x="5219700" y="1844675"/>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2000" b="1">
                <a:latin typeface="Comic Sans MS" pitchFamily="66" charset="0"/>
                <a:cs typeface="Arial" charset="0"/>
              </a:rPr>
              <a:t>agree</a:t>
            </a:r>
          </a:p>
        </p:txBody>
      </p:sp>
      <p:sp>
        <p:nvSpPr>
          <p:cNvPr id="3082" name="Text Box 15"/>
          <p:cNvSpPr txBox="1">
            <a:spLocks noChangeArrowheads="1"/>
          </p:cNvSpPr>
          <p:nvPr/>
        </p:nvSpPr>
        <p:spPr bwMode="auto">
          <a:xfrm rot="1879722">
            <a:off x="4787900" y="2205038"/>
            <a:ext cx="128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2000" b="1">
                <a:latin typeface="Comic Sans MS" pitchFamily="66" charset="0"/>
                <a:cs typeface="Arial" charset="0"/>
              </a:rPr>
              <a:t>disagree</a:t>
            </a:r>
          </a:p>
        </p:txBody>
      </p:sp>
      <p:sp>
        <p:nvSpPr>
          <p:cNvPr id="3083" name="Rectangle 16"/>
          <p:cNvSpPr>
            <a:spLocks noChangeArrowheads="1"/>
          </p:cNvSpPr>
          <p:nvPr/>
        </p:nvSpPr>
        <p:spPr bwMode="auto">
          <a:xfrm rot="1870242">
            <a:off x="6011863" y="2205038"/>
            <a:ext cx="2159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en-US">
              <a:cs typeface="Arial" charset="0"/>
            </a:endParaRPr>
          </a:p>
        </p:txBody>
      </p:sp>
      <p:sp>
        <p:nvSpPr>
          <p:cNvPr id="3084" name="Rectangle 19"/>
          <p:cNvSpPr>
            <a:spLocks noChangeArrowheads="1"/>
          </p:cNvSpPr>
          <p:nvPr/>
        </p:nvSpPr>
        <p:spPr bwMode="auto">
          <a:xfrm rot="1870242">
            <a:off x="5867400" y="2636838"/>
            <a:ext cx="2159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en-US">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99" name="Title 1"/>
          <p:cNvSpPr>
            <a:spLocks noGrp="1"/>
          </p:cNvSpPr>
          <p:nvPr>
            <p:ph type="title" idx="4294967295"/>
          </p:nvPr>
        </p:nvSpPr>
        <p:spPr>
          <a:xfrm>
            <a:off x="0" y="115888"/>
            <a:ext cx="9144000" cy="1143000"/>
          </a:xfrm>
        </p:spPr>
        <p:txBody>
          <a:bodyPr/>
          <a:lstStyle/>
          <a:p>
            <a:pPr eaLnBrk="1" hangingPunct="1"/>
            <a:r>
              <a:rPr lang="en-GB" altLang="en-US" sz="3200" smtClean="0">
                <a:latin typeface="Comic Sans MS" pitchFamily="66" charset="0"/>
              </a:rPr>
              <a:t>All pupils need to know, is how to say no to drugs</a:t>
            </a:r>
            <a:r>
              <a:rPr lang="en-GB" altLang="en-US" sz="4000" smtClean="0"/>
              <a:t> </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4104" name="Picture 14" descr="091123092538-s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125538"/>
            <a:ext cx="396081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splif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1844675"/>
            <a:ext cx="42862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7"/>
          <p:cNvSpPr txBox="1">
            <a:spLocks noChangeArrowheads="1"/>
          </p:cNvSpPr>
          <p:nvPr/>
        </p:nvSpPr>
        <p:spPr bwMode="auto">
          <a:xfrm>
            <a:off x="4140200" y="1844675"/>
            <a:ext cx="41767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sz="20000">
                <a:solidFill>
                  <a:schemeClr val="bg1"/>
                </a:solidFill>
              </a:rPr>
              <a:t>X</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5127" name="Picture 8" descr="cropped-cov_psychedelic-head_final4-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AutoShape 11"/>
          <p:cNvSpPr>
            <a:spLocks noChangeArrowheads="1"/>
          </p:cNvSpPr>
          <p:nvPr/>
        </p:nvSpPr>
        <p:spPr bwMode="auto">
          <a:xfrm>
            <a:off x="250825" y="2133600"/>
            <a:ext cx="3240088" cy="7921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cs typeface="Arial" charset="0"/>
              </a:rPr>
              <a:t>health risks</a:t>
            </a:r>
          </a:p>
        </p:txBody>
      </p:sp>
      <p:sp>
        <p:nvSpPr>
          <p:cNvPr id="5129" name="AutoShape 12"/>
          <p:cNvSpPr>
            <a:spLocks noChangeArrowheads="1"/>
          </p:cNvSpPr>
          <p:nvPr/>
        </p:nvSpPr>
        <p:spPr bwMode="auto">
          <a:xfrm>
            <a:off x="611188" y="3068638"/>
            <a:ext cx="3240087"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cs typeface="Arial" charset="0"/>
              </a:rPr>
              <a:t>social risks</a:t>
            </a:r>
          </a:p>
        </p:txBody>
      </p:sp>
      <p:sp>
        <p:nvSpPr>
          <p:cNvPr id="5130" name="AutoShape 13"/>
          <p:cNvSpPr>
            <a:spLocks noChangeArrowheads="1"/>
          </p:cNvSpPr>
          <p:nvPr/>
        </p:nvSpPr>
        <p:spPr bwMode="auto">
          <a:xfrm>
            <a:off x="5003800" y="3068638"/>
            <a:ext cx="3240088"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cs typeface="Arial" charset="0"/>
              </a:rPr>
              <a:t>safety risks</a:t>
            </a:r>
          </a:p>
        </p:txBody>
      </p:sp>
      <p:sp>
        <p:nvSpPr>
          <p:cNvPr id="5131" name="AutoShape 14"/>
          <p:cNvSpPr>
            <a:spLocks noChangeArrowheads="1"/>
          </p:cNvSpPr>
          <p:nvPr/>
        </p:nvSpPr>
        <p:spPr bwMode="auto">
          <a:xfrm>
            <a:off x="250825" y="4005263"/>
            <a:ext cx="4176713" cy="1081087"/>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cs typeface="Arial" charset="0"/>
              </a:rPr>
              <a:t>breaking of laws</a:t>
            </a:r>
          </a:p>
        </p:txBody>
      </p:sp>
      <p:sp>
        <p:nvSpPr>
          <p:cNvPr id="5132" name="AutoShape 15"/>
          <p:cNvSpPr>
            <a:spLocks noChangeArrowheads="1"/>
          </p:cNvSpPr>
          <p:nvPr/>
        </p:nvSpPr>
        <p:spPr bwMode="auto">
          <a:xfrm>
            <a:off x="4500563" y="4149725"/>
            <a:ext cx="4464050" cy="7921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cs typeface="Arial" charset="0"/>
              </a:rPr>
              <a:t>impact on others</a:t>
            </a:r>
          </a:p>
        </p:txBody>
      </p:sp>
      <p:sp>
        <p:nvSpPr>
          <p:cNvPr id="5133" name="AutoShape 16"/>
          <p:cNvSpPr>
            <a:spLocks noChangeArrowheads="1"/>
          </p:cNvSpPr>
          <p:nvPr/>
        </p:nvSpPr>
        <p:spPr bwMode="auto">
          <a:xfrm>
            <a:off x="3995738" y="2060575"/>
            <a:ext cx="4968875" cy="8636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cs typeface="Arial" charset="0"/>
              </a:rPr>
              <a:t>impact on community</a:t>
            </a:r>
          </a:p>
        </p:txBody>
      </p:sp>
      <p:sp>
        <p:nvSpPr>
          <p:cNvPr id="5134" name="Text Box 17"/>
          <p:cNvSpPr txBox="1">
            <a:spLocks noChangeArrowheads="1"/>
          </p:cNvSpPr>
          <p:nvPr/>
        </p:nvSpPr>
        <p:spPr bwMode="auto">
          <a:xfrm>
            <a:off x="684213" y="0"/>
            <a:ext cx="77406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sz="3600" b="1">
                <a:solidFill>
                  <a:schemeClr val="bg1"/>
                </a:solidFill>
              </a:rPr>
              <a:t>New Psychoactive Substances </a:t>
            </a:r>
            <a:r>
              <a:rPr lang="en-GB" altLang="en-US" sz="3600" b="1">
                <a:solidFill>
                  <a:schemeClr val="bg1"/>
                </a:solidFill>
                <a:latin typeface="Comic Sans MS" pitchFamily="66" charset="0"/>
                <a:cs typeface="Arial" charset="0"/>
              </a:rPr>
              <a:t>are a more socially acceptable form of drug taking</a:t>
            </a:r>
            <a:r>
              <a:rPr lang="en-GB" altLang="en-US" sz="3600">
                <a:latin typeface="Comic Sans MS" pitchFamily="66" charset="0"/>
                <a:cs typeface="Arial"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6151" name="Picture 9" descr="solphade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773238"/>
            <a:ext cx="273526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order-co-codamol-30-500mg-online-free-prescription-included-as-well-as-free-shipping-4e0ceed52763338bb9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2775" y="908050"/>
            <a:ext cx="34512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3" descr="nurofen_1872371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208881">
            <a:off x="3093244" y="2191544"/>
            <a:ext cx="273526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14"/>
          <p:cNvSpPr txBox="1">
            <a:spLocks noChangeArrowheads="1"/>
          </p:cNvSpPr>
          <p:nvPr/>
        </p:nvSpPr>
        <p:spPr bwMode="auto">
          <a:xfrm>
            <a:off x="250825" y="188913"/>
            <a:ext cx="849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a:latin typeface="Comic Sans MS" pitchFamily="66" charset="0"/>
                <a:cs typeface="Arial" charset="0"/>
              </a:rPr>
              <a:t>There is an unnecessary fuss over the care needed when using painkillers</a:t>
            </a:r>
            <a:r>
              <a:rPr lang="en-GB" altLang="en-US" sz="1800">
                <a:cs typeface="Arial"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7175" name="Picture 9" descr="Cocaethylene-3D-bal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6938" y="549275"/>
            <a:ext cx="31670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coca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836613"/>
            <a:ext cx="2236788"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3"/>
          <p:cNvSpPr txBox="1">
            <a:spLocks noChangeArrowheads="1"/>
          </p:cNvSpPr>
          <p:nvPr/>
        </p:nvSpPr>
        <p:spPr bwMode="auto">
          <a:xfrm>
            <a:off x="2411413" y="771525"/>
            <a:ext cx="79216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8800" b="1">
                <a:cs typeface="Arial" charset="0"/>
              </a:rPr>
              <a:t>+</a:t>
            </a:r>
          </a:p>
        </p:txBody>
      </p:sp>
      <p:pic>
        <p:nvPicPr>
          <p:cNvPr id="7178" name="Picture 15" descr="drinking_alcohol_1366916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908050"/>
            <a:ext cx="2262188" cy="14160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9" name="Text Box 16"/>
          <p:cNvSpPr txBox="1">
            <a:spLocks noChangeArrowheads="1"/>
          </p:cNvSpPr>
          <p:nvPr/>
        </p:nvSpPr>
        <p:spPr bwMode="auto">
          <a:xfrm>
            <a:off x="5435600" y="771525"/>
            <a:ext cx="7921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8800" b="1">
                <a:cs typeface="Arial" charset="0"/>
              </a:rPr>
              <a:t>=</a:t>
            </a:r>
          </a:p>
        </p:txBody>
      </p:sp>
      <p:sp>
        <p:nvSpPr>
          <p:cNvPr id="7180" name="Text Box 17"/>
          <p:cNvSpPr txBox="1">
            <a:spLocks noChangeArrowheads="1"/>
          </p:cNvSpPr>
          <p:nvPr/>
        </p:nvSpPr>
        <p:spPr bwMode="auto">
          <a:xfrm>
            <a:off x="5651500" y="2133600"/>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GB" altLang="en-US" sz="2400" b="1">
                <a:latin typeface="Comic Sans MS" pitchFamily="66" charset="0"/>
                <a:cs typeface="Arial" charset="0"/>
              </a:rPr>
              <a:t>Cocaethylene</a:t>
            </a:r>
            <a:r>
              <a:rPr lang="en-GB" altLang="en-US" sz="1800">
                <a:cs typeface="Arial" charset="0"/>
              </a:rPr>
              <a:t> </a:t>
            </a:r>
          </a:p>
        </p:txBody>
      </p:sp>
      <p:pic>
        <p:nvPicPr>
          <p:cNvPr id="7181" name="Picture 21" descr="4e6ba93fd54486182e424458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825" y="3429000"/>
            <a:ext cx="17272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2" descr="buy-benzo-fury-pellets-72-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4075" y="3284538"/>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3" descr="greenbea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4300" y="3429000"/>
            <a:ext cx="11001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24"/>
          <p:cNvSpPr txBox="1">
            <a:spLocks noChangeArrowheads="1"/>
          </p:cNvSpPr>
          <p:nvPr/>
        </p:nvSpPr>
        <p:spPr bwMode="auto">
          <a:xfrm>
            <a:off x="179388" y="4797425"/>
            <a:ext cx="2195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1800">
                <a:latin typeface="Comic Sans MS" pitchFamily="66" charset="0"/>
                <a:cs typeface="Arial" charset="0"/>
              </a:rPr>
              <a:t>Bromo Dragonfly</a:t>
            </a:r>
          </a:p>
        </p:txBody>
      </p:sp>
      <p:pic>
        <p:nvPicPr>
          <p:cNvPr id="7185" name="Picture 26" descr="festivals-urged-to-tackle-legal-high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1500" y="2636838"/>
            <a:ext cx="329406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 Box 18"/>
          <p:cNvSpPr txBox="1">
            <a:spLocks noChangeArrowheads="1"/>
          </p:cNvSpPr>
          <p:nvPr/>
        </p:nvSpPr>
        <p:spPr bwMode="auto">
          <a:xfrm>
            <a:off x="0" y="0"/>
            <a:ext cx="9144000" cy="549275"/>
          </a:xfrm>
          <a:prstGeom prst="rect">
            <a:avLst/>
          </a:prstGeom>
          <a:solidFill>
            <a:srgbClr val="D2F81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GB" altLang="en-US" sz="3000" b="1">
                <a:latin typeface="Comic Sans MS" pitchFamily="66" charset="0"/>
                <a:cs typeface="Arial" charset="0"/>
              </a:rPr>
              <a:t>Festivals are all about opportunities to get high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95" name="Title 1"/>
          <p:cNvSpPr>
            <a:spLocks noGrp="1"/>
          </p:cNvSpPr>
          <p:nvPr>
            <p:ph type="title" idx="4294967295"/>
          </p:nvPr>
        </p:nvSpPr>
        <p:spPr>
          <a:xfrm>
            <a:off x="0" y="0"/>
            <a:ext cx="9144000" cy="1143000"/>
          </a:xfrm>
        </p:spPr>
        <p:txBody>
          <a:bodyPr/>
          <a:lstStyle/>
          <a:p>
            <a:pPr eaLnBrk="1" hangingPunct="1"/>
            <a:r>
              <a:rPr lang="en-GB" altLang="en-US" sz="4000" smtClean="0">
                <a:latin typeface="Comic Sans MS" pitchFamily="66" charset="0"/>
              </a:rPr>
              <a:t>Inhaling Nitrous Oxide (laughing gas) is just a bit of a joke</a:t>
            </a:r>
            <a:r>
              <a:rPr lang="en-GB" altLang="en-US" sz="4000" smtClean="0"/>
              <a:t> </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8200" name="Picture 9" descr="BITTERCO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1773238"/>
            <a:ext cx="4229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best-whip-cream-chargers-24-8gm--95-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15573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3" descr="nitrousoxide_200x1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2565400"/>
            <a:ext cx="23034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219" name="Title 1"/>
          <p:cNvSpPr>
            <a:spLocks noGrp="1"/>
          </p:cNvSpPr>
          <p:nvPr>
            <p:ph type="title" idx="4294967295"/>
          </p:nvPr>
        </p:nvSpPr>
        <p:spPr>
          <a:xfrm>
            <a:off x="0" y="-242888"/>
            <a:ext cx="9144000" cy="1916113"/>
          </a:xfrm>
        </p:spPr>
        <p:txBody>
          <a:bodyPr/>
          <a:lstStyle/>
          <a:p>
            <a:pPr eaLnBrk="1" hangingPunct="1"/>
            <a:r>
              <a:rPr lang="en-GB" altLang="en-US" sz="3600" smtClean="0">
                <a:latin typeface="Comic Sans MS" pitchFamily="66" charset="0"/>
              </a:rPr>
              <a:t>It is better for young people to drink alcohol, rather than take illegal drugs</a:t>
            </a:r>
            <a:r>
              <a:rPr lang="en-GB" altLang="en-US" smtClean="0"/>
              <a:t> </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9224" name="Picture 13" descr="r231612_9254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1341438"/>
            <a:ext cx="5472113" cy="3622675"/>
          </a:xfrm>
          <a:prstGeom prst="rect">
            <a:avLst/>
          </a:prstGeom>
          <a:noFill/>
          <a:ln w="76200" cmpd="tri">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9225" name="Picture 15" descr="drugs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82442">
            <a:off x="5795963" y="1916113"/>
            <a:ext cx="2736850" cy="2479675"/>
          </a:xfrm>
          <a:prstGeom prst="rect">
            <a:avLst/>
          </a:prstGeom>
          <a:noFill/>
          <a:ln w="57150" cmpd="thickThin">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43" name="Title 1"/>
          <p:cNvSpPr>
            <a:spLocks noGrp="1"/>
          </p:cNvSpPr>
          <p:nvPr>
            <p:ph type="title" idx="4294967295"/>
          </p:nvPr>
        </p:nvSpPr>
        <p:spPr>
          <a:xfrm>
            <a:off x="0" y="-242888"/>
            <a:ext cx="9144000" cy="1368426"/>
          </a:xfrm>
        </p:spPr>
        <p:txBody>
          <a:bodyPr/>
          <a:lstStyle/>
          <a:p>
            <a:pPr eaLnBrk="1" hangingPunct="1"/>
            <a:r>
              <a:rPr lang="en-GB" altLang="en-US" sz="3600" b="1" smtClean="0">
                <a:latin typeface="Comic Sans MS" pitchFamily="66" charset="0"/>
              </a:rPr>
              <a:t>Pupils with ADHD should be medicated</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10248" name="Picture 15" descr="ritalin_medium_jpg_4c0e3ae3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908050"/>
            <a:ext cx="3959225" cy="39592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49" name="Picture 17" descr="ADH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75269">
            <a:off x="5580063" y="908050"/>
            <a:ext cx="30448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1768</Words>
  <Application>Microsoft Office PowerPoint</Application>
  <PresentationFormat>On-screen Show (4:3)</PresentationFormat>
  <Paragraphs>110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Comic Sans MS</vt:lpstr>
      <vt:lpstr>Calibri</vt:lpstr>
      <vt:lpstr>Default Design</vt:lpstr>
      <vt:lpstr>Opinion Finder  (full version) </vt:lpstr>
      <vt:lpstr>Opinion Finder Activity</vt:lpstr>
      <vt:lpstr>All pupils need to know, is how to say no to drugs </vt:lpstr>
      <vt:lpstr>PowerPoint Presentation</vt:lpstr>
      <vt:lpstr>PowerPoint Presentation</vt:lpstr>
      <vt:lpstr>PowerPoint Presentation</vt:lpstr>
      <vt:lpstr>Inhaling Nitrous Oxide (laughing gas) is just a bit of a joke </vt:lpstr>
      <vt:lpstr>It is better for young people to drink alcohol, rather than take illegal drugs </vt:lpstr>
      <vt:lpstr>Pupils with ADHD should be medicated</vt:lpstr>
      <vt:lpstr>PowerPoint Presentation</vt:lpstr>
      <vt:lpstr>PowerPoint Presentation</vt:lpstr>
      <vt:lpstr>PowerPoint Presentation</vt:lpstr>
      <vt:lpstr>PowerPoint Presentation</vt:lpstr>
      <vt:lpstr>PowerPoint Presentation</vt:lpstr>
    </vt:vector>
  </TitlesOfParts>
  <Company>South Wales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Opinion Finder  (full version) </dc:title>
  <dc:creator>All Wales School Liaison Core Programme</dc:creator>
  <cp:lastModifiedBy>Andrew Holland</cp:lastModifiedBy>
  <cp:revision>17</cp:revision>
  <dcterms:created xsi:type="dcterms:W3CDTF">2011-11-11T17:16:32Z</dcterms:created>
  <dcterms:modified xsi:type="dcterms:W3CDTF">2018-11-26T10:16:51Z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0e2fc6c4-cd9d-4153-b478-05eaef622652</vt:lpwstr>
  </property>
  <property fmtid="{D5CDD505-2E9C-101B-9397-08002B2CF9AE}" pid="3" name="SWPIL">
    <vt:lpwstr>NOT PROTECTIVELY MARKED</vt:lpwstr>
  </property>
  <property fmtid="{D5CDD505-2E9C-101B-9397-08002B2CF9AE}" pid="4" name="SWPVNV">
    <vt:lpwstr>No Visual Mark</vt:lpwstr>
  </property>
  <property fmtid="{D5CDD505-2E9C-101B-9397-08002B2CF9AE}" pid="5" name="Protective Marking Classification">
    <vt:lpwstr>OFFICIAL - NO MARKING</vt:lpwstr>
  </property>
  <property fmtid="{D5CDD505-2E9C-101B-9397-08002B2CF9AE}" pid="6" name="Additional Descriptor">
    <vt:lpwstr/>
  </property>
  <property fmtid="{D5CDD505-2E9C-101B-9397-08002B2CF9AE}" pid="7" name="Impact Level">
    <vt:i4>0</vt:i4>
  </property>
</Properties>
</file>