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15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72" r:id="rId9"/>
    <p:sldId id="267" r:id="rId10"/>
    <p:sldId id="268" r:id="rId11"/>
    <p:sldId id="270" r:id="rId12"/>
    <p:sldId id="269" r:id="rId13"/>
    <p:sldId id="271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6D11792-C931-724F-B79E-6A6FBF7A7B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62C7AA0-D6FE-074D-B9E1-E46B28B7C8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3AC9F3F-D64A-5E4D-BC99-04F5C03D5D2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BFAC849A-DED3-DC45-ACCA-883EF4FF37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BB50FB89-8802-1044-BC35-28565EEAB4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5F57E665-B0C4-6549-8798-833136B88B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102428-4837-8049-BF28-CC4E5E6F4EF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39823FC-A58B-C943-95DE-50B21D0281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3B4CF9-4FC8-6541-9C3C-3CDE3EC2A2FC}" type="slidenum">
              <a:rPr lang="en-GB" altLang="en-US"/>
              <a:pPr eaLnBrk="1" hangingPunct="1"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401B2B1-8230-FA42-99E1-D9CD4D7575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80431A6-7124-6741-B78F-441C7FCC3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New asylum seekers in the UK get vouchers for food and essentials. A young, single person gets £19 a week, a couple gets £47 per week and extra for children. They also get £10 cash a week. </a:t>
            </a: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The total amount of money and vouchers asylum seekers can get is 70 per cent of what someone on income support would receive. </a:t>
            </a: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The money comes from the Home Office - the Government department which looks after asylum issues.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D0C2E8-5236-684E-9DC6-201010AB6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65D877-963F-E143-9FC5-097B0B93A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5E4DE1-7513-234F-B764-6C3E75AACF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2FCFA-B711-8D48-AD16-C33DA64DE8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347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DBE0A7-5733-E243-BCC2-55A0DF0939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E59393-7BE7-314D-AF9B-E25A5A0AEB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557C7B-60EA-6C40-9CFA-F8E5460C6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82922-F88F-DD4B-8051-CFCCEC9479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267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6A8981-65ED-3A49-8624-7570AF902E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84025B-551B-3446-9BA9-87B581416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8439D3-68CC-614F-AEBD-EF52AB4126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44749-F64E-1045-ABFD-DA393C873C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5930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53E356-4FE1-084D-A624-AE7F23076B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39FE93-5648-844C-B76D-5A3A42D78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1C3ED-7FEB-EC41-AED2-969AC993E9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919F0-94B9-4D4A-9C74-766BCBF78C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322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45A99A7-395B-B247-BD76-4F5039D766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B795EF-784D-A34E-88BF-F53F4B559A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523307-AE30-DE42-9F8E-DEDF2FAFC9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1053A-4BF4-2140-AB69-E2420D1671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052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016EED-332C-7644-9EF6-32CE46D855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582C6F-7900-A74D-A6A4-C79B9563DD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272DAC-AF34-334A-8265-C1038F2979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B6D28-C517-2040-A69F-45F05EC9CD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530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68A65F-5C53-B74E-800A-124C1A2A0B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98A152-8244-F34C-9C2B-963B21EDB9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ADAC8E-8A92-8C4A-9485-B93B5289A9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A3932-6099-2B4B-9C9D-F687A7E0D1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13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6DC81D-5ADD-4B4E-813D-D667FA1524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A2DED2-0F00-6545-942B-E9731C59F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4F88A6-961E-4247-B7EA-0AC7A28F02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1BC30-0E6F-FE4D-B50E-0A4247CFEF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186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C616A2-938A-8947-A85A-0CC3C2120A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75133C2-9E8A-F94B-9645-A4B8F284E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21A1BEF-0C9F-8141-BC87-5B68BEB6BF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71612-37B1-3B4D-B365-EF2E9FE52B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560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F779DC1-8D65-F24B-A0FF-DC2ACA00B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58112C-095E-4F4C-9704-5B1E5A31F4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82534C7-FA68-2046-8BC4-78C32764F4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05F13-D7E6-9E43-AE5C-213D852D8A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2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F2554C-0FFE-B34D-9FB5-A8B791C07C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FD2A5A-73DD-534E-8158-9447823BF8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570A1B-EE0B-8049-A071-912DACB2BA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319E7-6C10-BE4F-84A1-E1599BED47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115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1080DB-2EC7-0E41-9926-EC731BDC4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17B2A4-035F-FA41-9951-255BF2BF4B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018241-B689-A144-97CF-C5480021DB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A433B-362E-C949-B7AD-EB6ECA19BC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622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21CAD4-40DE-6941-A0EC-5B01B9D4AF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4A685F-EE9E-D54F-8814-F87AA2E8E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48499D-E822-1545-9A70-923F8C756B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4520CA-628C-4544-BB51-72FD585E22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328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83A8BD8-9378-434F-9723-7E7AB8D76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E6650A-1728-E449-92BB-270B0E718C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366CEE-B5D6-E447-9B62-AC5D508822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792DED-C847-964E-81D3-E2C057BF87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A6F20BF-EEBF-A44F-AD15-0E13C588DB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4A2663-5C0D-7B41-81A6-C80FFF4191B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6407DFF4-827C-FE47-91D0-1EF0E38A9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id="{69B26EE9-4DE1-514F-9E8E-4AC9DF9F5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762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tx2"/>
                </a:solidFill>
                <a:latin typeface="Comic Sans MS" panose="030F0902030302020204" pitchFamily="66" charset="0"/>
              </a:rPr>
              <a:t>Pwy ydw i?</a:t>
            </a:r>
            <a:br>
              <a:rPr lang="en-GB" altLang="en-US" sz="4000" b="1">
                <a:solidFill>
                  <a:schemeClr val="tx2"/>
                </a:solidFill>
                <a:latin typeface="Comic Sans MS" panose="030F0902030302020204" pitchFamily="66" charset="0"/>
              </a:rPr>
            </a:br>
            <a:endParaRPr lang="en-GB" altLang="en-US" sz="4000" b="1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pic>
        <p:nvPicPr>
          <p:cNvPr id="16388" name="Picture 4" descr="j0430642">
            <a:extLst>
              <a:ext uri="{FF2B5EF4-FFF2-40B4-BE49-F238E27FC236}">
                <a16:creationId xmlns:a16="http://schemas.microsoft.com/office/drawing/2014/main" id="{5C6F48D9-C4A0-1345-992D-3E7E85B17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773238"/>
            <a:ext cx="6408737" cy="4265612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2053" name="Text Box 8">
            <a:extLst>
              <a:ext uri="{FF2B5EF4-FFF2-40B4-BE49-F238E27FC236}">
                <a16:creationId xmlns:a16="http://schemas.microsoft.com/office/drawing/2014/main" id="{C4D2681F-F120-2043-9FF9-286B61F8E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6250"/>
            <a:ext cx="2376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anose="030F0902030302020204" pitchFamily="66" charset="0"/>
              </a:rPr>
              <a:t>Adnodd 1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6C544064-B80E-7342-AD18-7F239633502C}"/>
              </a:ext>
            </a:extLst>
          </p:cNvPr>
          <p:cNvSpPr txBox="1">
            <a:spLocks noGrp="1"/>
          </p:cNvSpPr>
          <p:nvPr/>
        </p:nvSpPr>
        <p:spPr bwMode="auto">
          <a:xfrm>
            <a:off x="6156325" y="59499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5F9F25F-4326-5743-B635-7533C2C28D81}" type="slidenum">
              <a:rPr lang="en-US" altLang="en-US" sz="1400"/>
              <a:pPr algn="r" eaLnBrk="1" hangingPunct="1"/>
              <a:t>1</a:t>
            </a:fld>
            <a:endParaRPr lang="en-US" altLang="en-US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5AD9BC0E-16B3-C543-AE53-49B22CA8B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AC4BA072-C709-B443-94F3-77A427C5E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tx2"/>
                </a:solidFill>
                <a:latin typeface="Comic Sans MS" panose="030F0902030302020204" pitchFamily="66" charset="0"/>
              </a:rPr>
              <a:t>Adborth athro/athrawes a thrafodaeth</a:t>
            </a:r>
            <a:endParaRPr lang="en-US" altLang="en-US" sz="3600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5938981-4DDD-9342-BF24-F6B7AE726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403350"/>
            <a:ext cx="74168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</a:rPr>
              <a:t>Myth: 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Mae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Prydain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yn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llawn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ffoaduriaid</a:t>
            </a:r>
            <a:endParaRPr lang="en-US" altLang="en-US" sz="2400" kern="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en-US" sz="2400" kern="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	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</a:rPr>
              <a:t>Gau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</a:rPr>
              <a:t> –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Prydain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yw’r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10fed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lle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Ewrop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o ran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poblogaeth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y pen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ar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gyfer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ceisiadau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am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loches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.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Mae’r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mwyafrif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llethol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o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ffoaduriaid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mynd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i’r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Dwyrain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Canol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ac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Affrica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endParaRPr lang="en-US" altLang="en-US" sz="2400" b="1" kern="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</a:rPr>
              <a:t>Myth: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Rydyn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ni’n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cael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ein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twyllo</a:t>
            </a:r>
            <a:r>
              <a:rPr lang="en-GB" altLang="en-US" sz="24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endParaRPr lang="en-US" altLang="en-US" sz="2400" b="1" kern="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b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</a:rPr>
              <a:t>Gau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</a:rPr>
              <a:t> –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altLang="en-US" sz="2400" dirty="0" err="1">
                <a:latin typeface="Comic Sans MS" pitchFamily="66" charset="0"/>
              </a:rPr>
              <a:t>Cyfanswm</a:t>
            </a:r>
            <a:r>
              <a:rPr lang="en-US" altLang="en-US" sz="2400" dirty="0">
                <a:latin typeface="Comic Sans MS" pitchFamily="66" charset="0"/>
              </a:rPr>
              <a:t> y </a:t>
            </a:r>
            <a:r>
              <a:rPr lang="en-US" altLang="en-US" sz="2400" dirty="0" err="1">
                <a:latin typeface="Comic Sans MS" pitchFamily="66" charset="0"/>
              </a:rPr>
              <a:t>swm</a:t>
            </a:r>
            <a:r>
              <a:rPr lang="en-US" altLang="en-US" sz="2400" dirty="0">
                <a:latin typeface="Comic Sans MS" pitchFamily="66" charset="0"/>
              </a:rPr>
              <a:t> o </a:t>
            </a:r>
            <a:r>
              <a:rPr lang="en-US" altLang="en-US" sz="2400" dirty="0" err="1">
                <a:latin typeface="Comic Sans MS" pitchFamily="66" charset="0"/>
              </a:rPr>
              <a:t>arian</a:t>
            </a:r>
            <a:r>
              <a:rPr lang="en-US" altLang="en-US" sz="2400" dirty="0">
                <a:latin typeface="Comic Sans MS" pitchFamily="66" charset="0"/>
              </a:rPr>
              <a:t> a </a:t>
            </a:r>
            <a:r>
              <a:rPr lang="en-US" altLang="en-US" sz="2400" dirty="0" err="1">
                <a:latin typeface="Comic Sans MS" pitchFamily="66" charset="0"/>
              </a:rPr>
              <a:t>thalebau</a:t>
            </a:r>
            <a:r>
              <a:rPr lang="en-US" altLang="en-US" sz="2400" dirty="0">
                <a:latin typeface="Comic Sans MS" pitchFamily="66" charset="0"/>
              </a:rPr>
              <a:t> y gall </a:t>
            </a:r>
            <a:r>
              <a:rPr lang="en-US" altLang="en-US" sz="2400" dirty="0" err="1">
                <a:latin typeface="Comic Sans MS" pitchFamily="66" charset="0"/>
              </a:rPr>
              <a:t>ceiswyr</a:t>
            </a:r>
            <a:r>
              <a:rPr lang="en-US" altLang="en-US" sz="2400" dirty="0">
                <a:latin typeface="Comic Sans MS" pitchFamily="66" charset="0"/>
              </a:rPr>
              <a:t> </a:t>
            </a:r>
            <a:r>
              <a:rPr lang="en-US" altLang="en-US" sz="2400" dirty="0" err="1">
                <a:latin typeface="Comic Sans MS" pitchFamily="66" charset="0"/>
              </a:rPr>
              <a:t>lloches</a:t>
            </a:r>
            <a:r>
              <a:rPr lang="en-US" altLang="en-US" sz="2400" dirty="0">
                <a:latin typeface="Comic Sans MS" pitchFamily="66" charset="0"/>
              </a:rPr>
              <a:t> </a:t>
            </a:r>
            <a:r>
              <a:rPr lang="en-US" altLang="en-US" sz="2400" dirty="0" err="1">
                <a:latin typeface="Comic Sans MS" pitchFamily="66" charset="0"/>
              </a:rPr>
              <a:t>ei</a:t>
            </a:r>
            <a:r>
              <a:rPr lang="en-US" altLang="en-US" sz="2400" dirty="0">
                <a:latin typeface="Comic Sans MS" pitchFamily="66" charset="0"/>
              </a:rPr>
              <a:t> </a:t>
            </a:r>
            <a:r>
              <a:rPr lang="en-US" altLang="en-US" sz="2400" dirty="0" err="1">
                <a:latin typeface="Comic Sans MS" pitchFamily="66" charset="0"/>
              </a:rPr>
              <a:t>gael</a:t>
            </a:r>
            <a:r>
              <a:rPr lang="en-US" altLang="en-US" sz="2400" dirty="0">
                <a:latin typeface="Comic Sans MS" pitchFamily="66" charset="0"/>
              </a:rPr>
              <a:t> </a:t>
            </a:r>
            <a:r>
              <a:rPr lang="en-US" altLang="en-US" sz="2400" dirty="0" err="1">
                <a:latin typeface="Comic Sans MS" pitchFamily="66" charset="0"/>
              </a:rPr>
              <a:t>yw</a:t>
            </a:r>
            <a:r>
              <a:rPr lang="en-US" altLang="en-US" sz="2400" dirty="0">
                <a:latin typeface="Comic Sans MS" pitchFamily="66" charset="0"/>
              </a:rPr>
              <a:t> 70% </a:t>
            </a:r>
            <a:r>
              <a:rPr lang="en-US" altLang="en-US" sz="2400" dirty="0" err="1">
                <a:latin typeface="Comic Sans MS" pitchFamily="66" charset="0"/>
              </a:rPr>
              <a:t>o’r</a:t>
            </a:r>
            <a:r>
              <a:rPr lang="en-US" altLang="en-US" sz="2400" dirty="0">
                <a:latin typeface="Comic Sans MS" pitchFamily="66" charset="0"/>
              </a:rPr>
              <a:t> hyn y </a:t>
            </a:r>
            <a:r>
              <a:rPr lang="en-US" altLang="en-US" sz="2400" dirty="0" err="1">
                <a:latin typeface="Comic Sans MS" pitchFamily="66" charset="0"/>
              </a:rPr>
              <a:t>byddai</a:t>
            </a:r>
            <a:r>
              <a:rPr lang="en-US" altLang="en-US" sz="2400" dirty="0">
                <a:latin typeface="Comic Sans MS" pitchFamily="66" charset="0"/>
              </a:rPr>
              <a:t> </a:t>
            </a:r>
            <a:r>
              <a:rPr lang="en-US" altLang="en-US" sz="2400" dirty="0" err="1">
                <a:latin typeface="Comic Sans MS" pitchFamily="66" charset="0"/>
              </a:rPr>
              <a:t>rhywun</a:t>
            </a:r>
            <a:r>
              <a:rPr lang="en-US" altLang="en-US" sz="2400" dirty="0">
                <a:latin typeface="Comic Sans MS" pitchFamily="66" charset="0"/>
              </a:rPr>
              <a:t> </a:t>
            </a:r>
            <a:r>
              <a:rPr lang="en-US" altLang="en-US" sz="2400" dirty="0" err="1">
                <a:latin typeface="Comic Sans MS" pitchFamily="66" charset="0"/>
              </a:rPr>
              <a:t>ar</a:t>
            </a:r>
            <a:r>
              <a:rPr lang="en-US" altLang="en-US" sz="2400" dirty="0">
                <a:latin typeface="Comic Sans MS" pitchFamily="66" charset="0"/>
              </a:rPr>
              <a:t> </a:t>
            </a:r>
            <a:r>
              <a:rPr lang="en-US" altLang="en-US" sz="2400" dirty="0" err="1">
                <a:latin typeface="Comic Sans MS" pitchFamily="66" charset="0"/>
              </a:rPr>
              <a:t>gymhorthdal</a:t>
            </a:r>
            <a:r>
              <a:rPr lang="en-US" altLang="en-US" sz="2400" dirty="0">
                <a:latin typeface="Comic Sans MS" pitchFamily="66" charset="0"/>
              </a:rPr>
              <a:t> </a:t>
            </a:r>
            <a:r>
              <a:rPr lang="en-US" altLang="en-US" sz="2400" dirty="0" err="1">
                <a:latin typeface="Comic Sans MS" pitchFamily="66" charset="0"/>
              </a:rPr>
              <a:t>incwm</a:t>
            </a:r>
            <a:r>
              <a:rPr lang="en-US" altLang="en-US" sz="2400" dirty="0">
                <a:latin typeface="Comic Sans MS" pitchFamily="66" charset="0"/>
              </a:rPr>
              <a:t> yn </a:t>
            </a:r>
            <a:r>
              <a:rPr lang="en-US" altLang="en-US" sz="2400" dirty="0" err="1">
                <a:latin typeface="Comic Sans MS" pitchFamily="66" charset="0"/>
              </a:rPr>
              <a:t>ei</a:t>
            </a:r>
            <a:r>
              <a:rPr lang="en-US" altLang="en-US" sz="2400" dirty="0">
                <a:latin typeface="Comic Sans MS" pitchFamily="66" charset="0"/>
              </a:rPr>
              <a:t> </a:t>
            </a:r>
            <a:r>
              <a:rPr lang="en-US" altLang="en-US" sz="2400" dirty="0" err="1">
                <a:latin typeface="Comic Sans MS" pitchFamily="66" charset="0"/>
              </a:rPr>
              <a:t>gael</a:t>
            </a:r>
            <a:r>
              <a:rPr lang="en-US" altLang="en-US" sz="2400" dirty="0">
                <a:latin typeface="Comic Sans MS" pitchFamily="66" charset="0"/>
              </a:rPr>
              <a:t>. Mae hyn yn </a:t>
            </a:r>
            <a:r>
              <a:rPr lang="en-US" altLang="en-US" sz="2400" dirty="0" err="1">
                <a:latin typeface="Comic Sans MS" pitchFamily="66" charset="0"/>
              </a:rPr>
              <a:t>gyfwerth</a:t>
            </a:r>
            <a:r>
              <a:rPr lang="en-US" altLang="en-US" sz="2400" dirty="0">
                <a:latin typeface="Comic Sans MS" pitchFamily="66" charset="0"/>
              </a:rPr>
              <a:t> </a:t>
            </a:r>
            <a:r>
              <a:rPr lang="en-US" altLang="en-US" sz="2400" dirty="0">
                <a:latin typeface="Comic Sans MS"/>
              </a:rPr>
              <a:t>â</a:t>
            </a:r>
            <a:r>
              <a:rPr lang="en-US" altLang="en-US" sz="2400" dirty="0">
                <a:latin typeface="Comic Sans MS" pitchFamily="66" charset="0"/>
              </a:rPr>
              <a:t> £30-£40 </a:t>
            </a:r>
            <a:r>
              <a:rPr lang="en-US" altLang="en-US" sz="2400" dirty="0" err="1">
                <a:latin typeface="Comic Sans MS" pitchFamily="66" charset="0"/>
              </a:rPr>
              <a:t>yr</a:t>
            </a:r>
            <a:r>
              <a:rPr lang="en-US" altLang="en-US" sz="2400" dirty="0">
                <a:latin typeface="Comic Sans MS" pitchFamily="66" charset="0"/>
              </a:rPr>
              <a:t> </a:t>
            </a:r>
            <a:r>
              <a:rPr lang="en-US" altLang="en-US" sz="2400" dirty="0" err="1">
                <a:latin typeface="Comic Sans MS" pitchFamily="66" charset="0"/>
              </a:rPr>
              <a:t>wythnos</a:t>
            </a:r>
            <a:r>
              <a:rPr lang="en-US" altLang="en-US" sz="2400" dirty="0">
                <a:latin typeface="Comic Sans MS" pitchFamily="66" charset="0"/>
              </a:rPr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46759-730C-0A4E-B397-14CA04AB0AA5}"/>
              </a:ext>
            </a:extLst>
          </p:cNvPr>
          <p:cNvSpPr txBox="1">
            <a:spLocks noGrp="1"/>
          </p:cNvSpPr>
          <p:nvPr/>
        </p:nvSpPr>
        <p:spPr bwMode="auto">
          <a:xfrm>
            <a:off x="6156325" y="60928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0C13C43-A05D-7D43-A97D-8C7050A35C95}" type="slidenum">
              <a:rPr lang="en-US" altLang="en-US" sz="1400"/>
              <a:pPr algn="r" eaLnBrk="1" hangingPunct="1"/>
              <a:t>10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2CD0AA61-B8DC-E74B-9624-1639BE8B4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DA86E662-91A1-944B-9B2A-CF9E483A4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76250"/>
            <a:ext cx="734377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</a:rPr>
              <a:t>Myth: 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Mae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ceiswyr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lloches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yn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ddiog</a:t>
            </a:r>
            <a:r>
              <a:rPr lang="en-GB" altLang="en-US" sz="24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</a:rPr>
              <a:t>Gau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– Mae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llawer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fedrus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iawn ac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eisiau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gweithio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ac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mae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gennym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brinder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gweithwyr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medrus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endParaRPr lang="en-US" altLang="en-US" sz="2400" kern="0" dirty="0">
              <a:solidFill>
                <a:prstClr val="black"/>
              </a:solidFill>
              <a:latin typeface="Comic Sans MS" pitchFamily="66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</a:rPr>
              <a:t>Myth: 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Mae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ffoaduriaid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yma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oherwydd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y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perygl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y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maent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yn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ei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wynebu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yn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eu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gwlad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eu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hunain</a:t>
            </a:r>
            <a:r>
              <a:rPr lang="en-GB" altLang="en-US" sz="24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endParaRPr lang="en-US" altLang="en-US" sz="2400" kern="0" dirty="0">
              <a:solidFill>
                <a:prstClr val="black"/>
              </a:solidFill>
              <a:latin typeface="Comic Sans MS" pitchFamily="66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</a:rPr>
              <a:t>Gwir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–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Gwir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oherwydd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mewn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rhai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gwledydd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nid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oes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gan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bobl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hawliau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dynol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a gall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eu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llywodraeth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wneud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fel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y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mynna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. Mae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ffoadurdiaid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wedi bod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drwy’r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broses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ceisio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lloches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sy’n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penderfynu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a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oes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ganddynt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resymau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da i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aros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	</a:t>
            </a: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</a:rPr>
              <a:t>Myth: 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Mae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ceiswyr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lloches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a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ffoaduriaid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yn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cymryd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ein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cartrefi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ni</a:t>
            </a:r>
            <a:r>
              <a:rPr lang="en-GB" altLang="en-US" sz="24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endParaRPr lang="en-US" altLang="en-US" sz="2400" kern="0" dirty="0">
              <a:solidFill>
                <a:prstClr val="black"/>
              </a:solidFill>
              <a:latin typeface="Comic Sans MS" pitchFamily="66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r>
              <a:rPr lang="en-US" altLang="en-US" sz="2400" b="1" kern="0" dirty="0" err="1">
                <a:solidFill>
                  <a:prstClr val="black"/>
                </a:solidFill>
                <a:latin typeface="Comic Sans MS" pitchFamily="66" charset="0"/>
              </a:rPr>
              <a:t>Gau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– Pan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gânt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d</a:t>
            </a:r>
            <a:r>
              <a:rPr lang="cy-GB" altLang="en-US" sz="2400" kern="0" dirty="0">
                <a:solidFill>
                  <a:prstClr val="black"/>
                </a:solidFill>
                <a:latin typeface="Comic Sans MS" pitchFamily="66" charset="0"/>
              </a:rPr>
              <a:t>ŷ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neu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fflat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bydd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ceiswyr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lloches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cael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y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rhai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sy’n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wag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neu’r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rhai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y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mae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landlordiaid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cael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trafferth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 i’w </a:t>
            </a:r>
            <a:r>
              <a:rPr lang="en-US" altLang="en-US" sz="2400" kern="0" dirty="0" err="1">
                <a:solidFill>
                  <a:prstClr val="black"/>
                </a:solidFill>
                <a:latin typeface="Comic Sans MS" pitchFamily="66" charset="0"/>
              </a:rPr>
              <a:t>gosod</a:t>
            </a:r>
            <a:r>
              <a:rPr lang="en-US" altLang="en-US" sz="2400" kern="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 marL="0" indent="0" algn="just">
              <a:lnSpc>
                <a:spcPct val="80000"/>
              </a:lnSpc>
              <a:buFontTx/>
              <a:buNone/>
              <a:defRPr/>
            </a:pPr>
            <a:endParaRPr lang="en-US" altLang="en-US" sz="2200" dirty="0">
              <a:latin typeface="Comic Sans MS" pitchFamily="66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5050BF-7A5D-934D-AE3C-7F71FA465198}"/>
              </a:ext>
            </a:extLst>
          </p:cNvPr>
          <p:cNvSpPr txBox="1">
            <a:spLocks noGrp="1"/>
          </p:cNvSpPr>
          <p:nvPr/>
        </p:nvSpPr>
        <p:spPr bwMode="auto">
          <a:xfrm>
            <a:off x="6156325" y="6092825"/>
            <a:ext cx="19796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EC2C8E7-2F39-5B4A-BA8C-27DE4F5BE95E}" type="slidenum">
              <a:rPr lang="en-US" altLang="en-US" sz="1400"/>
              <a:pPr algn="r" eaLnBrk="1" hangingPunct="1"/>
              <a:t>11</a:t>
            </a:fld>
            <a:endParaRPr lang="en-US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DC162A3D-50C4-694D-B5C9-A4D706684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72D60446-AD03-EF40-8819-16DFCED99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8" y="436563"/>
            <a:ext cx="7437437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900">
              <a:latin typeface="Comic Sans MS" panose="030F0902030302020204" pitchFamily="66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9DE15E-F979-EB43-B395-BCC0E412511B}"/>
              </a:ext>
            </a:extLst>
          </p:cNvPr>
          <p:cNvSpPr txBox="1">
            <a:spLocks noGrp="1"/>
          </p:cNvSpPr>
          <p:nvPr/>
        </p:nvSpPr>
        <p:spPr bwMode="auto">
          <a:xfrm>
            <a:off x="6443663" y="6165850"/>
            <a:ext cx="1928812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27DA532-9B27-774A-8D7F-A631778C10B8}" type="slidenum">
              <a:rPr lang="en-US" altLang="en-US" sz="1400"/>
              <a:pPr algn="r" eaLnBrk="1" hangingPunct="1"/>
              <a:t>12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7C232C-6ADD-B241-A62F-0B2E60F42358}"/>
              </a:ext>
            </a:extLst>
          </p:cNvPr>
          <p:cNvSpPr/>
          <p:nvPr/>
        </p:nvSpPr>
        <p:spPr>
          <a:xfrm>
            <a:off x="684213" y="493713"/>
            <a:ext cx="7559675" cy="59404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Myth: 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Mae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ceiswyr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lloches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yn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mynd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â'n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swyddi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ni</a:t>
            </a:r>
            <a:r>
              <a:rPr lang="en-GB" altLang="en-US" sz="2000" b="1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endParaRPr lang="en-US" altLang="en-US" sz="2000" kern="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en-US" sz="2000" kern="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Gau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-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Ni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chaiff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ceiswyr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lloches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weithio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tra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eu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bod yn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mynd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trwy’r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broses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ceisio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lloches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.</a:t>
            </a:r>
            <a:endParaRPr lang="en-US" altLang="en-US" sz="2000" b="1" kern="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en-US" sz="1000" b="1" kern="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Myth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: Mae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ffoaduriaid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yn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gwneud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cyfraniad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gwerthfawr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i'r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economi</a:t>
            </a:r>
            <a:r>
              <a:rPr lang="en-GB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en-US" altLang="en-US" sz="2000" b="1" kern="0" dirty="0">
              <a:solidFill>
                <a:prstClr val="black"/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en-US" sz="1000" b="1" kern="0" dirty="0">
              <a:solidFill>
                <a:prstClr val="black"/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Gwir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-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Mae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gan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lawer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o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ffoaduriaid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swyddi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ac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maent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yn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talu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treth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en-US" sz="1000" b="1" kern="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Myth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Rydym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yn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talu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mwy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o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Dreth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Gyngor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oherwydd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ceiswyr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lloches</a:t>
            </a:r>
            <a:r>
              <a:rPr lang="en-GB" altLang="en-US" sz="2000" b="1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b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</a:br>
            <a:endParaRPr lang="en-US" altLang="en-US" sz="2000" b="1" kern="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Gau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– Y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Llywodraeth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fydd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yn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edrych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ar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ôl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ceiswyr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lloches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nid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cynghorau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lleol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en-US" sz="2000" b="1" kern="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Myth: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Mae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pob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ffoadur</a:t>
            </a:r>
            <a:r>
              <a:rPr lang="en-US" altLang="en-US" sz="2000" b="1" kern="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yn 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dwyllwr</a:t>
            </a:r>
            <a:r>
              <a:rPr lang="en-GB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000" kern="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altLang="en-US" sz="2000" b="1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Gau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-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Er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fod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y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Swyddfa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Gartref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yn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llym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ar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ffoaduriaid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yn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gwneud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cais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i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aros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ym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Mhrydain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llynedd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,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cafodd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dros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40% o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geiswyr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ganiatad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i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aros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oherwydd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y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perygl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y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byddent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ynddo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pe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byddent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yn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mynd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000" kern="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adref</a:t>
            </a:r>
            <a:r>
              <a:rPr lang="en-US" altLang="en-US" sz="2000" kern="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E74AF888-EAC0-6246-AD80-9376882F1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Rectangle 2">
            <a:extLst>
              <a:ext uri="{FF2B5EF4-FFF2-40B4-BE49-F238E27FC236}">
                <a16:creationId xmlns:a16="http://schemas.microsoft.com/office/drawing/2014/main" id="{B9D244F2-5BF7-7743-9A58-0C0A69779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57213"/>
            <a:ext cx="76438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>
              <a:solidFill>
                <a:schemeClr val="tx2"/>
              </a:solidFill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B6877314-5F9D-464B-B59B-3ED05DFCC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43307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u="sng"/>
          </a:p>
        </p:txBody>
      </p:sp>
      <p:pic>
        <p:nvPicPr>
          <p:cNvPr id="14341" name="Picture 11" descr="bd19932_">
            <a:extLst>
              <a:ext uri="{FF2B5EF4-FFF2-40B4-BE49-F238E27FC236}">
                <a16:creationId xmlns:a16="http://schemas.microsoft.com/office/drawing/2014/main" id="{62C4EC21-51B3-2F4C-9A21-AD0E245D5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060575"/>
            <a:ext cx="3455988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7D5707-B3DC-7040-AD55-35A1BC0C7CCA}"/>
              </a:ext>
            </a:extLst>
          </p:cNvPr>
          <p:cNvSpPr txBox="1">
            <a:spLocks noGrp="1"/>
          </p:cNvSpPr>
          <p:nvPr/>
        </p:nvSpPr>
        <p:spPr bwMode="auto">
          <a:xfrm>
            <a:off x="6156325" y="60213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DBBAED3-D727-AE49-8198-CF53FD00CDF4}" type="slidenum">
              <a:rPr lang="en-US" altLang="en-US" sz="1400"/>
              <a:pPr algn="r" eaLnBrk="1" hangingPunct="1"/>
              <a:t>13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A8B395-D4A5-7D40-94DC-E6BA016A9E30}"/>
              </a:ext>
            </a:extLst>
          </p:cNvPr>
          <p:cNvSpPr/>
          <p:nvPr/>
        </p:nvSpPr>
        <p:spPr>
          <a:xfrm>
            <a:off x="684213" y="2174875"/>
            <a:ext cx="4175125" cy="44497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en-US" sz="2400" b="1" u="sng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Amser</a:t>
            </a:r>
            <a:r>
              <a:rPr lang="en-US" altLang="en-US" sz="2400" b="1" u="sng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i </a:t>
            </a:r>
            <a:r>
              <a:rPr lang="en-US" altLang="en-US" sz="2400" b="1" u="sng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benderfynu</a:t>
            </a:r>
            <a:r>
              <a:rPr lang="en-US" altLang="en-US" sz="2400" b="1" u="sng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!</a:t>
            </a:r>
            <a:endParaRPr lang="en-US" altLang="en-US" sz="2400" kern="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altLang="en-US" sz="2400" kern="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A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yw’r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trafodaethau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wedi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effeithio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ar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y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ffordd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yr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ydych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ym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meddwl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am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bobl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ifanc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yn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eu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harddegau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a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cheiswyr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lloches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/ </a:t>
            </a:r>
            <a:r>
              <a:rPr lang="en-US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ffoaduriaid</a:t>
            </a:r>
            <a:r>
              <a:rPr lang="en-US" altLang="en-US" sz="2400" b="1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altLang="en-US" sz="1600" b="1" kern="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GB" altLang="en-US" sz="2400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Os </a:t>
            </a:r>
            <a:r>
              <a:rPr lang="en-GB" altLang="en-US" sz="2400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ydynt</a:t>
            </a:r>
            <a:r>
              <a:rPr lang="en-GB" altLang="en-US" sz="2400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– </a:t>
            </a:r>
            <a:r>
              <a:rPr lang="en-GB" altLang="en-US" sz="2400" b="1" kern="0" dirty="0" err="1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sut</a:t>
            </a:r>
            <a:r>
              <a:rPr lang="en-GB" altLang="en-US" sz="2400" kern="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?</a:t>
            </a:r>
            <a:endParaRPr lang="en-US" altLang="en-US" sz="2400" kern="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DAEF4D-5DD7-4240-9773-375DA26F8E4F}"/>
              </a:ext>
            </a:extLst>
          </p:cNvPr>
          <p:cNvSpPr/>
          <p:nvPr/>
        </p:nvSpPr>
        <p:spPr>
          <a:xfrm>
            <a:off x="684213" y="557213"/>
            <a:ext cx="6911975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kern="0" dirty="0" err="1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Ystyriwch</a:t>
            </a:r>
            <a:r>
              <a:rPr lang="en-US" altLang="en-US" sz="2800" b="1" kern="0" dirty="0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:</a:t>
            </a:r>
            <a:br>
              <a:rPr lang="en-US" altLang="en-US" sz="2800" b="1" kern="0" dirty="0">
                <a:solidFill>
                  <a:srgbClr val="4E5B6F"/>
                </a:solidFill>
                <a:latin typeface="Comic Sans MS" pitchFamily="66" charset="0"/>
                <a:cs typeface="Arial" charset="0"/>
              </a:rPr>
            </a:br>
            <a:r>
              <a:rPr lang="en-US" altLang="en-US" sz="2800" kern="0" dirty="0" err="1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Mae’r</a:t>
            </a:r>
            <a:r>
              <a:rPr lang="en-US" altLang="en-US" sz="2800" kern="0" dirty="0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 DU yn </a:t>
            </a:r>
            <a:r>
              <a:rPr lang="en-US" altLang="en-US" sz="2800" kern="0" dirty="0" err="1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cynnal</a:t>
            </a:r>
            <a:r>
              <a:rPr lang="en-US" altLang="en-US" sz="2800" kern="0" dirty="0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canran</a:t>
            </a:r>
            <a:r>
              <a:rPr lang="en-US" altLang="en-US" sz="2800" kern="0" dirty="0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fechan</a:t>
            </a:r>
            <a:r>
              <a:rPr lang="en-US" altLang="en-US" sz="2800" kern="0" dirty="0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 o </a:t>
            </a:r>
            <a:r>
              <a:rPr lang="en-US" altLang="en-US" sz="2800" kern="0" dirty="0" err="1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ffoaduriaid</a:t>
            </a:r>
            <a:r>
              <a:rPr lang="en-US" altLang="en-US" sz="2800" kern="0" dirty="0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 y </a:t>
            </a:r>
            <a:r>
              <a:rPr lang="en-US" altLang="en-US" sz="2800" kern="0" dirty="0" err="1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byd</a:t>
            </a:r>
            <a:r>
              <a:rPr lang="en-US" altLang="en-US" sz="2800" kern="0" dirty="0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 – </a:t>
            </a:r>
            <a:r>
              <a:rPr lang="en-US" altLang="en-US" sz="2800" b="1" u="sng" kern="0" dirty="0" err="1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llai</a:t>
            </a:r>
            <a:r>
              <a:rPr lang="en-US" altLang="en-US" sz="2800" b="1" u="sng" kern="0" dirty="0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altLang="en-US" sz="2800" b="1" u="sng" kern="0" dirty="0" err="1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na</a:t>
            </a:r>
            <a:r>
              <a:rPr lang="en-US" altLang="en-US" sz="2800" b="1" u="sng" kern="0" dirty="0">
                <a:solidFill>
                  <a:srgbClr val="4E5B6F"/>
                </a:solidFill>
                <a:latin typeface="Comic Sans MS" pitchFamily="66" charset="0"/>
                <a:cs typeface="Arial" charset="0"/>
              </a:rPr>
              <a:t> 3%.</a:t>
            </a:r>
            <a:r>
              <a:rPr lang="en-US" altLang="en-US" sz="4000" kern="0" dirty="0">
                <a:solidFill>
                  <a:srgbClr val="4E5B6F"/>
                </a:solidFill>
                <a:latin typeface="Arial"/>
                <a:cs typeface="Arial" charset="0"/>
              </a:rPr>
              <a:t> </a:t>
            </a:r>
            <a:endParaRPr lang="en-GB" kern="0" dirty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757BF823-584C-F241-BE4B-9602A1A64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Text Box 7">
            <a:extLst>
              <a:ext uri="{FF2B5EF4-FFF2-40B4-BE49-F238E27FC236}">
                <a16:creationId xmlns:a16="http://schemas.microsoft.com/office/drawing/2014/main" id="{E7E2B7E0-7684-7442-BBA7-2E03A52E6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3141663"/>
            <a:ext cx="865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17416" name="AutoShape 8">
            <a:extLst>
              <a:ext uri="{FF2B5EF4-FFF2-40B4-BE49-F238E27FC236}">
                <a16:creationId xmlns:a16="http://schemas.microsoft.com/office/drawing/2014/main" id="{1AA5946D-7174-154E-A4F8-90377D26FBF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580063" y="2781300"/>
            <a:ext cx="1511300" cy="10795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B293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20" name="AutoShape 12">
            <a:extLst>
              <a:ext uri="{FF2B5EF4-FFF2-40B4-BE49-F238E27FC236}">
                <a16:creationId xmlns:a16="http://schemas.microsoft.com/office/drawing/2014/main" id="{CC22D56A-F02A-6249-A0B3-D86C16758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2781300"/>
            <a:ext cx="1584325" cy="1079500"/>
          </a:xfrm>
          <a:prstGeom prst="roundRect">
            <a:avLst>
              <a:gd name="adj" fmla="val 16667"/>
            </a:avLst>
          </a:prstGeom>
          <a:solidFill>
            <a:srgbClr val="FB2938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9821FBCB-AB29-E042-80BF-68E8504F1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2924175"/>
            <a:ext cx="15113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Comic Sans MS" panose="030F0902030302020204" pitchFamily="66" charset="0"/>
              </a:rPr>
              <a:t>Cymuned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Comic Sans MS" panose="030F0902030302020204" pitchFamily="66" charset="0"/>
              </a:rPr>
              <a:t>(teulu)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AFD57E79-A1FD-E043-A228-BD8204CF8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3141663"/>
            <a:ext cx="115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latin typeface="Comic Sans MS" panose="030F0902030302020204" pitchFamily="66" charset="0"/>
              </a:rPr>
              <a:t>hunaniaeth</a:t>
            </a:r>
          </a:p>
        </p:txBody>
      </p:sp>
      <p:sp>
        <p:nvSpPr>
          <p:cNvPr id="17424" name="AutoShape 16">
            <a:extLst>
              <a:ext uri="{FF2B5EF4-FFF2-40B4-BE49-F238E27FC236}">
                <a16:creationId xmlns:a16="http://schemas.microsoft.com/office/drawing/2014/main" id="{7A310C35-F274-C94F-B272-E80B3E045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781300"/>
            <a:ext cx="1584325" cy="1008063"/>
          </a:xfrm>
          <a:prstGeom prst="roundRect">
            <a:avLst>
              <a:gd name="adj" fmla="val 16667"/>
            </a:avLst>
          </a:prstGeom>
          <a:solidFill>
            <a:srgbClr val="E6FA2A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17425" name="AutoShape 17">
            <a:extLst>
              <a:ext uri="{FF2B5EF4-FFF2-40B4-BE49-F238E27FC236}">
                <a16:creationId xmlns:a16="http://schemas.microsoft.com/office/drawing/2014/main" id="{311B02EE-C625-C04B-8E8D-4A3F0AA67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781300"/>
            <a:ext cx="1511300" cy="10795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E6FA2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Text Box 18">
            <a:extLst>
              <a:ext uri="{FF2B5EF4-FFF2-40B4-BE49-F238E27FC236}">
                <a16:creationId xmlns:a16="http://schemas.microsoft.com/office/drawing/2014/main" id="{0C74CCAD-B653-5440-B7FB-4A9A5BF26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852738"/>
            <a:ext cx="15113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Comic Sans MS" panose="030F0902030302020204" pitchFamily="66" charset="0"/>
              </a:rPr>
              <a:t>Cymuned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Comic Sans MS" panose="030F0902030302020204" pitchFamily="66" charset="0"/>
              </a:rPr>
              <a:t>(arall)</a:t>
            </a:r>
          </a:p>
        </p:txBody>
      </p:sp>
      <p:sp>
        <p:nvSpPr>
          <p:cNvPr id="17427" name="Text Box 19">
            <a:extLst>
              <a:ext uri="{FF2B5EF4-FFF2-40B4-BE49-F238E27FC236}">
                <a16:creationId xmlns:a16="http://schemas.microsoft.com/office/drawing/2014/main" id="{5CB8FC97-5860-0940-885F-74C8DAE7A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141663"/>
            <a:ext cx="115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latin typeface="Comic Sans MS" panose="030F0902030302020204" pitchFamily="66" charset="0"/>
              </a:rPr>
              <a:t>hunaniaeth</a:t>
            </a:r>
          </a:p>
        </p:txBody>
      </p:sp>
      <p:sp>
        <p:nvSpPr>
          <p:cNvPr id="17431" name="AutoShape 23">
            <a:extLst>
              <a:ext uri="{FF2B5EF4-FFF2-40B4-BE49-F238E27FC236}">
                <a16:creationId xmlns:a16="http://schemas.microsoft.com/office/drawing/2014/main" id="{709CBEDC-36AB-F247-8E32-CD53E0AA7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734050"/>
            <a:ext cx="1584325" cy="1079500"/>
          </a:xfrm>
          <a:prstGeom prst="roundRect">
            <a:avLst>
              <a:gd name="adj" fmla="val 16667"/>
            </a:avLst>
          </a:prstGeom>
          <a:solidFill>
            <a:srgbClr val="F52FC1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17432" name="AutoShape 24">
            <a:extLst>
              <a:ext uri="{FF2B5EF4-FFF2-40B4-BE49-F238E27FC236}">
                <a16:creationId xmlns:a16="http://schemas.microsoft.com/office/drawing/2014/main" id="{C7C94A40-C429-704A-B4CE-EBCE029F908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779838" y="4365625"/>
            <a:ext cx="1511300" cy="10795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52FC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33" name="AutoShape 25">
            <a:extLst>
              <a:ext uri="{FF2B5EF4-FFF2-40B4-BE49-F238E27FC236}">
                <a16:creationId xmlns:a16="http://schemas.microsoft.com/office/drawing/2014/main" id="{BB76B50B-663A-694C-9C7F-28C88C3B3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6038"/>
            <a:ext cx="1584325" cy="1079500"/>
          </a:xfrm>
          <a:prstGeom prst="roundRect">
            <a:avLst>
              <a:gd name="adj" fmla="val 16667"/>
            </a:avLst>
          </a:prstGeom>
          <a:solidFill>
            <a:srgbClr val="2FF547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17434" name="AutoShape 26">
            <a:extLst>
              <a:ext uri="{FF2B5EF4-FFF2-40B4-BE49-F238E27FC236}">
                <a16:creationId xmlns:a16="http://schemas.microsoft.com/office/drawing/2014/main" id="{D8FECA86-6D6E-8445-BA4C-2B301CE872F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779838" y="1412875"/>
            <a:ext cx="1511300" cy="10795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2FF54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35" name="Text Box 27">
            <a:extLst>
              <a:ext uri="{FF2B5EF4-FFF2-40B4-BE49-F238E27FC236}">
                <a16:creationId xmlns:a16="http://schemas.microsoft.com/office/drawing/2014/main" id="{1A491C21-24FC-1443-983F-D0FCE89AFD5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906838" y="4714875"/>
            <a:ext cx="115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latin typeface="Comic Sans MS" panose="030F0902030302020204" pitchFamily="66" charset="0"/>
              </a:rPr>
              <a:t>hunaniaeth</a:t>
            </a:r>
          </a:p>
        </p:txBody>
      </p:sp>
      <p:sp>
        <p:nvSpPr>
          <p:cNvPr id="17436" name="Text Box 28">
            <a:extLst>
              <a:ext uri="{FF2B5EF4-FFF2-40B4-BE49-F238E27FC236}">
                <a16:creationId xmlns:a16="http://schemas.microsoft.com/office/drawing/2014/main" id="{668B4EDB-327F-EC48-B9EF-18DB4FD4BF7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978275" y="1835150"/>
            <a:ext cx="115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latin typeface="Comic Sans MS" panose="030F0902030302020204" pitchFamily="66" charset="0"/>
              </a:rPr>
              <a:t>hunaniaeth</a:t>
            </a:r>
          </a:p>
        </p:txBody>
      </p:sp>
      <p:sp>
        <p:nvSpPr>
          <p:cNvPr id="17437" name="Text Box 29">
            <a:extLst>
              <a:ext uri="{FF2B5EF4-FFF2-40B4-BE49-F238E27FC236}">
                <a16:creationId xmlns:a16="http://schemas.microsoft.com/office/drawing/2014/main" id="{5EA269D0-F38F-124D-8E6C-27421C564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805488"/>
            <a:ext cx="15113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Comic Sans MS" panose="030F0902030302020204" pitchFamily="66" charset="0"/>
              </a:rPr>
              <a:t>Cymuned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Comic Sans MS" panose="030F0902030302020204" pitchFamily="66" charset="0"/>
              </a:rPr>
              <a:t>(arall)</a:t>
            </a:r>
          </a:p>
        </p:txBody>
      </p:sp>
      <p:sp>
        <p:nvSpPr>
          <p:cNvPr id="17438" name="Text Box 30">
            <a:extLst>
              <a:ext uri="{FF2B5EF4-FFF2-40B4-BE49-F238E27FC236}">
                <a16:creationId xmlns:a16="http://schemas.microsoft.com/office/drawing/2014/main" id="{FA9C2582-EDA6-D74F-ABF4-83025B02A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88913"/>
            <a:ext cx="1511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Comic Sans MS" panose="030F0902030302020204" pitchFamily="66" charset="0"/>
              </a:rPr>
              <a:t>Cymuned ffrindiau</a:t>
            </a:r>
          </a:p>
        </p:txBody>
      </p:sp>
      <p:pic>
        <p:nvPicPr>
          <p:cNvPr id="17439" name="Picture 31" descr="j0391804">
            <a:extLst>
              <a:ext uri="{FF2B5EF4-FFF2-40B4-BE49-F238E27FC236}">
                <a16:creationId xmlns:a16="http://schemas.microsoft.com/office/drawing/2014/main" id="{829BED74-3239-354F-9CCC-B9F1212EF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852738"/>
            <a:ext cx="1957388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40" name="Text Box 32">
            <a:extLst>
              <a:ext uri="{FF2B5EF4-FFF2-40B4-BE49-F238E27FC236}">
                <a16:creationId xmlns:a16="http://schemas.microsoft.com/office/drawing/2014/main" id="{7202CA70-9C7A-954C-A685-21FAADDB2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3136900"/>
            <a:ext cx="1512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b="1">
                <a:latin typeface="Comic Sans MS" panose="030F0902030302020204" pitchFamily="66" charset="0"/>
              </a:rPr>
              <a:t>Person</a:t>
            </a:r>
          </a:p>
        </p:txBody>
      </p:sp>
      <p:sp>
        <p:nvSpPr>
          <p:cNvPr id="3094" name="Text Box 33">
            <a:extLst>
              <a:ext uri="{FF2B5EF4-FFF2-40B4-BE49-F238E27FC236}">
                <a16:creationId xmlns:a16="http://schemas.microsoft.com/office/drawing/2014/main" id="{7653BAA9-BC01-364A-96DA-19BB737C3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463"/>
            <a:ext cx="3095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b="1">
                <a:latin typeface="Comic Sans MS" panose="030F0902030302020204" pitchFamily="66" charset="0"/>
              </a:rPr>
              <a:t>Fy Hunaniaeth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3EE7EC0C-B731-4C48-B894-0BC35B9109F0}"/>
              </a:ext>
            </a:extLst>
          </p:cNvPr>
          <p:cNvSpPr txBox="1">
            <a:spLocks noGrp="1"/>
          </p:cNvSpPr>
          <p:nvPr/>
        </p:nvSpPr>
        <p:spPr bwMode="auto">
          <a:xfrm>
            <a:off x="6084888" y="59499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ED6D608-0148-0E4F-9A95-6E9D0A6E214E}" type="slidenum">
              <a:rPr lang="en-US" altLang="en-US" sz="1400"/>
              <a:pPr algn="r" eaLnBrk="1" hangingPunct="1"/>
              <a:t>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/>
      <p:bldP spid="17422" grpId="0"/>
      <p:bldP spid="17424" grpId="0" animBg="1"/>
      <p:bldP spid="17426" grpId="0"/>
      <p:bldP spid="17427" grpId="0"/>
      <p:bldP spid="17431" grpId="0" animBg="1"/>
      <p:bldP spid="17433" grpId="0" animBg="1"/>
      <p:bldP spid="17435" grpId="0"/>
      <p:bldP spid="17436" grpId="0"/>
      <p:bldP spid="17437" grpId="0"/>
      <p:bldP spid="17438" grpId="0"/>
      <p:bldP spid="174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2B4364FD-989A-2240-9BB6-9D169D83F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CA74E059-CE6A-D44C-8340-125D303DD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692150"/>
            <a:ext cx="8229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>
                <a:solidFill>
                  <a:schemeClr val="tx2"/>
                </a:solidFill>
                <a:latin typeface="Comic Sans MS" panose="030F0902030302020204" pitchFamily="66" charset="0"/>
              </a:rPr>
              <a:t>Lluniwch fap meddwl, gan ddefnyddio’r patrwm ar y sleid flaenorol, i ateb y cwestiynau canlynol:</a:t>
            </a:r>
            <a:br>
              <a:rPr lang="en-GB" altLang="en-US" b="1">
                <a:solidFill>
                  <a:schemeClr val="tx2"/>
                </a:solidFill>
                <a:latin typeface="Comic Sans MS" panose="030F0902030302020204" pitchFamily="66" charset="0"/>
              </a:rPr>
            </a:br>
            <a:endParaRPr lang="en-US" altLang="en-US" b="1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sp>
        <p:nvSpPr>
          <p:cNvPr id="25607" name="Rectangle 3">
            <a:extLst>
              <a:ext uri="{FF2B5EF4-FFF2-40B4-BE49-F238E27FC236}">
                <a16:creationId xmlns:a16="http://schemas.microsoft.com/office/drawing/2014/main" id="{7C67B750-1632-6947-8C96-CC5A50ECE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24075"/>
            <a:ext cx="7715250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O le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ydych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chi’n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dod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? (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cymuned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/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teulu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)</a:t>
            </a:r>
            <a:endParaRPr lang="en-GB" altLang="en-US" sz="2800" b="1" kern="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Sut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un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ydych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chi?</a:t>
            </a:r>
            <a:endParaRPr lang="en-GB" altLang="en-US" sz="2800" b="1" kern="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Beth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ydych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chi’n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hoffi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ei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wneud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?</a:t>
            </a:r>
            <a:endParaRPr lang="en-GB" altLang="en-US" sz="2800" b="1" kern="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Beth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ydych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chi’n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dda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am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ei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wneud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?</a:t>
            </a:r>
            <a:endParaRPr lang="en-GB" altLang="en-US" sz="2800" b="1" kern="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Beth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ydych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chi’n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ei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hoffi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amdanoch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eich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hun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?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	</a:t>
            </a:r>
            <a:endParaRPr lang="en-US" altLang="en-US" sz="2800" b="1" u="sng" kern="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A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yw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eich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partner yn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cytuno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gyda’r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manylion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yr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ydych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wedi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eu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rhoi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eich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diagram?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800" b="1" dirty="0">
                <a:latin typeface="Comic Sans MS" pitchFamily="66" charset="0"/>
              </a:rPr>
              <a:t>	</a:t>
            </a:r>
            <a:endParaRPr lang="en-US" altLang="en-US" sz="2800" b="1" u="sng" dirty="0">
              <a:latin typeface="Comic Sans MS" pitchFamily="66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7EDAB-D50A-D048-9329-4ABD7D85B2EB}"/>
              </a:ext>
            </a:extLst>
          </p:cNvPr>
          <p:cNvSpPr txBox="1">
            <a:spLocks noGrp="1"/>
          </p:cNvSpPr>
          <p:nvPr/>
        </p:nvSpPr>
        <p:spPr bwMode="auto">
          <a:xfrm>
            <a:off x="6156325" y="60213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384BCA8-E99B-AE43-9111-3A172456F7C8}" type="slidenum">
              <a:rPr lang="en-US" altLang="en-US" sz="1400"/>
              <a:pPr algn="r" eaLnBrk="1" hangingPunct="1"/>
              <a:t>3</a:t>
            </a:fld>
            <a:endParaRPr lang="en-US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0CA71421-73C8-3E47-9013-667D2B8EB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2">
            <a:extLst>
              <a:ext uri="{FF2B5EF4-FFF2-40B4-BE49-F238E27FC236}">
                <a16:creationId xmlns:a16="http://schemas.microsoft.com/office/drawing/2014/main" id="{D5D9E6DB-BF5F-4E43-964C-DD7441D25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u="sng">
                <a:solidFill>
                  <a:schemeClr val="tx2"/>
                </a:solidFill>
                <a:latin typeface="Comic Sans MS" panose="030F0902030302020204" pitchFamily="66" charset="0"/>
              </a:rPr>
              <a:t>Pwy ydw i?</a:t>
            </a:r>
          </a:p>
        </p:txBody>
      </p:sp>
      <p:pic>
        <p:nvPicPr>
          <p:cNvPr id="5124" name="Picture 13" descr="j0434411">
            <a:extLst>
              <a:ext uri="{FF2B5EF4-FFF2-40B4-BE49-F238E27FC236}">
                <a16:creationId xmlns:a16="http://schemas.microsoft.com/office/drawing/2014/main" id="{ECDC9E55-EB74-8140-B98A-87FEC5353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260826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14">
            <a:extLst>
              <a:ext uri="{FF2B5EF4-FFF2-40B4-BE49-F238E27FC236}">
                <a16:creationId xmlns:a16="http://schemas.microsoft.com/office/drawing/2014/main" id="{0AB4B7C6-2A2F-E14F-8ADE-6AE8AE95333F}"/>
              </a:ext>
            </a:extLst>
          </p:cNvPr>
          <p:cNvSpPr>
            <a:spLocks noChangeArrowheads="1"/>
          </p:cNvSpPr>
          <p:nvPr/>
        </p:nvSpPr>
        <p:spPr bwMode="auto">
          <a:xfrm rot="-1496782">
            <a:off x="5364163" y="2852738"/>
            <a:ext cx="1584325" cy="287337"/>
          </a:xfrm>
          <a:prstGeom prst="rightArrow">
            <a:avLst>
              <a:gd name="adj1" fmla="val 50000"/>
              <a:gd name="adj2" fmla="val 13784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5126" name="AutoShape 15">
            <a:extLst>
              <a:ext uri="{FF2B5EF4-FFF2-40B4-BE49-F238E27FC236}">
                <a16:creationId xmlns:a16="http://schemas.microsoft.com/office/drawing/2014/main" id="{4B58AAA4-C6F6-4C4E-B06E-2A563029E3CE}"/>
              </a:ext>
            </a:extLst>
          </p:cNvPr>
          <p:cNvSpPr>
            <a:spLocks noChangeArrowheads="1"/>
          </p:cNvSpPr>
          <p:nvPr/>
        </p:nvSpPr>
        <p:spPr bwMode="auto">
          <a:xfrm rot="1886586">
            <a:off x="5292725" y="4005263"/>
            <a:ext cx="1584325" cy="287337"/>
          </a:xfrm>
          <a:prstGeom prst="rightArrow">
            <a:avLst>
              <a:gd name="adj1" fmla="val 50000"/>
              <a:gd name="adj2" fmla="val 13784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5127" name="AutoShape 16">
            <a:extLst>
              <a:ext uri="{FF2B5EF4-FFF2-40B4-BE49-F238E27FC236}">
                <a16:creationId xmlns:a16="http://schemas.microsoft.com/office/drawing/2014/main" id="{25CDC118-ABF5-4A45-BB7D-FB4AB71440D4}"/>
              </a:ext>
            </a:extLst>
          </p:cNvPr>
          <p:cNvSpPr>
            <a:spLocks noChangeArrowheads="1"/>
          </p:cNvSpPr>
          <p:nvPr/>
        </p:nvSpPr>
        <p:spPr bwMode="auto">
          <a:xfrm rot="-9376237">
            <a:off x="2411413" y="2924175"/>
            <a:ext cx="1584325" cy="287338"/>
          </a:xfrm>
          <a:prstGeom prst="rightArrow">
            <a:avLst>
              <a:gd name="adj1" fmla="val 50000"/>
              <a:gd name="adj2" fmla="val 137845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5128" name="AutoShape 17">
            <a:extLst>
              <a:ext uri="{FF2B5EF4-FFF2-40B4-BE49-F238E27FC236}">
                <a16:creationId xmlns:a16="http://schemas.microsoft.com/office/drawing/2014/main" id="{DBC0F155-8AC2-E946-8556-EA8059B49640}"/>
              </a:ext>
            </a:extLst>
          </p:cNvPr>
          <p:cNvSpPr>
            <a:spLocks noChangeArrowheads="1"/>
          </p:cNvSpPr>
          <p:nvPr/>
        </p:nvSpPr>
        <p:spPr bwMode="auto">
          <a:xfrm rot="9415534">
            <a:off x="2484438" y="4005263"/>
            <a:ext cx="1584325" cy="287337"/>
          </a:xfrm>
          <a:prstGeom prst="rightArrow">
            <a:avLst>
              <a:gd name="adj1" fmla="val 50000"/>
              <a:gd name="adj2" fmla="val 13784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5129" name="AutoShape 18">
            <a:extLst>
              <a:ext uri="{FF2B5EF4-FFF2-40B4-BE49-F238E27FC236}">
                <a16:creationId xmlns:a16="http://schemas.microsoft.com/office/drawing/2014/main" id="{F9399095-A026-5842-AE79-C641FD2D3CD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75919" y="4688681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5130" name="AutoShape 20">
            <a:extLst>
              <a:ext uri="{FF2B5EF4-FFF2-40B4-BE49-F238E27FC236}">
                <a16:creationId xmlns:a16="http://schemas.microsoft.com/office/drawing/2014/main" id="{3E192727-FD58-BE4A-8D03-46C1EAF02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29225"/>
            <a:ext cx="2590800" cy="11525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5131" name="AutoShape 21">
            <a:extLst>
              <a:ext uri="{FF2B5EF4-FFF2-40B4-BE49-F238E27FC236}">
                <a16:creationId xmlns:a16="http://schemas.microsoft.com/office/drawing/2014/main" id="{80FE5D6D-643B-1843-8660-BE9BC5576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4724400"/>
            <a:ext cx="2232025" cy="122396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5132" name="AutoShape 22">
            <a:extLst>
              <a:ext uri="{FF2B5EF4-FFF2-40B4-BE49-F238E27FC236}">
                <a16:creationId xmlns:a16="http://schemas.microsoft.com/office/drawing/2014/main" id="{52D9BB36-FF64-2E43-9475-959C13E4A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1268413"/>
            <a:ext cx="3203575" cy="122396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5133" name="AutoShape 24">
            <a:extLst>
              <a:ext uri="{FF2B5EF4-FFF2-40B4-BE49-F238E27FC236}">
                <a16:creationId xmlns:a16="http://schemas.microsoft.com/office/drawing/2014/main" id="{5912FF14-FDAE-774D-875D-103CE58BE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652963"/>
            <a:ext cx="2484437" cy="122396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5134" name="AutoShape 25">
            <a:extLst>
              <a:ext uri="{FF2B5EF4-FFF2-40B4-BE49-F238E27FC236}">
                <a16:creationId xmlns:a16="http://schemas.microsoft.com/office/drawing/2014/main" id="{57EB8344-5780-D949-9B10-7E3AC4B26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341438"/>
            <a:ext cx="3025775" cy="122396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1B1D25D-9581-0A4A-BE51-A8A8D033E4DE}"/>
              </a:ext>
            </a:extLst>
          </p:cNvPr>
          <p:cNvSpPr txBox="1">
            <a:spLocks noGrp="1"/>
          </p:cNvSpPr>
          <p:nvPr/>
        </p:nvSpPr>
        <p:spPr bwMode="auto">
          <a:xfrm>
            <a:off x="6156325" y="60928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DBF59A5-0464-AF45-A52A-5538D470E505}" type="slidenum">
              <a:rPr lang="en-US" altLang="en-US" sz="1400"/>
              <a:pPr algn="r" eaLnBrk="1" hangingPunct="1"/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A642BD66-1B86-0343-A7F4-AE4864C23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0666D31A-E49B-B742-8F92-585C8B0C8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u="sng">
                <a:solidFill>
                  <a:schemeClr val="tx2"/>
                </a:solidFill>
                <a:latin typeface="Comic Sans MS" panose="030F0902030302020204" pitchFamily="66" charset="0"/>
              </a:rPr>
              <a:t>Person yn ei arddegau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375DC1B-5581-AF4E-93E7-FBD9191CE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557338"/>
            <a:ext cx="4897437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altLang="en-US" b="1" kern="0" dirty="0" err="1">
                <a:solidFill>
                  <a:prstClr val="black"/>
                </a:solidFill>
                <a:latin typeface="Comic Sans MS" pitchFamily="66" charset="0"/>
              </a:rPr>
              <a:t>Gan</a:t>
            </a:r>
            <a:r>
              <a:rPr lang="en-US" altLang="en-US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b="1" kern="0" dirty="0" err="1">
                <a:solidFill>
                  <a:prstClr val="black"/>
                </a:solidFill>
                <a:latin typeface="Comic Sans MS" pitchFamily="66" charset="0"/>
              </a:rPr>
              <a:t>weithio’n</a:t>
            </a:r>
            <a:r>
              <a:rPr lang="en-US" altLang="en-US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b="1" kern="0" dirty="0" err="1">
                <a:solidFill>
                  <a:prstClr val="black"/>
                </a:solidFill>
                <a:latin typeface="Comic Sans MS" pitchFamily="66" charset="0"/>
              </a:rPr>
              <a:t>unigol</a:t>
            </a:r>
            <a:r>
              <a:rPr lang="en-US" altLang="en-US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b="1" kern="0" dirty="0" err="1">
                <a:solidFill>
                  <a:prstClr val="black"/>
                </a:solidFill>
                <a:latin typeface="Comic Sans MS" pitchFamily="66" charset="0"/>
              </a:rPr>
              <a:t>gorffenwch</a:t>
            </a:r>
            <a:r>
              <a:rPr lang="en-US" altLang="en-US" b="1" kern="0" dirty="0">
                <a:solidFill>
                  <a:prstClr val="black"/>
                </a:solidFill>
                <a:latin typeface="Comic Sans MS" pitchFamily="66" charset="0"/>
              </a:rPr>
              <a:t> y </a:t>
            </a:r>
            <a:r>
              <a:rPr lang="en-US" altLang="en-US" b="1" kern="0" dirty="0" err="1">
                <a:solidFill>
                  <a:prstClr val="black"/>
                </a:solidFill>
                <a:latin typeface="Comic Sans MS" pitchFamily="66" charset="0"/>
              </a:rPr>
              <a:t>datganiad</a:t>
            </a:r>
            <a:r>
              <a:rPr lang="en-US" altLang="en-US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b="1" kern="0" dirty="0" err="1">
                <a:solidFill>
                  <a:prstClr val="black"/>
                </a:solidFill>
                <a:latin typeface="Comic Sans MS" pitchFamily="66" charset="0"/>
              </a:rPr>
              <a:t>hwn</a:t>
            </a:r>
            <a:r>
              <a:rPr lang="en-US" altLang="en-US" b="1" kern="0" dirty="0">
                <a:solidFill>
                  <a:prstClr val="black"/>
                </a:solidFill>
                <a:latin typeface="Comic Sans MS" pitchFamily="66" charset="0"/>
              </a:rPr>
              <a:t>:</a:t>
            </a:r>
            <a:endParaRPr lang="en-US" altLang="en-US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altLang="en-US" b="1" u="sng" dirty="0" err="1">
                <a:latin typeface="Comic Sans MS" pitchFamily="66" charset="0"/>
              </a:rPr>
              <a:t>Rydw</a:t>
            </a:r>
            <a:r>
              <a:rPr lang="en-US" altLang="en-US" b="1" u="sng" dirty="0">
                <a:latin typeface="Comic Sans MS" pitchFamily="66" charset="0"/>
              </a:rPr>
              <a:t> </a:t>
            </a:r>
            <a:r>
              <a:rPr lang="en-US" altLang="en-US" b="1" u="sng" dirty="0" err="1">
                <a:latin typeface="Comic Sans MS" pitchFamily="66" charset="0"/>
              </a:rPr>
              <a:t>i’n</a:t>
            </a:r>
            <a:r>
              <a:rPr lang="en-US" altLang="en-US" b="1" u="sng" dirty="0">
                <a:latin typeface="Comic Sans MS" pitchFamily="66" charset="0"/>
              </a:rPr>
              <a:t> </a:t>
            </a:r>
            <a:r>
              <a:rPr lang="en-US" altLang="en-US" b="1" u="sng" dirty="0" err="1">
                <a:latin typeface="Comic Sans MS" pitchFamily="66" charset="0"/>
              </a:rPr>
              <a:t>meddwl</a:t>
            </a:r>
            <a:r>
              <a:rPr lang="en-US" altLang="en-US" b="1" u="sng" dirty="0">
                <a:latin typeface="Comic Sans MS" pitchFamily="66" charset="0"/>
              </a:rPr>
              <a:t> bod person </a:t>
            </a:r>
            <a:r>
              <a:rPr lang="en-US" altLang="en-US" b="1" u="sng" dirty="0" err="1">
                <a:latin typeface="Comic Sans MS" pitchFamily="66" charset="0"/>
              </a:rPr>
              <a:t>nodweddiadol</a:t>
            </a:r>
            <a:r>
              <a:rPr lang="en-US" altLang="en-US" b="1" u="sng" dirty="0">
                <a:latin typeface="Comic Sans MS" pitchFamily="66" charset="0"/>
              </a:rPr>
              <a:t> yn </a:t>
            </a:r>
            <a:r>
              <a:rPr lang="en-US" altLang="en-US" b="1" u="sng" dirty="0" err="1">
                <a:latin typeface="Comic Sans MS" pitchFamily="66" charset="0"/>
              </a:rPr>
              <a:t>ei</a:t>
            </a:r>
            <a:r>
              <a:rPr lang="en-US" altLang="en-US" b="1" u="sng" dirty="0">
                <a:latin typeface="Comic Sans MS" pitchFamily="66" charset="0"/>
              </a:rPr>
              <a:t> </a:t>
            </a:r>
            <a:r>
              <a:rPr lang="en-US" altLang="en-US" b="1" u="sng" dirty="0" err="1">
                <a:latin typeface="Comic Sans MS" pitchFamily="66" charset="0"/>
              </a:rPr>
              <a:t>arddegau</a:t>
            </a:r>
            <a:r>
              <a:rPr lang="en-US" altLang="en-US" b="1" u="sng" dirty="0">
                <a:latin typeface="Comic Sans MS" pitchFamily="66" charset="0"/>
              </a:rPr>
              <a:t> yn …..</a:t>
            </a:r>
            <a:endParaRPr lang="en-GB" altLang="en-US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altLang="en-US" dirty="0"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altLang="en-US" sz="2400" dirty="0" err="1">
                <a:latin typeface="Comic Sans MS" pitchFamily="66" charset="0"/>
              </a:rPr>
              <a:t>Ysgrifennwch</a:t>
            </a:r>
            <a:r>
              <a:rPr lang="en-GB" altLang="en-US" sz="2400" dirty="0">
                <a:latin typeface="Comic Sans MS" pitchFamily="66" charset="0"/>
              </a:rPr>
              <a:t> 2 </a:t>
            </a:r>
            <a:r>
              <a:rPr lang="en-GB" altLang="en-US" sz="2400" dirty="0" err="1">
                <a:latin typeface="Comic Sans MS" pitchFamily="66" charset="0"/>
              </a:rPr>
              <a:t>ddatganiad</a:t>
            </a:r>
            <a:r>
              <a:rPr lang="en-GB" altLang="en-US" sz="2400" dirty="0">
                <a:latin typeface="Comic Sans MS" pitchFamily="66" charset="0"/>
              </a:rPr>
              <a:t> </a:t>
            </a:r>
            <a:r>
              <a:rPr lang="en-GB" altLang="en-US" sz="2400" dirty="0" err="1">
                <a:latin typeface="Comic Sans MS" pitchFamily="66" charset="0"/>
              </a:rPr>
              <a:t>yr</a:t>
            </a:r>
            <a:r>
              <a:rPr lang="en-GB" altLang="en-US" sz="2400" dirty="0">
                <a:latin typeface="Comic Sans MS" pitchFamily="66" charset="0"/>
              </a:rPr>
              <a:t> </a:t>
            </a:r>
            <a:r>
              <a:rPr lang="en-GB" altLang="en-US" sz="2400" dirty="0" err="1">
                <a:latin typeface="Comic Sans MS" pitchFamily="66" charset="0"/>
              </a:rPr>
              <a:t>ydych</a:t>
            </a:r>
            <a:r>
              <a:rPr lang="en-GB" altLang="en-US" sz="2400" dirty="0">
                <a:latin typeface="Comic Sans MS" pitchFamily="66" charset="0"/>
              </a:rPr>
              <a:t> </a:t>
            </a:r>
            <a:r>
              <a:rPr lang="en-GB" altLang="en-US" sz="2400" dirty="0" err="1">
                <a:latin typeface="Comic Sans MS" pitchFamily="66" charset="0"/>
              </a:rPr>
              <a:t>chi’n</a:t>
            </a:r>
            <a:r>
              <a:rPr lang="en-GB" altLang="en-US" sz="2400" dirty="0">
                <a:latin typeface="Comic Sans MS" pitchFamily="66" charset="0"/>
              </a:rPr>
              <a:t> </a:t>
            </a:r>
            <a:r>
              <a:rPr lang="en-GB" altLang="en-US" sz="2400" dirty="0" err="1">
                <a:latin typeface="Comic Sans MS" pitchFamily="66" charset="0"/>
              </a:rPr>
              <a:t>meddwl</a:t>
            </a:r>
            <a:r>
              <a:rPr lang="en-GB" altLang="en-US" sz="2400" dirty="0">
                <a:latin typeface="Comic Sans MS" pitchFamily="66" charset="0"/>
              </a:rPr>
              <a:t> </a:t>
            </a:r>
            <a:r>
              <a:rPr lang="en-GB" altLang="en-US" sz="2400" dirty="0" err="1">
                <a:latin typeface="Comic Sans MS" pitchFamily="66" charset="0"/>
              </a:rPr>
              <a:t>sy’n</a:t>
            </a:r>
            <a:r>
              <a:rPr lang="en-GB" altLang="en-US" sz="2400" dirty="0">
                <a:latin typeface="Comic Sans MS" pitchFamily="66" charset="0"/>
              </a:rPr>
              <a:t> </a:t>
            </a:r>
            <a:r>
              <a:rPr lang="en-GB" altLang="en-US" sz="2400" dirty="0" err="1">
                <a:latin typeface="Comic Sans MS" pitchFamily="66" charset="0"/>
              </a:rPr>
              <a:t>nodweddiadol</a:t>
            </a:r>
            <a:r>
              <a:rPr lang="en-GB" altLang="en-US" sz="2400" dirty="0">
                <a:latin typeface="Comic Sans MS" pitchFamily="66" charset="0"/>
              </a:rPr>
              <a:t> o </a:t>
            </a:r>
            <a:r>
              <a:rPr lang="en-GB" altLang="en-US" sz="2400" dirty="0" err="1">
                <a:latin typeface="Comic Sans MS" pitchFamily="66" charset="0"/>
              </a:rPr>
              <a:t>berson</a:t>
            </a:r>
            <a:r>
              <a:rPr lang="en-GB" altLang="en-US" sz="2400" dirty="0">
                <a:latin typeface="Comic Sans MS" pitchFamily="66" charset="0"/>
              </a:rPr>
              <a:t> yn </a:t>
            </a:r>
            <a:r>
              <a:rPr lang="en-GB" altLang="en-US" sz="2400" dirty="0" err="1">
                <a:latin typeface="Comic Sans MS" pitchFamily="66" charset="0"/>
              </a:rPr>
              <a:t>ei</a:t>
            </a:r>
            <a:r>
              <a:rPr lang="en-GB" altLang="en-US" sz="2400" dirty="0">
                <a:latin typeface="Comic Sans MS" pitchFamily="66" charset="0"/>
              </a:rPr>
              <a:t> </a:t>
            </a:r>
            <a:r>
              <a:rPr lang="en-GB" altLang="en-US" sz="2400" dirty="0" err="1">
                <a:latin typeface="Comic Sans MS" pitchFamily="66" charset="0"/>
              </a:rPr>
              <a:t>arddegau</a:t>
            </a:r>
            <a:r>
              <a:rPr lang="en-GB" altLang="en-US" dirty="0">
                <a:latin typeface="Comic Sans MS" pitchFamily="66" charset="0"/>
              </a:rPr>
              <a:t>.</a:t>
            </a:r>
            <a:endParaRPr lang="en-US" altLang="en-US" dirty="0">
              <a:latin typeface="Comic Sans MS" pitchFamily="66" charset="0"/>
            </a:endParaRPr>
          </a:p>
        </p:txBody>
      </p:sp>
      <p:pic>
        <p:nvPicPr>
          <p:cNvPr id="6149" name="Picture 7" descr="j0397486">
            <a:extLst>
              <a:ext uri="{FF2B5EF4-FFF2-40B4-BE49-F238E27FC236}">
                <a16:creationId xmlns:a16="http://schemas.microsoft.com/office/drawing/2014/main" id="{5C02D64A-97C7-C748-8B7D-FBE678C02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565400"/>
            <a:ext cx="24384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C2915-38B4-1F4B-B412-B8FAAD37B053}"/>
              </a:ext>
            </a:extLst>
          </p:cNvPr>
          <p:cNvSpPr txBox="1">
            <a:spLocks noGrp="1"/>
          </p:cNvSpPr>
          <p:nvPr/>
        </p:nvSpPr>
        <p:spPr bwMode="auto">
          <a:xfrm>
            <a:off x="6156325" y="6021388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D493330-7AA2-D648-BCB1-402466C639B4}" type="slidenum">
              <a:rPr lang="en-US" altLang="en-US" sz="1400"/>
              <a:pPr algn="r" eaLnBrk="1" hangingPunct="1"/>
              <a:t>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D876E468-DBB2-804C-859F-2BDF0E29F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Rectangle 2">
            <a:extLst>
              <a:ext uri="{FF2B5EF4-FFF2-40B4-BE49-F238E27FC236}">
                <a16:creationId xmlns:a16="http://schemas.microsoft.com/office/drawing/2014/main" id="{2A117615-409E-0540-89CD-EE803B6CC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620713"/>
            <a:ext cx="72215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>
                <a:solidFill>
                  <a:schemeClr val="tx2"/>
                </a:solidFill>
                <a:latin typeface="Comic Sans MS" panose="030F0902030302020204" pitchFamily="66" charset="0"/>
              </a:rPr>
              <a:t>Datganiadau am berson nodweddiadol yn ei arddegau:</a:t>
            </a:r>
          </a:p>
        </p:txBody>
      </p:sp>
      <p:sp>
        <p:nvSpPr>
          <p:cNvPr id="28679" name="Rectangle 3">
            <a:extLst>
              <a:ext uri="{FF2B5EF4-FFF2-40B4-BE49-F238E27FC236}">
                <a16:creationId xmlns:a16="http://schemas.microsoft.com/office/drawing/2014/main" id="{3CBB19B6-E153-BD4F-B121-2E1F5C0F6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600200"/>
            <a:ext cx="76327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US" altLang="en-US" sz="2800" dirty="0"/>
          </a:p>
          <a:p>
            <a:pPr algn="just">
              <a:lnSpc>
                <a:spcPct val="80000"/>
              </a:lnSpc>
              <a:defRPr/>
            </a:pP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Nid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yw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pobl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ifanc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poeni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am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eiddo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pobl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eraill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en-GB" altLang="en-US" sz="2600" kern="0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Mae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pobl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ifanc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eu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harddegau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treulio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llawer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o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amser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ymladd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mewn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giangs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en-GB" altLang="en-US" sz="2600" kern="0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Bydd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rhan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fwyaf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o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rai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eu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harddegau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cario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cyllell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pan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fyddant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allan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gyda’r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hwyr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en-GB" altLang="en-US" sz="2600" kern="0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Mae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pobl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ifanc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eu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harddegau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meddwl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bod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ysmygu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gwneud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iddynt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edrych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cŵl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en-GB" altLang="en-US" sz="2600" kern="0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Mae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pobl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ifanc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eu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harddegau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meddwl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na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ddylent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ymryrryd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os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gwelant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rhywun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cael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ei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600" kern="0" dirty="0" err="1">
                <a:solidFill>
                  <a:prstClr val="black"/>
                </a:solidFill>
                <a:latin typeface="Comic Sans MS" pitchFamily="66" charset="0"/>
              </a:rPr>
              <a:t>fwlio</a:t>
            </a:r>
            <a:r>
              <a:rPr lang="en-US" altLang="en-US" sz="2600" kern="0" dirty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en-US" altLang="en-US" sz="2800" dirty="0">
              <a:latin typeface="Comic Sans MS" pitchFamily="66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E8726-4BE9-9E41-BFFD-5860CA20A0BE}"/>
              </a:ext>
            </a:extLst>
          </p:cNvPr>
          <p:cNvSpPr txBox="1">
            <a:spLocks noGrp="1"/>
          </p:cNvSpPr>
          <p:nvPr/>
        </p:nvSpPr>
        <p:spPr bwMode="auto">
          <a:xfrm>
            <a:off x="6300788" y="6165850"/>
            <a:ext cx="1979612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EA5EAC8-1D8D-204E-8354-48A06919E6FC}" type="slidenum">
              <a:rPr lang="en-US" altLang="en-US" sz="1400"/>
              <a:pPr algn="r" eaLnBrk="1" hangingPunct="1"/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3F9AE726-5C9F-F74A-AB7F-9C30AD6F3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2">
            <a:extLst>
              <a:ext uri="{FF2B5EF4-FFF2-40B4-BE49-F238E27FC236}">
                <a16:creationId xmlns:a16="http://schemas.microsoft.com/office/drawing/2014/main" id="{A3681773-E493-004F-B591-A0C18D6DC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33375"/>
            <a:ext cx="7273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>
                <a:solidFill>
                  <a:schemeClr val="tx2"/>
                </a:solidFill>
                <a:latin typeface="Comic Sans MS" panose="030F0902030302020204" pitchFamily="66" charset="0"/>
              </a:rPr>
              <a:t>Trafodaeth am y datganiadau o dan arweiniad athro/athrawes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E69C32-DA5D-4546-8E89-AFC31A55D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76375"/>
            <a:ext cx="7832725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Pam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ydych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chi’n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meddwl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b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od y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cyfryngau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darlunio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pobl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ifanc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yn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eu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harddegau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fel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hyn?</a:t>
            </a:r>
          </a:p>
          <a:p>
            <a:pPr>
              <a:buFontTx/>
              <a:buNone/>
              <a:defRPr/>
            </a:pP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  	</a:t>
            </a:r>
            <a:endParaRPr lang="en-US" altLang="en-US" sz="2800" u="sng" kern="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Ydych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chi’n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meddwl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b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od y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datganiadau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hyn yn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wir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?</a:t>
            </a:r>
          </a:p>
          <a:p>
            <a:pPr>
              <a:buFontTx/>
              <a:buNone/>
              <a:defRPr/>
            </a:pP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  	</a:t>
            </a:r>
            <a:endParaRPr lang="en-US" altLang="en-US" sz="2800" u="sng" kern="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Allwch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chi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feddwl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am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unrhyw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grwpiau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b="1" kern="0" dirty="0" err="1">
                <a:solidFill>
                  <a:prstClr val="black"/>
                </a:solidFill>
                <a:latin typeface="Comic Sans MS" pitchFamily="66" charset="0"/>
              </a:rPr>
              <a:t>eraill</a:t>
            </a:r>
            <a:r>
              <a:rPr lang="en-US" altLang="en-US" sz="2800" b="1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all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gael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eu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camgynrychioli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 yn y </a:t>
            </a:r>
            <a:r>
              <a:rPr lang="en-US" altLang="en-US" sz="2800" kern="0" dirty="0" err="1">
                <a:solidFill>
                  <a:prstClr val="black"/>
                </a:solidFill>
                <a:latin typeface="Comic Sans MS" pitchFamily="66" charset="0"/>
              </a:rPr>
              <a:t>cyfryngau</a:t>
            </a:r>
            <a:r>
              <a:rPr lang="en-US" altLang="en-US" sz="2800" kern="0" dirty="0">
                <a:solidFill>
                  <a:prstClr val="black"/>
                </a:solidFill>
                <a:latin typeface="Comic Sans MS" pitchFamily="66" charset="0"/>
              </a:rPr>
              <a:t>?</a:t>
            </a:r>
          </a:p>
          <a:p>
            <a:pPr>
              <a:buFontTx/>
              <a:buNone/>
              <a:defRPr/>
            </a:pPr>
            <a:r>
              <a:rPr lang="en-US" altLang="en-US" sz="2800" dirty="0">
                <a:latin typeface="Comic Sans MS" pitchFamily="66" charset="0"/>
              </a:rPr>
              <a:t>	</a:t>
            </a:r>
            <a:endParaRPr lang="en-US" altLang="en-US" sz="2800" u="sng" dirty="0">
              <a:latin typeface="Comic Sans MS" pitchFamily="66" charset="0"/>
            </a:endParaRPr>
          </a:p>
          <a:p>
            <a:pPr>
              <a:buFontTx/>
              <a:buNone/>
              <a:defRPr/>
            </a:pPr>
            <a:endParaRPr lang="en-US" altLang="en-US" sz="2800" u="sng" dirty="0">
              <a:latin typeface="Comic Sans MS" pitchFamily="66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6DC3E7-5174-A84F-8B25-A1A6A7EC95FA}"/>
              </a:ext>
            </a:extLst>
          </p:cNvPr>
          <p:cNvSpPr txBox="1">
            <a:spLocks noGrp="1"/>
          </p:cNvSpPr>
          <p:nvPr/>
        </p:nvSpPr>
        <p:spPr bwMode="auto">
          <a:xfrm>
            <a:off x="6156325" y="60928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743EE7F-350A-3446-B753-8906AC64ECA4}" type="slidenum">
              <a:rPr lang="en-US" altLang="en-US" sz="1400"/>
              <a:pPr algn="r" eaLnBrk="1" hangingPunct="1"/>
              <a:t>7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E0A756C7-6714-4340-B345-A2682FF10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Rectangle 6">
            <a:extLst>
              <a:ext uri="{FF2B5EF4-FFF2-40B4-BE49-F238E27FC236}">
                <a16:creationId xmlns:a16="http://schemas.microsoft.com/office/drawing/2014/main" id="{9A54459F-C115-7649-88D4-CF856372E04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C042AB0-EA75-9B40-B7DF-66252BEFD577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66951BF3-CF6D-7A4D-830D-EF60B79BB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205038"/>
            <a:ext cx="755967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Stereoteipio</a:t>
            </a:r>
            <a:r>
              <a:rPr lang="en-GB" altLang="en-US" sz="3600">
                <a:latin typeface="Comic Sans MS" panose="030F0902030302020204" pitchFamily="66" charset="0"/>
              </a:rPr>
              <a:t>…yw’r gred bod aelodau o grwpiau penodol yn rhannu’r un nodweddion a’u bod yn ymddwyn yn yr un modd.</a:t>
            </a:r>
          </a:p>
        </p:txBody>
      </p:sp>
      <p:pic>
        <p:nvPicPr>
          <p:cNvPr id="9221" name="Picture 5" descr="View details">
            <a:extLst>
              <a:ext uri="{FF2B5EF4-FFF2-40B4-BE49-F238E27FC236}">
                <a16:creationId xmlns:a16="http://schemas.microsoft.com/office/drawing/2014/main" id="{6D1F60FE-F88A-814A-BE79-E647CA59E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5085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Young girl carrying tray with cookies and glass of milk">
            <a:extLst>
              <a:ext uri="{FF2B5EF4-FFF2-40B4-BE49-F238E27FC236}">
                <a16:creationId xmlns:a16="http://schemas.microsoft.com/office/drawing/2014/main" id="{245F207D-60B8-E148-A617-167C79817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085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View details">
            <a:extLst>
              <a:ext uri="{FF2B5EF4-FFF2-40B4-BE49-F238E27FC236}">
                <a16:creationId xmlns:a16="http://schemas.microsoft.com/office/drawing/2014/main" id="{FA9909B4-9A55-8747-A9D6-D472B7FBD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7625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View details">
            <a:extLst>
              <a:ext uri="{FF2B5EF4-FFF2-40B4-BE49-F238E27FC236}">
                <a16:creationId xmlns:a16="http://schemas.microsoft.com/office/drawing/2014/main" id="{F91681AA-803E-4942-9941-E60DDA0C1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49275"/>
            <a:ext cx="165576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Grandmother wearing glasses and holding a ball of yarn">
            <a:extLst>
              <a:ext uri="{FF2B5EF4-FFF2-40B4-BE49-F238E27FC236}">
                <a16:creationId xmlns:a16="http://schemas.microsoft.com/office/drawing/2014/main" id="{87431BD7-5BEF-E14F-9D88-AF49C1E8F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7625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 descr="Teenager sitting in front of the television playing video games">
            <a:extLst>
              <a:ext uri="{FF2B5EF4-FFF2-40B4-BE49-F238E27FC236}">
                <a16:creationId xmlns:a16="http://schemas.microsoft.com/office/drawing/2014/main" id="{90E4A332-F2CE-CE49-AFB7-833391626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5085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1" descr="View details">
            <a:extLst>
              <a:ext uri="{FF2B5EF4-FFF2-40B4-BE49-F238E27FC236}">
                <a16:creationId xmlns:a16="http://schemas.microsoft.com/office/drawing/2014/main" id="{62E7C174-46D5-4B4E-9811-BB0FF5024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F31E7C81-CF39-1F4E-8FDE-D5179B4AF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3229" r="17618" b="13062"/>
          <a:stretch>
            <a:fillRect/>
          </a:stretch>
        </p:blipFill>
        <p:spPr bwMode="auto">
          <a:xfrm>
            <a:off x="0" y="-46038"/>
            <a:ext cx="9323388" cy="699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Rectangle 2">
            <a:extLst>
              <a:ext uri="{FF2B5EF4-FFF2-40B4-BE49-F238E27FC236}">
                <a16:creationId xmlns:a16="http://schemas.microsoft.com/office/drawing/2014/main" id="{666D03E2-AC8A-534D-BE45-A8C26F65E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15888"/>
            <a:ext cx="5257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>
                <a:solidFill>
                  <a:schemeClr val="tx2"/>
                </a:solidFill>
                <a:latin typeface="Comic Sans MS" panose="030F0902030302020204" pitchFamily="66" charset="0"/>
              </a:rPr>
              <a:t>Gwir neu Gau?</a:t>
            </a:r>
          </a:p>
        </p:txBody>
      </p:sp>
      <p:sp>
        <p:nvSpPr>
          <p:cNvPr id="10244" name="Text Box 95">
            <a:extLst>
              <a:ext uri="{FF2B5EF4-FFF2-40B4-BE49-F238E27FC236}">
                <a16:creationId xmlns:a16="http://schemas.microsoft.com/office/drawing/2014/main" id="{53098133-FBDD-1D41-90A2-CE3703FD8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49275"/>
            <a:ext cx="21605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>
                <a:latin typeface="Comic Sans MS" panose="030F0902030302020204" pitchFamily="66" charset="0"/>
              </a:rPr>
              <a:t>Cwblhewch mewn 5 munud!</a:t>
            </a:r>
            <a:endParaRPr lang="en-US" altLang="en-US" sz="1800">
              <a:latin typeface="Comic Sans MS" panose="030F0902030302020204" pitchFamily="66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CFE13-7CD9-8340-8C9F-C29EEFB84D9F}"/>
              </a:ext>
            </a:extLst>
          </p:cNvPr>
          <p:cNvSpPr txBox="1">
            <a:spLocks noGrp="1"/>
          </p:cNvSpPr>
          <p:nvPr/>
        </p:nvSpPr>
        <p:spPr bwMode="auto">
          <a:xfrm>
            <a:off x="6227763" y="61658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1FB49AB-C021-6345-B04B-050DCA44E23E}" type="slidenum">
              <a:rPr lang="en-US" altLang="en-US" sz="1400"/>
              <a:pPr algn="r" eaLnBrk="1" hangingPunct="1"/>
              <a:t>9</a:t>
            </a:fld>
            <a:endParaRPr lang="en-US" altLang="en-US" sz="1400"/>
          </a:p>
        </p:txBody>
      </p:sp>
      <p:graphicFrame>
        <p:nvGraphicFramePr>
          <p:cNvPr id="9" name="Group 69">
            <a:extLst>
              <a:ext uri="{FF2B5EF4-FFF2-40B4-BE49-F238E27FC236}">
                <a16:creationId xmlns:a16="http://schemas.microsoft.com/office/drawing/2014/main" id="{018DD82C-3527-D448-8E6E-2B8039A8E1F7}"/>
              </a:ext>
            </a:extLst>
          </p:cNvPr>
          <p:cNvGraphicFramePr>
            <a:graphicFrameLocks/>
          </p:cNvGraphicFramePr>
          <p:nvPr/>
        </p:nvGraphicFramePr>
        <p:xfrm>
          <a:off x="776288" y="1100138"/>
          <a:ext cx="6465887" cy="5303837"/>
        </p:xfrm>
        <a:graphic>
          <a:graphicData uri="http://schemas.openxmlformats.org/drawingml/2006/table">
            <a:tbl>
              <a:tblPr/>
              <a:tblGrid>
                <a:gridCol w="743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82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Datganiad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Gwir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Gau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2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Mae Prydain yn llawn ffoaduriaid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2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Rydyn ni’n cael ein twyllo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2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Mae ceiswyr lloches yn ddiog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5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Mae ffoaduriaid yma oherwydd y perygl y maent yn ei wynebu yn eu gwlad eu hunain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18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Mae ceiswyr lloches a ffoaduriaid yn cymryd ein cartrefi ni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Mae pob ffoadur yn dwyllwr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18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Mae ceiswyr lloches yn mynd â'n swyddi ni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118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Mae ffoaduriaid yn gwneud cyfraniad gwerthfawr i'r economi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118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Rydym yn talu mwy o Dreth Gyngor oherwydd ceiswyr lloches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23" marB="45723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910</Words>
  <Application>Microsoft Macintosh PowerPoint</Application>
  <PresentationFormat>On-screen Show (4:3)</PresentationFormat>
  <Paragraphs>121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20</cp:revision>
  <dcterms:created xsi:type="dcterms:W3CDTF">2012-04-30T13:27:46Z</dcterms:created>
  <dcterms:modified xsi:type="dcterms:W3CDTF">2022-03-03T08:33:48Z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abf70b68-2737-4bdf-9734-d87a881200a5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