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6" r:id="rId2"/>
    <p:sldId id="269" r:id="rId3"/>
    <p:sldId id="257" r:id="rId4"/>
    <p:sldId id="271" r:id="rId5"/>
    <p:sldId id="256" r:id="rId6"/>
    <p:sldId id="258" r:id="rId7"/>
    <p:sldId id="260" r:id="rId8"/>
    <p:sldId id="272" r:id="rId9"/>
    <p:sldId id="262" r:id="rId10"/>
    <p:sldId id="270"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84571" autoAdjust="0"/>
  </p:normalViewPr>
  <p:slideViewPr>
    <p:cSldViewPr>
      <p:cViewPr varScale="1">
        <p:scale>
          <a:sx n="117" d="100"/>
          <a:sy n="117" d="100"/>
        </p:scale>
        <p:origin x="-2976" y="-104"/>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E9851-5552-4254-A947-12E47FCCE72B}" type="datetimeFigureOut">
              <a:rPr lang="en-GB" smtClean="0"/>
              <a:t>11/04/18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5EE3A4-22AE-4B0F-94EF-18F1D8BCC978}" type="slidenum">
              <a:rPr lang="en-GB" smtClean="0"/>
              <a:t>‹#›</a:t>
            </a:fld>
            <a:endParaRPr lang="en-GB"/>
          </a:p>
        </p:txBody>
      </p:sp>
    </p:spTree>
    <p:extLst>
      <p:ext uri="{BB962C8B-B14F-4D97-AF65-F5344CB8AC3E}">
        <p14:creationId xmlns:p14="http://schemas.microsoft.com/office/powerpoint/2010/main" val="4220238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07C1C-E8E8-47DD-8454-B58F48EBB36C}" type="datetimeFigureOut">
              <a:rPr lang="en-GB" smtClean="0"/>
              <a:t>11/04/18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1C28C-F6D3-408F-B940-6CBAE21DFD02}" type="slidenum">
              <a:rPr lang="en-GB" smtClean="0"/>
              <a:t>‹#›</a:t>
            </a:fld>
            <a:endParaRPr lang="en-GB"/>
          </a:p>
        </p:txBody>
      </p:sp>
    </p:spTree>
    <p:extLst>
      <p:ext uri="{BB962C8B-B14F-4D97-AF65-F5344CB8AC3E}">
        <p14:creationId xmlns:p14="http://schemas.microsoft.com/office/powerpoint/2010/main" val="372892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lovely</a:t>
            </a:r>
            <a:r>
              <a:rPr lang="en-GB" baseline="0" dirty="0" smtClean="0"/>
              <a:t> to meet you all…….. Etc……..</a:t>
            </a:r>
            <a:endParaRPr lang="en-GB" dirty="0" smtClean="0"/>
          </a:p>
          <a:p>
            <a:r>
              <a:rPr lang="en-GB" dirty="0" smtClean="0"/>
              <a:t>We’re here to talk to you about our charity Missing People.</a:t>
            </a:r>
          </a:p>
          <a:p>
            <a:r>
              <a:rPr lang="en-GB" dirty="0" smtClean="0"/>
              <a:t>This is our phone number,</a:t>
            </a:r>
            <a:r>
              <a:rPr lang="en-GB" baseline="0" dirty="0" smtClean="0"/>
              <a:t> lots of people call us to get help. </a:t>
            </a:r>
          </a:p>
          <a:p>
            <a:r>
              <a:rPr lang="en-GB" b="1" baseline="0" dirty="0" smtClean="0"/>
              <a:t>*Ask pupils to take a good look at the screen for a few seconds. We can then go back to this at the end and ask if anyone can remember the telephone number?</a:t>
            </a:r>
            <a:endParaRPr lang="en-GB" b="1" dirty="0"/>
          </a:p>
        </p:txBody>
      </p:sp>
      <p:sp>
        <p:nvSpPr>
          <p:cNvPr id="4" name="Slide Number Placeholder 3"/>
          <p:cNvSpPr>
            <a:spLocks noGrp="1"/>
          </p:cNvSpPr>
          <p:nvPr>
            <p:ph type="sldNum" sz="quarter" idx="10"/>
          </p:nvPr>
        </p:nvSpPr>
        <p:spPr/>
        <p:txBody>
          <a:bodyPr/>
          <a:lstStyle/>
          <a:p>
            <a:fld id="{93D1C28C-F6D3-408F-B940-6CBAE21DFD02}" type="slidenum">
              <a:rPr lang="en-GB" smtClean="0"/>
              <a:t>1</a:t>
            </a:fld>
            <a:endParaRPr lang="en-GB"/>
          </a:p>
        </p:txBody>
      </p:sp>
    </p:spTree>
    <p:extLst>
      <p:ext uri="{BB962C8B-B14F-4D97-AF65-F5344CB8AC3E}">
        <p14:creationId xmlns:p14="http://schemas.microsoft.com/office/powerpoint/2010/main" val="342276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so much for listening</a:t>
            </a:r>
            <a:r>
              <a:rPr lang="en-GB" baseline="0" dirty="0" smtClean="0"/>
              <a:t> to us today. It was really nice to meet you all and we are so happy that you’re going to be helping us this year.</a:t>
            </a:r>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11</a:t>
            </a:fld>
            <a:endParaRPr lang="en-GB"/>
          </a:p>
        </p:txBody>
      </p:sp>
    </p:spTree>
    <p:extLst>
      <p:ext uri="{BB962C8B-B14F-4D97-AF65-F5344CB8AC3E}">
        <p14:creationId xmlns:p14="http://schemas.microsoft.com/office/powerpoint/2010/main" val="201165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Explain what</a:t>
            </a:r>
            <a:r>
              <a:rPr lang="en-GB" sz="1200" kern="1200" baseline="0" dirty="0" smtClean="0">
                <a:solidFill>
                  <a:schemeClr val="tx1"/>
                </a:solidFill>
                <a:effectLst/>
                <a:latin typeface="+mn-lt"/>
                <a:ea typeface="+mn-ea"/>
                <a:cs typeface="+mn-cs"/>
              </a:rPr>
              <a:t> missing is </a:t>
            </a:r>
            <a:r>
              <a:rPr lang="en-GB" sz="1200" kern="1200" dirty="0" smtClean="0">
                <a:solidFill>
                  <a:schemeClr val="tx1"/>
                </a:solidFill>
                <a:effectLst/>
                <a:latin typeface="+mn-lt"/>
                <a:ea typeface="+mn-ea"/>
                <a:cs typeface="+mn-cs"/>
              </a:rPr>
              <a:t>– “missing means that something that should be there is not” </a:t>
            </a:r>
          </a:p>
          <a:p>
            <a:r>
              <a:rPr lang="en-GB" dirty="0" smtClean="0"/>
              <a:t>Can you spot what is missing in each of these pictures?</a:t>
            </a:r>
          </a:p>
          <a:p>
            <a:endParaRPr lang="en-GB" dirty="0" smtClean="0"/>
          </a:p>
          <a:p>
            <a:r>
              <a:rPr lang="en-GB" dirty="0" smtClean="0"/>
              <a:t>Explain that without the ‘missing’ part the jigsaw puzzle isn’t complete. And the child</a:t>
            </a:r>
            <a:r>
              <a:rPr lang="en-GB" baseline="0" dirty="0" smtClean="0"/>
              <a:t> cannot walk or run properly with only one shoe.</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2</a:t>
            </a:fld>
            <a:endParaRPr lang="en-GB"/>
          </a:p>
        </p:txBody>
      </p:sp>
    </p:spTree>
    <p:extLst>
      <p:ext uri="{BB962C8B-B14F-4D97-AF65-F5344CB8AC3E}">
        <p14:creationId xmlns:p14="http://schemas.microsoft.com/office/powerpoint/2010/main" val="191374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Ask the kids first</a:t>
            </a:r>
          </a:p>
          <a:p>
            <a:pPr marL="171450" indent="-171450">
              <a:buFontTx/>
              <a:buChar char="-"/>
            </a:pPr>
            <a:r>
              <a:rPr lang="en-GB" dirty="0" smtClean="0"/>
              <a:t>A person</a:t>
            </a:r>
            <a:r>
              <a:rPr lang="en-GB" baseline="0" dirty="0" smtClean="0"/>
              <a:t> is missing when there family and friends don’t know where they are. They will get worried about them and tell the police and us. Someone can be missing for half an hour or they can be missing for much longer.</a:t>
            </a:r>
          </a:p>
          <a:p>
            <a:pPr marL="171450" indent="-171450">
              <a:buFontTx/>
              <a:buChar char="-"/>
            </a:pPr>
            <a:r>
              <a:rPr lang="en-GB" baseline="0" dirty="0" smtClean="0"/>
              <a:t>This can be really scary for the family and for the person that has gone missing – they might not know how to get back to their family</a:t>
            </a:r>
          </a:p>
          <a:p>
            <a:pPr marL="171450" indent="-171450">
              <a:buFontTx/>
              <a:buChar char="-"/>
            </a:pPr>
            <a:r>
              <a:rPr lang="en-GB" baseline="0" dirty="0" smtClean="0"/>
              <a:t>There are lots of different reasons why someone might go missing. I will tell you a few of these later on.</a:t>
            </a:r>
          </a:p>
          <a:p>
            <a:pPr marL="171450" indent="-171450">
              <a:buFontTx/>
              <a:buChar char="-"/>
            </a:pPr>
            <a:endParaRPr lang="en-GB" baseline="0" dirty="0" smtClean="0"/>
          </a:p>
          <a:p>
            <a:pPr marL="171450" indent="-171450">
              <a:buFontTx/>
              <a:buChar char="-"/>
            </a:pPr>
            <a:r>
              <a:rPr lang="en-GB" baseline="0" dirty="0" smtClean="0"/>
              <a:t>Missing People is the charity we work for. A charity is basically a big company that sees a problem and tries to help fix it. At Missing People we are all about helping people. We want to help people that have gone missing and we want to help the families that are waiting to see them again.</a:t>
            </a:r>
          </a:p>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93D1C28C-F6D3-408F-B940-6CBAE21DFD02}" type="slidenum">
              <a:rPr lang="en-GB" smtClean="0"/>
              <a:t>3</a:t>
            </a:fld>
            <a:endParaRPr lang="en-GB"/>
          </a:p>
        </p:txBody>
      </p:sp>
    </p:spTree>
    <p:extLst>
      <p:ext uri="{BB962C8B-B14F-4D97-AF65-F5344CB8AC3E}">
        <p14:creationId xmlns:p14="http://schemas.microsoft.com/office/powerpoint/2010/main" val="53294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4</a:t>
            </a:fld>
            <a:endParaRPr lang="en-GB"/>
          </a:p>
        </p:txBody>
      </p:sp>
    </p:spTree>
    <p:extLst>
      <p:ext uri="{BB962C8B-B14F-4D97-AF65-F5344CB8AC3E}">
        <p14:creationId xmlns:p14="http://schemas.microsoft.com/office/powerpoint/2010/main" val="104947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 the reasons why missing is unsafe.</a:t>
            </a:r>
          </a:p>
          <a:p>
            <a:pPr marL="171450" indent="-171450">
              <a:buFontTx/>
              <a:buChar char="-"/>
            </a:pPr>
            <a:r>
              <a:rPr lang="en-GB" sz="1200" b="0" dirty="0" smtClean="0"/>
              <a:t>If you start to not feel well and need to be looked after but no one is around to help</a:t>
            </a:r>
          </a:p>
          <a:p>
            <a:pPr marL="171450" indent="-171450">
              <a:buFontTx/>
              <a:buChar char="-"/>
            </a:pPr>
            <a:r>
              <a:rPr lang="en-GB" sz="1200" b="0" dirty="0" smtClean="0"/>
              <a:t>Sometimes people are with adults who are unsafe and can’t look after them </a:t>
            </a:r>
          </a:p>
          <a:p>
            <a:pPr marL="171450" indent="-171450">
              <a:buFontTx/>
              <a:buChar char="-"/>
            </a:pPr>
            <a:r>
              <a:rPr lang="en-GB" sz="1200" b="0" dirty="0" smtClean="0"/>
              <a:t>If you’re not with anyone you trust then there’s no one to help make safe decisions like when to cross the road</a:t>
            </a:r>
          </a:p>
          <a:p>
            <a:pPr marL="171450" indent="-171450">
              <a:buFontTx/>
              <a:buChar char="-"/>
            </a:pPr>
            <a:endParaRPr lang="en-GB" sz="1200" b="0" dirty="0" smtClean="0"/>
          </a:p>
          <a:p>
            <a:pPr marL="171450" indent="-171450">
              <a:buFontTx/>
              <a:buChar char="-"/>
            </a:pPr>
            <a:endParaRPr lang="en-GB" sz="1200" b="0" dirty="0" smtClean="0"/>
          </a:p>
        </p:txBody>
      </p:sp>
      <p:sp>
        <p:nvSpPr>
          <p:cNvPr id="4" name="Slide Number Placeholder 3"/>
          <p:cNvSpPr>
            <a:spLocks noGrp="1"/>
          </p:cNvSpPr>
          <p:nvPr>
            <p:ph type="sldNum" sz="quarter" idx="10"/>
          </p:nvPr>
        </p:nvSpPr>
        <p:spPr/>
        <p:txBody>
          <a:bodyPr/>
          <a:lstStyle/>
          <a:p>
            <a:fld id="{93D1C28C-F6D3-408F-B940-6CBAE21DFD02}" type="slidenum">
              <a:rPr lang="en-GB" smtClean="0"/>
              <a:t>5</a:t>
            </a:fld>
            <a:endParaRPr lang="en-GB"/>
          </a:p>
        </p:txBody>
      </p:sp>
    </p:spTree>
    <p:extLst>
      <p:ext uri="{BB962C8B-B14F-4D97-AF65-F5344CB8AC3E}">
        <p14:creationId xmlns:p14="http://schemas.microsoft.com/office/powerpoint/2010/main" val="36522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kids for their ideas first</a:t>
            </a:r>
          </a:p>
          <a:p>
            <a:endParaRPr lang="en-GB" dirty="0" smtClean="0"/>
          </a:p>
          <a:p>
            <a:r>
              <a:rPr lang="en-GB" dirty="0" smtClean="0"/>
              <a:t>Talk through reasons that people go missing</a:t>
            </a:r>
          </a:p>
        </p:txBody>
      </p:sp>
      <p:sp>
        <p:nvSpPr>
          <p:cNvPr id="4" name="Slide Number Placeholder 3"/>
          <p:cNvSpPr>
            <a:spLocks noGrp="1"/>
          </p:cNvSpPr>
          <p:nvPr>
            <p:ph type="sldNum" sz="quarter" idx="10"/>
          </p:nvPr>
        </p:nvSpPr>
        <p:spPr/>
        <p:txBody>
          <a:bodyPr/>
          <a:lstStyle/>
          <a:p>
            <a:fld id="{93D1C28C-F6D3-408F-B940-6CBAE21DFD02}" type="slidenum">
              <a:rPr lang="en-GB" smtClean="0"/>
              <a:t>6</a:t>
            </a:fld>
            <a:endParaRPr lang="en-GB"/>
          </a:p>
        </p:txBody>
      </p:sp>
    </p:spTree>
    <p:extLst>
      <p:ext uri="{BB962C8B-B14F-4D97-AF65-F5344CB8AC3E}">
        <p14:creationId xmlns:p14="http://schemas.microsoft.com/office/powerpoint/2010/main" val="393903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help people when they are missing by:</a:t>
            </a:r>
          </a:p>
          <a:p>
            <a:pPr marL="171450" indent="-171450">
              <a:buFontTx/>
              <a:buChar char="-"/>
            </a:pPr>
            <a:r>
              <a:rPr lang="en-GB" dirty="0" smtClean="0"/>
              <a:t>We</a:t>
            </a:r>
            <a:r>
              <a:rPr lang="en-GB" baseline="0" dirty="0" smtClean="0"/>
              <a:t> have lots of helpful information on our website.</a:t>
            </a:r>
          </a:p>
          <a:p>
            <a:pPr marL="171450" indent="-171450">
              <a:buFontTx/>
              <a:buChar char="-"/>
            </a:pPr>
            <a:r>
              <a:rPr lang="en-GB" baseline="0" dirty="0" smtClean="0"/>
              <a:t>Most people need to talk if they ever have any problems or they’re scared. Anyone can call us, any time, even in the middle of the night when everyone is sleeping and they can talk to us.</a:t>
            </a:r>
          </a:p>
          <a:p>
            <a:pPr marL="171450" indent="-171450">
              <a:buFontTx/>
              <a:buChar char="-"/>
            </a:pPr>
            <a:r>
              <a:rPr lang="en-GB" baseline="0" dirty="0" smtClean="0"/>
              <a:t>We can put up posters of someone who is missing so everyone can see their face and help look for them. Sometimes we can even get photos of the person on to the TV so even more people can help.</a:t>
            </a:r>
          </a:p>
          <a:p>
            <a:pPr marL="171450" indent="-171450">
              <a:buFontTx/>
              <a:buChar char="-"/>
            </a:pPr>
            <a:r>
              <a:rPr lang="en-GB" baseline="0" dirty="0" smtClean="0"/>
              <a:t>The police do lots of work looking for people when they are missing. We help them when we can.</a:t>
            </a:r>
            <a:endParaRPr lang="en-GB" dirty="0" smtClean="0"/>
          </a:p>
          <a:p>
            <a:endParaRPr lang="en-GB" dirty="0" smtClean="0"/>
          </a:p>
          <a:p>
            <a:r>
              <a:rPr lang="en-GB" dirty="0" smtClean="0"/>
              <a:t>We help families when someone goes missing too. </a:t>
            </a:r>
          </a:p>
          <a:p>
            <a:pPr lvl="2"/>
            <a:r>
              <a:rPr lang="en-GB" dirty="0" smtClean="0"/>
              <a:t>This is because it is really sad and scary if someone you love goes missing. We will spend lots of time talking to people when they feel like this and try to help them however we can.</a:t>
            </a:r>
          </a:p>
          <a:p>
            <a:pPr lvl="2"/>
            <a:r>
              <a:rPr lang="en-GB" dirty="0" smtClean="0"/>
              <a:t>When someone is missing their</a:t>
            </a:r>
            <a:r>
              <a:rPr lang="en-GB" baseline="0" dirty="0" smtClean="0"/>
              <a:t> families want to do everything they can to help find them. Sometimes they need help because they can’t do as much as they want so we will help.</a:t>
            </a:r>
            <a:endParaRPr lang="en-GB" dirty="0" smtClean="0"/>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7</a:t>
            </a:fld>
            <a:endParaRPr lang="en-GB"/>
          </a:p>
        </p:txBody>
      </p:sp>
    </p:spTree>
    <p:extLst>
      <p:ext uri="{BB962C8B-B14F-4D97-AF65-F5344CB8AC3E}">
        <p14:creationId xmlns:p14="http://schemas.microsoft.com/office/powerpoint/2010/main" val="385746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It’s really important that you always keep yourself safe.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Talk through the 3</a:t>
            </a:r>
            <a:r>
              <a:rPr lang="en-GB" baseline="0" dirty="0" smtClean="0"/>
              <a:t> points</a:t>
            </a:r>
            <a:endParaRPr lang="en-GB" dirty="0" smtClean="0"/>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9</a:t>
            </a:fld>
            <a:endParaRPr lang="en-GB"/>
          </a:p>
        </p:txBody>
      </p:sp>
    </p:spTree>
    <p:extLst>
      <p:ext uri="{BB962C8B-B14F-4D97-AF65-F5344CB8AC3E}">
        <p14:creationId xmlns:p14="http://schemas.microsoft.com/office/powerpoint/2010/main" val="289162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hands up if</a:t>
            </a:r>
            <a:r>
              <a:rPr lang="en-GB" baseline="0" dirty="0" smtClean="0"/>
              <a:t> they can remember the telephone number (</a:t>
            </a:r>
            <a:r>
              <a:rPr lang="en-GB" b="1" baseline="0" dirty="0" smtClean="0"/>
              <a:t>116 000</a:t>
            </a:r>
            <a:r>
              <a:rPr lang="en-GB" baseline="0" dirty="0" smtClean="0"/>
              <a:t>) for Missing People. </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10</a:t>
            </a:fld>
            <a:endParaRPr lang="en-GB"/>
          </a:p>
        </p:txBody>
      </p:sp>
    </p:spTree>
    <p:extLst>
      <p:ext uri="{BB962C8B-B14F-4D97-AF65-F5344CB8AC3E}">
        <p14:creationId xmlns:p14="http://schemas.microsoft.com/office/powerpoint/2010/main" val="156108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7253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5616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417883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1718482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0B663-311D-48B2-B1B9-8BC1E73FB530}" type="datetimeFigureOut">
              <a:rPr lang="en-GB" smtClean="0"/>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6381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A0B663-311D-48B2-B1B9-8BC1E73FB530}" type="datetimeFigureOut">
              <a:rPr lang="en-GB" smtClean="0"/>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16372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A0B663-311D-48B2-B1B9-8BC1E73FB530}" type="datetimeFigureOut">
              <a:rPr lang="en-GB" smtClean="0"/>
              <a:t>11/04/18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31924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A0B663-311D-48B2-B1B9-8BC1E73FB530}" type="datetimeFigureOut">
              <a:rPr lang="en-GB" smtClean="0"/>
              <a:t>11/04/18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54237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0B663-311D-48B2-B1B9-8BC1E73FB530}" type="datetimeFigureOut">
              <a:rPr lang="en-GB" smtClean="0"/>
              <a:t>11/04/18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414253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0B663-311D-48B2-B1B9-8BC1E73FB530}" type="datetimeFigureOut">
              <a:rPr lang="en-GB" smtClean="0"/>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61323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0B663-311D-48B2-B1B9-8BC1E73FB530}" type="datetimeFigureOut">
              <a:rPr lang="en-GB" smtClean="0"/>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031791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0B663-311D-48B2-B1B9-8BC1E73FB530}" type="datetimeFigureOut">
              <a:rPr lang="en-GB" smtClean="0"/>
              <a:t>11/04/18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BD70-E5DB-4FB4-A0E8-18514FFDF876}" type="slidenum">
              <a:rPr lang="en-GB" smtClean="0"/>
              <a:t>‹#›</a:t>
            </a:fld>
            <a:endParaRPr lang="en-GB"/>
          </a:p>
        </p:txBody>
      </p:sp>
      <p:pic>
        <p:nvPicPr>
          <p:cNvPr id="7" name="Picture 2" descr="C:\Users\josie.a\Desktop\HQ Missing People 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2320" y="5902651"/>
            <a:ext cx="1574652" cy="95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5" Type="http://schemas.openxmlformats.org/officeDocument/2006/relationships/image" Target="../media/image12.png"/><Relationship Id="rId6" Type="http://schemas.microsoft.com/office/2007/relationships/hdphoto" Target="../media/hdphoto3.wdp"/><Relationship Id="rId7" Type="http://schemas.openxmlformats.org/officeDocument/2006/relationships/image" Target="../media/image13.png"/><Relationship Id="rId8"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8.png"/><Relationship Id="rId7" Type="http://schemas.microsoft.com/office/2007/relationships/hdphoto" Target="../media/hdphoto5.wdp"/><Relationship Id="rId8" Type="http://schemas.openxmlformats.org/officeDocument/2006/relationships/image" Target="../media/image19.png"/><Relationship Id="rId9" Type="http://schemas.microsoft.com/office/2007/relationships/hdphoto" Target="../media/hdphoto6.wdp"/><Relationship Id="rId10"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1.png"/><Relationship Id="rId5" Type="http://schemas.microsoft.com/office/2007/relationships/hdphoto" Target="../media/hdphoto7.wdp"/><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oleObject" Target="../embeddings/oleObject2.bin"/><Relationship Id="rId9" Type="http://schemas.openxmlformats.org/officeDocument/2006/relationships/image" Target="../media/image16.emf"/><Relationship Id="rId10" Type="http://schemas.openxmlformats.org/officeDocument/2006/relationships/image" Target="../media/image24.png"/><Relationship Id="rId11" Type="http://schemas.microsoft.com/office/2007/relationships/hdphoto" Target="../media/hdphoto8.wdp"/><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9.wdp"/><Relationship Id="rId5" Type="http://schemas.openxmlformats.org/officeDocument/2006/relationships/image" Target="../media/image26.png"/><Relationship Id="rId6" Type="http://schemas.microsoft.com/office/2007/relationships/hdphoto" Target="../media/hdphoto10.wdp"/><Relationship Id="rId7" Type="http://schemas.openxmlformats.org/officeDocument/2006/relationships/image" Target="../media/image27.png"/><Relationship Id="rId8" Type="http://schemas.microsoft.com/office/2007/relationships/hdphoto" Target="../media/hdphoto11.wdp"/><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upporters and Communication\Corporate Communications\Planning\116 000\116000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76871"/>
            <a:ext cx="6336704" cy="2738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b="1" dirty="0" err="1" smtClean="0">
                <a:solidFill>
                  <a:schemeClr val="bg1"/>
                </a:solidFill>
              </a:rPr>
              <a:t>Elusen</a:t>
            </a:r>
            <a:r>
              <a:rPr lang="en-GB" b="1" dirty="0" smtClean="0">
                <a:solidFill>
                  <a:schemeClr val="bg1"/>
                </a:solidFill>
              </a:rPr>
              <a:t> ‘Missing People’</a:t>
            </a:r>
            <a:endParaRPr lang="en-GB" b="1" dirty="0">
              <a:solidFill>
                <a:schemeClr val="bg1"/>
              </a:solidFill>
            </a:endParaRPr>
          </a:p>
        </p:txBody>
      </p:sp>
      <p:sp>
        <p:nvSpPr>
          <p:cNvPr id="4" name="TextBox 2"/>
          <p:cNvSpPr txBox="1"/>
          <p:nvPr/>
        </p:nvSpPr>
        <p:spPr>
          <a:xfrm>
            <a:off x="7479" y="6334780"/>
            <a:ext cx="425469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smtClean="0">
                <a:solidFill>
                  <a:srgbClr val="D10074"/>
                </a:solidFill>
              </a:rPr>
              <a:t>www.missingpeople.org.uk</a:t>
            </a:r>
            <a:endParaRPr lang="en-GB" sz="2800" b="1" u="sng" dirty="0">
              <a:solidFill>
                <a:srgbClr val="D10074"/>
              </a:solidFill>
            </a:endParaRPr>
          </a:p>
        </p:txBody>
      </p:sp>
    </p:spTree>
    <p:extLst>
      <p:ext uri="{BB962C8B-B14F-4D97-AF65-F5344CB8AC3E}">
        <p14:creationId xmlns:p14="http://schemas.microsoft.com/office/powerpoint/2010/main" val="7973070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Supporters and Communication\Corporate Communications\Planning\116 000\116000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50879"/>
            <a:ext cx="6336704" cy="2738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b="1" dirty="0" smtClean="0">
                <a:solidFill>
                  <a:schemeClr val="bg1"/>
                </a:solidFill>
              </a:rPr>
              <a:t>Beth </a:t>
            </a:r>
            <a:r>
              <a:rPr lang="en-GB" b="1" dirty="0" err="1" smtClean="0">
                <a:solidFill>
                  <a:schemeClr val="bg1"/>
                </a:solidFill>
              </a:rPr>
              <a:t>ydych</a:t>
            </a:r>
            <a:r>
              <a:rPr lang="en-GB" b="1" dirty="0" smtClean="0">
                <a:solidFill>
                  <a:schemeClr val="bg1"/>
                </a:solidFill>
              </a:rPr>
              <a:t> </a:t>
            </a:r>
            <a:r>
              <a:rPr lang="en-GB" b="1" smtClean="0">
                <a:solidFill>
                  <a:srgbClr val="D10074"/>
                </a:solidFill>
              </a:rPr>
              <a:t>chi</a:t>
            </a:r>
            <a:r>
              <a:rPr lang="en-GB" b="1" smtClean="0">
                <a:solidFill>
                  <a:schemeClr val="bg1"/>
                </a:solidFill>
              </a:rPr>
              <a:t>’n</a:t>
            </a:r>
            <a:r>
              <a:rPr lang="en-GB" b="1" dirty="0" smtClean="0">
                <a:solidFill>
                  <a:schemeClr val="bg1"/>
                </a:solidFill>
              </a:rPr>
              <a:t> </a:t>
            </a:r>
            <a:r>
              <a:rPr lang="en-GB" b="1" dirty="0" err="1" smtClean="0">
                <a:solidFill>
                  <a:schemeClr val="bg1"/>
                </a:solidFill>
              </a:rPr>
              <a:t>ei</a:t>
            </a:r>
            <a:r>
              <a:rPr lang="en-GB" b="1" dirty="0" smtClean="0">
                <a:solidFill>
                  <a:schemeClr val="bg1"/>
                </a:solidFill>
              </a:rPr>
              <a:t> gofio?</a:t>
            </a:r>
            <a:endParaRPr lang="en-GB" b="1" dirty="0"/>
          </a:p>
        </p:txBody>
      </p:sp>
      <p:sp>
        <p:nvSpPr>
          <p:cNvPr id="3" name="Content Placeholder 2"/>
          <p:cNvSpPr>
            <a:spLocks noGrp="1"/>
          </p:cNvSpPr>
          <p:nvPr>
            <p:ph idx="1"/>
          </p:nvPr>
        </p:nvSpPr>
        <p:spPr/>
        <p:txBody>
          <a:bodyPr/>
          <a:lstStyle/>
          <a:p>
            <a:pPr marL="0" indent="0" algn="ctr">
              <a:buNone/>
            </a:pPr>
            <a:r>
              <a:rPr lang="en-GB" dirty="0" smtClean="0"/>
              <a:t>Beth </a:t>
            </a:r>
            <a:r>
              <a:rPr lang="en-GB" dirty="0" err="1" smtClean="0"/>
              <a:t>oedd</a:t>
            </a:r>
            <a:r>
              <a:rPr lang="en-GB" dirty="0" smtClean="0"/>
              <a:t> y </a:t>
            </a:r>
            <a:r>
              <a:rPr lang="en-GB" dirty="0" err="1" smtClean="0"/>
              <a:t>rhif</a:t>
            </a:r>
            <a:r>
              <a:rPr lang="en-GB" dirty="0" smtClean="0"/>
              <a:t> </a:t>
            </a:r>
            <a:r>
              <a:rPr lang="en-GB" dirty="0" err="1" smtClean="0"/>
              <a:t>ff</a:t>
            </a:r>
            <a:r>
              <a:rPr lang="en-GB" dirty="0" err="1" smtClean="0">
                <a:latin typeface="Calibri"/>
              </a:rPr>
              <a:t>ôn</a:t>
            </a:r>
            <a:r>
              <a:rPr lang="en-GB" dirty="0" smtClean="0">
                <a:latin typeface="Calibri"/>
              </a:rPr>
              <a:t> </a:t>
            </a:r>
            <a:r>
              <a:rPr lang="en-GB" dirty="0" err="1" smtClean="0">
                <a:latin typeface="Calibri"/>
              </a:rPr>
              <a:t>ar</a:t>
            </a:r>
            <a:r>
              <a:rPr lang="en-GB" dirty="0" smtClean="0">
                <a:latin typeface="Calibri"/>
              </a:rPr>
              <a:t> y </a:t>
            </a:r>
            <a:r>
              <a:rPr lang="en-GB" dirty="0" err="1" smtClean="0">
                <a:latin typeface="Calibri"/>
              </a:rPr>
              <a:t>sleid</a:t>
            </a:r>
            <a:r>
              <a:rPr lang="en-GB" dirty="0" smtClean="0">
                <a:latin typeface="Calibri"/>
              </a:rPr>
              <a:t> </a:t>
            </a:r>
            <a:r>
              <a:rPr lang="en-GB" dirty="0" err="1" smtClean="0">
                <a:latin typeface="Calibri"/>
              </a:rPr>
              <a:t>gyntaf</a:t>
            </a:r>
            <a:r>
              <a:rPr lang="en-GB" dirty="0" smtClean="0"/>
              <a:t>?</a:t>
            </a:r>
          </a:p>
          <a:p>
            <a:endParaRPr lang="en-GB" dirty="0"/>
          </a:p>
        </p:txBody>
      </p:sp>
      <p:sp>
        <p:nvSpPr>
          <p:cNvPr id="6" name="TextBox 2"/>
          <p:cNvSpPr txBox="1"/>
          <p:nvPr/>
        </p:nvSpPr>
        <p:spPr>
          <a:xfrm>
            <a:off x="0" y="6334780"/>
            <a:ext cx="425469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smtClean="0">
                <a:solidFill>
                  <a:srgbClr val="D10074"/>
                </a:solidFill>
              </a:rPr>
              <a:t>www.missingpeople.org.uk</a:t>
            </a:r>
            <a:endParaRPr lang="en-GB" sz="2800" b="1" u="sng" dirty="0">
              <a:solidFill>
                <a:srgbClr val="D10074"/>
              </a:solidFill>
            </a:endParaRPr>
          </a:p>
        </p:txBody>
      </p:sp>
    </p:spTree>
    <p:extLst>
      <p:ext uri="{BB962C8B-B14F-4D97-AF65-F5344CB8AC3E}">
        <p14:creationId xmlns:p14="http://schemas.microsoft.com/office/powerpoint/2010/main" val="845747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02396" y="2321004"/>
            <a:ext cx="8058035" cy="2708434"/>
          </a:xfrm>
          <a:prstGeom prst="rect">
            <a:avLst/>
          </a:prstGeom>
          <a:noFill/>
        </p:spPr>
        <p:txBody>
          <a:bodyPr wrap="square" rtlCol="0">
            <a:spAutoFit/>
          </a:bodyPr>
          <a:lstStyle/>
          <a:p>
            <a:r>
              <a:rPr lang="en-GB" sz="17000" b="1" dirty="0" smtClean="0">
                <a:solidFill>
                  <a:srgbClr val="D10074"/>
                </a:solidFill>
              </a:rPr>
              <a:t>  </a:t>
            </a:r>
            <a:r>
              <a:rPr lang="en-GB" sz="17000" b="1" dirty="0" err="1" smtClean="0">
                <a:solidFill>
                  <a:srgbClr val="D10074"/>
                </a:solidFill>
              </a:rPr>
              <a:t>Diolch</a:t>
            </a:r>
            <a:r>
              <a:rPr lang="en-GB" sz="17000" b="1" dirty="0" smtClean="0">
                <a:solidFill>
                  <a:srgbClr val="D10074"/>
                </a:solidFill>
              </a:rPr>
              <a:t>!</a:t>
            </a:r>
            <a:endParaRPr lang="en-GB" sz="17000" b="1" dirty="0">
              <a:solidFill>
                <a:srgbClr val="D10074"/>
              </a:solidFill>
            </a:endParaRPr>
          </a:p>
        </p:txBody>
      </p:sp>
    </p:spTree>
    <p:extLst>
      <p:ext uri="{BB962C8B-B14F-4D97-AF65-F5344CB8AC3E}">
        <p14:creationId xmlns:p14="http://schemas.microsoft.com/office/powerpoint/2010/main" val="1927173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Allwch</a:t>
            </a:r>
            <a:r>
              <a:rPr lang="en-GB" dirty="0" smtClean="0">
                <a:solidFill>
                  <a:schemeClr val="bg1"/>
                </a:solidFill>
              </a:rPr>
              <a:t> chi weld </a:t>
            </a:r>
            <a:r>
              <a:rPr lang="en-GB" dirty="0" err="1" smtClean="0">
                <a:solidFill>
                  <a:schemeClr val="bg1"/>
                </a:solidFill>
              </a:rPr>
              <a:t>beth</a:t>
            </a:r>
            <a:r>
              <a:rPr lang="en-GB" dirty="0" smtClean="0">
                <a:solidFill>
                  <a:schemeClr val="bg1"/>
                </a:solidFill>
              </a:rPr>
              <a:t> </a:t>
            </a:r>
            <a:r>
              <a:rPr lang="en-GB" dirty="0" err="1" smtClean="0">
                <a:solidFill>
                  <a:schemeClr val="bg1"/>
                </a:solidFill>
              </a:rPr>
              <a:t>sydd</a:t>
            </a:r>
            <a:r>
              <a:rPr lang="en-GB" dirty="0" smtClean="0">
                <a:solidFill>
                  <a:schemeClr val="bg1"/>
                </a:solidFill>
              </a:rPr>
              <a:t> </a:t>
            </a:r>
            <a:r>
              <a:rPr lang="en-GB" dirty="0" err="1" smtClean="0">
                <a:solidFill>
                  <a:srgbClr val="D10074"/>
                </a:solidFill>
              </a:rPr>
              <a:t>ar</a:t>
            </a:r>
            <a:r>
              <a:rPr lang="en-GB" dirty="0" smtClean="0">
                <a:solidFill>
                  <a:srgbClr val="D10074"/>
                </a:solidFill>
              </a:rPr>
              <a:t> </a:t>
            </a:r>
            <a:r>
              <a:rPr lang="en-GB" dirty="0" err="1" smtClean="0">
                <a:solidFill>
                  <a:srgbClr val="D10074"/>
                </a:solidFill>
              </a:rPr>
              <a:t>goll</a:t>
            </a:r>
            <a:r>
              <a:rPr lang="en-GB" dirty="0" smtClean="0">
                <a:solidFill>
                  <a:schemeClr val="bg1"/>
                </a:solidFill>
              </a:rPr>
              <a:t>?</a:t>
            </a:r>
            <a:endParaRPr lang="en-GB"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272" y="4007604"/>
            <a:ext cx="2917456" cy="2689933"/>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888003">
            <a:off x="297718" y="2057380"/>
            <a:ext cx="3700270" cy="2234581"/>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3244">
            <a:off x="5367514" y="2064130"/>
            <a:ext cx="3266928" cy="2450196"/>
          </a:xfrm>
          <a:prstGeom prst="rect">
            <a:avLst/>
          </a:prstGeom>
          <a:ln>
            <a:noFill/>
          </a:ln>
          <a:effectLst>
            <a:softEdge rad="112500"/>
          </a:effectLst>
        </p:spPr>
      </p:pic>
    </p:spTree>
    <p:extLst>
      <p:ext uri="{BB962C8B-B14F-4D97-AF65-F5344CB8AC3E}">
        <p14:creationId xmlns:p14="http://schemas.microsoft.com/office/powerpoint/2010/main" val="13015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404664"/>
            <a:ext cx="9144000" cy="707886"/>
          </a:xfrm>
          <a:prstGeom prst="rect">
            <a:avLst/>
          </a:prstGeom>
        </p:spPr>
        <p:txBody>
          <a:bodyPr wrap="square">
            <a:spAutoFit/>
          </a:bodyPr>
          <a:lstStyle/>
          <a:p>
            <a:pPr lvl="0" algn="ctr"/>
            <a:r>
              <a:rPr lang="en-GB" sz="4000" b="1" dirty="0" smtClean="0">
                <a:solidFill>
                  <a:schemeClr val="bg1"/>
                </a:solidFill>
              </a:rPr>
              <a:t>Beth </a:t>
            </a:r>
            <a:r>
              <a:rPr lang="en-GB" sz="4000" b="1" dirty="0" err="1" smtClean="0">
                <a:solidFill>
                  <a:schemeClr val="bg1"/>
                </a:solidFill>
              </a:rPr>
              <a:t>ydych</a:t>
            </a:r>
            <a:r>
              <a:rPr lang="en-GB" sz="4000" b="1" dirty="0" smtClean="0">
                <a:solidFill>
                  <a:schemeClr val="bg1"/>
                </a:solidFill>
              </a:rPr>
              <a:t> </a:t>
            </a:r>
            <a:r>
              <a:rPr lang="en-GB" sz="4000" b="1" dirty="0" err="1" smtClean="0">
                <a:solidFill>
                  <a:srgbClr val="D10074"/>
                </a:solidFill>
              </a:rPr>
              <a:t>chi’n</a:t>
            </a:r>
            <a:r>
              <a:rPr lang="en-GB" sz="4000" b="1" dirty="0" smtClean="0">
                <a:solidFill>
                  <a:srgbClr val="D10074"/>
                </a:solidFill>
              </a:rPr>
              <a:t> </a:t>
            </a:r>
            <a:r>
              <a:rPr lang="en-GB" sz="4000" b="1" dirty="0" err="1" smtClean="0">
                <a:solidFill>
                  <a:schemeClr val="bg1"/>
                </a:solidFill>
              </a:rPr>
              <a:t>meddwl</a:t>
            </a:r>
            <a:r>
              <a:rPr lang="en-GB" sz="4000" b="1" dirty="0" smtClean="0">
                <a:solidFill>
                  <a:schemeClr val="bg1"/>
                </a:solidFill>
              </a:rPr>
              <a:t> </a:t>
            </a:r>
            <a:r>
              <a:rPr lang="en-GB" sz="4000" b="1" dirty="0" err="1" smtClean="0">
                <a:solidFill>
                  <a:schemeClr val="bg1"/>
                </a:solidFill>
              </a:rPr>
              <a:t>yw</a:t>
            </a:r>
            <a:r>
              <a:rPr lang="en-GB" sz="4000" b="1" dirty="0" smtClean="0">
                <a:solidFill>
                  <a:schemeClr val="bg1"/>
                </a:solidFill>
              </a:rPr>
              <a:t> person </a:t>
            </a:r>
            <a:r>
              <a:rPr lang="en-GB" sz="4000" b="1" dirty="0" err="1" smtClean="0">
                <a:solidFill>
                  <a:schemeClr val="bg1"/>
                </a:solidFill>
              </a:rPr>
              <a:t>coll</a:t>
            </a:r>
            <a:r>
              <a:rPr lang="en-GB" sz="4000" b="1" dirty="0" smtClean="0">
                <a:solidFill>
                  <a:schemeClr val="bg1"/>
                </a:solidFill>
              </a:rPr>
              <a:t>?</a:t>
            </a:r>
            <a:endParaRPr lang="en-GB" sz="4000" b="1" dirty="0">
              <a:solidFill>
                <a:schemeClr val="bg1"/>
              </a:solidFill>
            </a:endParaRPr>
          </a:p>
        </p:txBody>
      </p:sp>
      <p:pic>
        <p:nvPicPr>
          <p:cNvPr id="7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37" t="20332" r="41774" b="21205"/>
          <a:stretch/>
        </p:blipFill>
        <p:spPr bwMode="auto">
          <a:xfrm>
            <a:off x="5561561" y="4506030"/>
            <a:ext cx="654756" cy="1387962"/>
          </a:xfrm>
          <a:prstGeom prst="rect">
            <a:avLst/>
          </a:prstGeom>
          <a:noFill/>
          <a:ln>
            <a:noFill/>
          </a:ln>
          <a:effectLst>
            <a:glow rad="127000">
              <a:schemeClr val="accent1">
                <a:alpha val="3000"/>
              </a:schemeClr>
            </a:glow>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37" t="20332" r="41774" b="21205"/>
          <a:stretch/>
        </p:blipFill>
        <p:spPr bwMode="auto">
          <a:xfrm>
            <a:off x="2182936" y="3079079"/>
            <a:ext cx="642256" cy="1361465"/>
          </a:xfrm>
          <a:prstGeom prst="rect">
            <a:avLst/>
          </a:prstGeom>
          <a:noFill/>
          <a:ln>
            <a:noFill/>
          </a:ln>
          <a:effectLst>
            <a:glow rad="127000">
              <a:schemeClr val="accent1">
                <a:alpha val="3000"/>
              </a:schemeClr>
            </a:glow>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0" y="1556791"/>
            <a:ext cx="695801" cy="1493237"/>
          </a:xfrm>
          <a:prstGeom prst="rect">
            <a:avLst/>
          </a:prstGeom>
        </p:spPr>
      </p:pic>
      <p:pic>
        <p:nvPicPr>
          <p:cNvPr id="74" name="Picture 7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081127" y="1556791"/>
            <a:ext cx="695801" cy="1493237"/>
          </a:xfrm>
          <a:prstGeom prst="rect">
            <a:avLst/>
          </a:prstGeom>
        </p:spPr>
      </p:pic>
      <p:pic>
        <p:nvPicPr>
          <p:cNvPr id="75" name="Picture 7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00390" y="1556791"/>
            <a:ext cx="695801" cy="1493237"/>
          </a:xfrm>
          <a:prstGeom prst="rect">
            <a:avLst/>
          </a:prstGeom>
        </p:spPr>
      </p:pic>
      <p:pic>
        <p:nvPicPr>
          <p:cNvPr id="76" name="Picture 7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769966" y="1556791"/>
            <a:ext cx="695801" cy="1493237"/>
          </a:xfrm>
          <a:prstGeom prst="rect">
            <a:avLst/>
          </a:prstGeom>
        </p:spPr>
      </p:pic>
      <p:pic>
        <p:nvPicPr>
          <p:cNvPr id="77" name="Picture 7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39542" y="1556791"/>
            <a:ext cx="695801" cy="1493237"/>
          </a:xfrm>
          <a:prstGeom prst="rect">
            <a:avLst/>
          </a:prstGeom>
        </p:spPr>
      </p:pic>
      <p:pic>
        <p:nvPicPr>
          <p:cNvPr id="78" name="Picture 7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148320" y="2925867"/>
            <a:ext cx="704917" cy="1512800"/>
          </a:xfrm>
          <a:prstGeom prst="rect">
            <a:avLst/>
          </a:prstGeom>
        </p:spPr>
      </p:pic>
      <p:pic>
        <p:nvPicPr>
          <p:cNvPr id="79" name="Picture 7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318168" y="2925867"/>
            <a:ext cx="704917" cy="1512800"/>
          </a:xfrm>
          <a:prstGeom prst="rect">
            <a:avLst/>
          </a:prstGeom>
        </p:spPr>
      </p:pic>
      <p:pic>
        <p:nvPicPr>
          <p:cNvPr id="80" name="Picture 7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5487744" y="2925867"/>
            <a:ext cx="704917" cy="1512800"/>
          </a:xfrm>
          <a:prstGeom prst="rect">
            <a:avLst/>
          </a:prstGeom>
        </p:spPr>
      </p:pic>
      <p:pic>
        <p:nvPicPr>
          <p:cNvPr id="81" name="Picture 8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57320" y="2925867"/>
            <a:ext cx="704917" cy="1512800"/>
          </a:xfrm>
          <a:prstGeom prst="rect">
            <a:avLst/>
          </a:prstGeom>
        </p:spPr>
      </p:pic>
      <p:pic>
        <p:nvPicPr>
          <p:cNvPr id="82" name="Picture 8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826896" y="2925867"/>
            <a:ext cx="704917" cy="1512800"/>
          </a:xfrm>
          <a:prstGeom prst="rect">
            <a:avLst/>
          </a:prstGeom>
        </p:spPr>
      </p:pic>
      <p:pic>
        <p:nvPicPr>
          <p:cNvPr id="83" name="Picture 8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96472" y="2925867"/>
            <a:ext cx="704917" cy="1512800"/>
          </a:xfrm>
          <a:prstGeom prst="rect">
            <a:avLst/>
          </a:prstGeom>
        </p:spPr>
      </p:pic>
      <p:pic>
        <p:nvPicPr>
          <p:cNvPr id="84" name="Picture 8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1" y="2925867"/>
            <a:ext cx="704917" cy="1512800"/>
          </a:xfrm>
          <a:prstGeom prst="rect">
            <a:avLst/>
          </a:prstGeom>
        </p:spPr>
      </p:pic>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091662" y="1556791"/>
            <a:ext cx="695801" cy="1493237"/>
          </a:xfrm>
          <a:prstGeom prst="rect">
            <a:avLst/>
          </a:prstGeom>
        </p:spPr>
      </p:pic>
      <p:pic>
        <p:nvPicPr>
          <p:cNvPr id="86" name="Picture 8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261238" y="1556791"/>
            <a:ext cx="695801" cy="1493237"/>
          </a:xfrm>
          <a:prstGeom prst="rect">
            <a:avLst/>
          </a:prstGeom>
        </p:spPr>
      </p:pic>
      <p:pic>
        <p:nvPicPr>
          <p:cNvPr id="87" name="Picture 8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5430814" y="1556791"/>
            <a:ext cx="695801" cy="1493237"/>
          </a:xfrm>
          <a:prstGeom prst="rect">
            <a:avLst/>
          </a:prstGeom>
        </p:spPr>
      </p:pic>
      <p:pic>
        <p:nvPicPr>
          <p:cNvPr id="88" name="Picture 8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148319" y="4335028"/>
            <a:ext cx="718636" cy="1542243"/>
          </a:xfrm>
          <a:prstGeom prst="rect">
            <a:avLst/>
          </a:prstGeom>
        </p:spPr>
      </p:pic>
      <p:pic>
        <p:nvPicPr>
          <p:cNvPr id="89" name="Picture 8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318167" y="4335028"/>
            <a:ext cx="718636" cy="1542243"/>
          </a:xfrm>
          <a:prstGeom prst="rect">
            <a:avLst/>
          </a:prstGeom>
        </p:spPr>
      </p:pic>
      <p:pic>
        <p:nvPicPr>
          <p:cNvPr id="90" name="Picture 8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182935" y="4347199"/>
            <a:ext cx="718636" cy="1542243"/>
          </a:xfrm>
          <a:prstGeom prst="rect">
            <a:avLst/>
          </a:prstGeom>
        </p:spPr>
      </p:pic>
      <p:pic>
        <p:nvPicPr>
          <p:cNvPr id="91" name="Picture 9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57319" y="4335028"/>
            <a:ext cx="718636" cy="1542243"/>
          </a:xfrm>
          <a:prstGeom prst="rect">
            <a:avLst/>
          </a:prstGeom>
        </p:spPr>
      </p:pic>
      <p:pic>
        <p:nvPicPr>
          <p:cNvPr id="92" name="Picture 9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826895" y="4335028"/>
            <a:ext cx="718636" cy="1542243"/>
          </a:xfrm>
          <a:prstGeom prst="rect">
            <a:avLst/>
          </a:prstGeom>
        </p:spPr>
      </p:pic>
      <p:pic>
        <p:nvPicPr>
          <p:cNvPr id="93" name="Picture 9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96471" y="4335028"/>
            <a:ext cx="718636" cy="1542243"/>
          </a:xfrm>
          <a:prstGeom prst="rect">
            <a:avLst/>
          </a:prstGeom>
        </p:spPr>
      </p:pic>
      <p:pic>
        <p:nvPicPr>
          <p:cNvPr id="94" name="Picture 9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0" y="4335028"/>
            <a:ext cx="718636" cy="1542243"/>
          </a:xfrm>
          <a:prstGeom prst="rect">
            <a:avLst/>
          </a:prstGeom>
        </p:spPr>
      </p:pic>
    </p:spTree>
    <p:extLst>
      <p:ext uri="{BB962C8B-B14F-4D97-AF65-F5344CB8AC3E}">
        <p14:creationId xmlns:p14="http://schemas.microsoft.com/office/powerpoint/2010/main" val="9908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Faint o </a:t>
            </a:r>
            <a:r>
              <a:rPr lang="en-GB" dirty="0" err="1" smtClean="0">
                <a:solidFill>
                  <a:srgbClr val="D10074"/>
                </a:solidFill>
              </a:rPr>
              <a:t>bobl</a:t>
            </a:r>
            <a:r>
              <a:rPr lang="en-GB" dirty="0" smtClean="0">
                <a:solidFill>
                  <a:srgbClr val="D10074"/>
                </a:solidFill>
              </a:rPr>
              <a:t> </a:t>
            </a:r>
            <a:r>
              <a:rPr lang="en-GB" dirty="0" err="1" smtClean="0">
                <a:solidFill>
                  <a:schemeClr val="bg1"/>
                </a:solidFill>
              </a:rPr>
              <a:t>sy’n</a:t>
            </a:r>
            <a:r>
              <a:rPr lang="en-GB" dirty="0" smtClean="0">
                <a:solidFill>
                  <a:schemeClr val="bg1"/>
                </a:solidFill>
              </a:rPr>
              <a:t> </a:t>
            </a:r>
            <a:r>
              <a:rPr lang="en-GB" dirty="0" err="1" smtClean="0">
                <a:solidFill>
                  <a:schemeClr val="bg1"/>
                </a:solidFill>
              </a:rPr>
              <a:t>mynd</a:t>
            </a:r>
            <a:r>
              <a:rPr lang="en-GB" dirty="0" smtClean="0">
                <a:solidFill>
                  <a:schemeClr val="bg1"/>
                </a:solidFill>
              </a:rPr>
              <a:t> </a:t>
            </a:r>
            <a:r>
              <a:rPr lang="en-GB" dirty="0" err="1" smtClean="0">
                <a:solidFill>
                  <a:schemeClr val="bg1"/>
                </a:solidFill>
              </a:rPr>
              <a:t>ar</a:t>
            </a:r>
            <a:r>
              <a:rPr lang="en-GB" dirty="0" smtClean="0">
                <a:solidFill>
                  <a:schemeClr val="bg1"/>
                </a:solidFill>
              </a:rPr>
              <a:t> </a:t>
            </a:r>
            <a:r>
              <a:rPr lang="en-GB" dirty="0" err="1" smtClean="0">
                <a:solidFill>
                  <a:schemeClr val="bg1"/>
                </a:solidFill>
              </a:rPr>
              <a:t>goll</a:t>
            </a:r>
            <a:r>
              <a:rPr lang="en-GB" dirty="0" smtClean="0">
                <a:solidFill>
                  <a:schemeClr val="bg1"/>
                </a:solidFill>
              </a:rPr>
              <a:t>?</a:t>
            </a:r>
            <a:endParaRPr lang="en-GB" dirty="0">
              <a:solidFill>
                <a:schemeClr val="bg1"/>
              </a:solidFill>
            </a:endParaRPr>
          </a:p>
        </p:txBody>
      </p:sp>
      <p:pic>
        <p:nvPicPr>
          <p:cNvPr id="2050" name="Picture 2" descr="C:\Users\josie.a\Pictures\Dud pics\Clo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527" y="2874516"/>
            <a:ext cx="1778620" cy="17786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sie.a\Pictures\Dud pics\Family.jpg"/>
          <p:cNvPicPr>
            <a:picLocks noChangeAspect="1" noChangeArrowheads="1"/>
          </p:cNvPicPr>
          <p:nvPr/>
        </p:nvPicPr>
        <p:blipFill rotWithShape="1">
          <a:blip r:embed="rId4">
            <a:extLst>
              <a:ext uri="{28A0092B-C50C-407E-A947-70E740481C1C}">
                <a14:useLocalDpi xmlns:a14="http://schemas.microsoft.com/office/drawing/2010/main" val="0"/>
              </a:ext>
            </a:extLst>
          </a:blip>
          <a:srcRect r="47171" b="50000"/>
          <a:stretch/>
        </p:blipFill>
        <p:spPr bwMode="auto">
          <a:xfrm>
            <a:off x="2915816" y="5128808"/>
            <a:ext cx="2299264" cy="1740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1750414"/>
            <a:ext cx="6859570" cy="523220"/>
          </a:xfrm>
          <a:prstGeom prst="rect">
            <a:avLst/>
          </a:prstGeom>
        </p:spPr>
        <p:txBody>
          <a:bodyPr wrap="none">
            <a:spAutoFit/>
          </a:bodyPr>
          <a:lstStyle/>
          <a:p>
            <a:pPr marL="285750" indent="-285750">
              <a:buBlip>
                <a:blip r:embed="rId5"/>
              </a:buBlip>
            </a:pPr>
            <a:r>
              <a:rPr lang="en-GB" sz="2800" dirty="0" smtClean="0"/>
              <a:t>Mae 250,000 </a:t>
            </a:r>
            <a:r>
              <a:rPr lang="en-GB" sz="2800" dirty="0" err="1" smtClean="0"/>
              <a:t>yn</a:t>
            </a:r>
            <a:r>
              <a:rPr lang="en-GB" sz="2800" dirty="0" smtClean="0"/>
              <a:t> </a:t>
            </a:r>
            <a:r>
              <a:rPr lang="en-GB" sz="2800" dirty="0" err="1" smtClean="0"/>
              <a:t>mynd</a:t>
            </a:r>
            <a:r>
              <a:rPr lang="en-GB" sz="2800" dirty="0" smtClean="0"/>
              <a:t> </a:t>
            </a:r>
            <a:r>
              <a:rPr lang="en-GB" sz="2800" dirty="0" err="1" smtClean="0"/>
              <a:t>ar</a:t>
            </a:r>
            <a:r>
              <a:rPr lang="en-GB" sz="2800" dirty="0" smtClean="0"/>
              <a:t> </a:t>
            </a:r>
            <a:r>
              <a:rPr lang="en-GB" sz="2800" dirty="0" err="1" smtClean="0"/>
              <a:t>goll</a:t>
            </a:r>
            <a:r>
              <a:rPr lang="en-GB" sz="2800" dirty="0" smtClean="0"/>
              <a:t> bob </a:t>
            </a:r>
            <a:r>
              <a:rPr lang="en-GB" sz="2800" dirty="0" err="1" smtClean="0"/>
              <a:t>blwyddyn</a:t>
            </a:r>
            <a:endParaRPr lang="en-GB" sz="2800" dirty="0"/>
          </a:p>
        </p:txBody>
      </p:sp>
      <p:sp>
        <p:nvSpPr>
          <p:cNvPr id="5" name="Rectangle 4"/>
          <p:cNvSpPr/>
          <p:nvPr/>
        </p:nvSpPr>
        <p:spPr>
          <a:xfrm>
            <a:off x="539552" y="2585314"/>
            <a:ext cx="6207212" cy="523220"/>
          </a:xfrm>
          <a:prstGeom prst="rect">
            <a:avLst/>
          </a:prstGeom>
        </p:spPr>
        <p:txBody>
          <a:bodyPr wrap="none">
            <a:spAutoFit/>
          </a:bodyPr>
          <a:lstStyle/>
          <a:p>
            <a:pPr marL="285750" indent="-285750">
              <a:buBlip>
                <a:blip r:embed="rId5"/>
              </a:buBlip>
            </a:pPr>
            <a:r>
              <a:rPr lang="en-GB" sz="2800" dirty="0" smtClean="0"/>
              <a:t>Mae </a:t>
            </a:r>
            <a:r>
              <a:rPr lang="en-GB" sz="2800" dirty="0" err="1" smtClean="0"/>
              <a:t>hynny’n</a:t>
            </a:r>
            <a:r>
              <a:rPr lang="en-GB" sz="2800" dirty="0" smtClean="0"/>
              <a:t> un person bob </a:t>
            </a:r>
            <a:r>
              <a:rPr lang="en-GB" sz="2800" dirty="0" err="1" smtClean="0"/>
              <a:t>dwy</a:t>
            </a:r>
            <a:r>
              <a:rPr lang="en-GB" sz="2800" dirty="0" smtClean="0"/>
              <a:t> </a:t>
            </a:r>
            <a:r>
              <a:rPr lang="en-GB" sz="2800" dirty="0" err="1" smtClean="0"/>
              <a:t>funud</a:t>
            </a:r>
            <a:endParaRPr lang="en-GB" sz="2800" dirty="0"/>
          </a:p>
        </p:txBody>
      </p:sp>
      <p:sp>
        <p:nvSpPr>
          <p:cNvPr id="7" name="Rectangle 6"/>
          <p:cNvSpPr/>
          <p:nvPr/>
        </p:nvSpPr>
        <p:spPr>
          <a:xfrm>
            <a:off x="538936" y="4566678"/>
            <a:ext cx="8370368" cy="523220"/>
          </a:xfrm>
          <a:prstGeom prst="rect">
            <a:avLst/>
          </a:prstGeom>
        </p:spPr>
        <p:txBody>
          <a:bodyPr wrap="none">
            <a:spAutoFit/>
          </a:bodyPr>
          <a:lstStyle/>
          <a:p>
            <a:pPr marL="285750" indent="-285750">
              <a:buBlip>
                <a:blip r:embed="rId5"/>
              </a:buBlip>
            </a:pPr>
            <a:r>
              <a:rPr lang="en-GB" sz="2800" dirty="0" smtClean="0"/>
              <a:t>Mae 99</a:t>
            </a:r>
            <a:r>
              <a:rPr lang="en-GB" sz="2800" dirty="0"/>
              <a:t>% </a:t>
            </a:r>
            <a:r>
              <a:rPr lang="en-GB" sz="2800" dirty="0" err="1" smtClean="0"/>
              <a:t>yn</a:t>
            </a:r>
            <a:r>
              <a:rPr lang="en-GB" sz="2800" dirty="0" smtClean="0"/>
              <a:t> </a:t>
            </a:r>
            <a:r>
              <a:rPr lang="en-GB" sz="2800" dirty="0" err="1" smtClean="0"/>
              <a:t>cael</a:t>
            </a:r>
            <a:r>
              <a:rPr lang="en-GB" sz="2800" dirty="0" smtClean="0"/>
              <a:t> </a:t>
            </a:r>
            <a:r>
              <a:rPr lang="en-GB" sz="2800" dirty="0" err="1" smtClean="0"/>
              <a:t>eu</a:t>
            </a:r>
            <a:r>
              <a:rPr lang="en-GB" sz="2800" dirty="0" smtClean="0"/>
              <a:t> </a:t>
            </a:r>
            <a:r>
              <a:rPr lang="en-GB" sz="2800" dirty="0" err="1" smtClean="0"/>
              <a:t>darganfod</a:t>
            </a:r>
            <a:r>
              <a:rPr lang="en-GB" sz="2800" dirty="0" smtClean="0"/>
              <a:t> </a:t>
            </a:r>
            <a:r>
              <a:rPr lang="en-GB" sz="2800" dirty="0" err="1" smtClean="0"/>
              <a:t>mewn</a:t>
            </a:r>
            <a:r>
              <a:rPr lang="en-GB" sz="2800" dirty="0" smtClean="0"/>
              <a:t> </a:t>
            </a:r>
            <a:r>
              <a:rPr lang="en-GB" sz="2800" dirty="0" err="1" smtClean="0"/>
              <a:t>llai</a:t>
            </a:r>
            <a:r>
              <a:rPr lang="en-GB" sz="2800" dirty="0" smtClean="0"/>
              <a:t> </a:t>
            </a:r>
            <a:r>
              <a:rPr lang="en-GB" sz="2800" dirty="0" err="1" smtClean="0"/>
              <a:t>na</a:t>
            </a:r>
            <a:r>
              <a:rPr lang="en-GB" sz="2800" dirty="0" smtClean="0"/>
              <a:t> </a:t>
            </a:r>
            <a:r>
              <a:rPr lang="en-GB" sz="2800" dirty="0" err="1" smtClean="0"/>
              <a:t>blwyddyn</a:t>
            </a:r>
            <a:endParaRPr lang="en-GB" sz="2800" dirty="0"/>
          </a:p>
        </p:txBody>
      </p:sp>
      <p:sp>
        <p:nvSpPr>
          <p:cNvPr id="12" name="Rectangle 11"/>
          <p:cNvSpPr/>
          <p:nvPr/>
        </p:nvSpPr>
        <p:spPr>
          <a:xfrm>
            <a:off x="539552" y="3534182"/>
            <a:ext cx="5813194" cy="523220"/>
          </a:xfrm>
          <a:prstGeom prst="rect">
            <a:avLst/>
          </a:prstGeom>
        </p:spPr>
        <p:txBody>
          <a:bodyPr wrap="none">
            <a:spAutoFit/>
          </a:bodyPr>
          <a:lstStyle/>
          <a:p>
            <a:pPr marL="285750" indent="-285750">
              <a:buBlip>
                <a:blip r:embed="rId5"/>
              </a:buBlip>
            </a:pPr>
            <a:r>
              <a:rPr lang="en-GB" sz="2800" dirty="0" smtClean="0"/>
              <a:t>Mae 140,000 o </a:t>
            </a:r>
            <a:r>
              <a:rPr lang="en-GB" sz="2800" dirty="0" err="1" smtClean="0"/>
              <a:t>blant</a:t>
            </a:r>
            <a:r>
              <a:rPr lang="en-GB" sz="2800" dirty="0" smtClean="0"/>
              <a:t> </a:t>
            </a:r>
            <a:r>
              <a:rPr lang="en-GB" sz="2800" dirty="0" err="1" smtClean="0"/>
              <a:t>yn</a:t>
            </a:r>
            <a:r>
              <a:rPr lang="en-GB" sz="2800" dirty="0" smtClean="0"/>
              <a:t> </a:t>
            </a:r>
            <a:r>
              <a:rPr lang="en-GB" sz="2800" dirty="0" err="1" smtClean="0"/>
              <a:t>mynd</a:t>
            </a:r>
            <a:r>
              <a:rPr lang="en-GB" sz="2800" dirty="0" smtClean="0"/>
              <a:t> </a:t>
            </a:r>
            <a:r>
              <a:rPr lang="en-GB" sz="2800" dirty="0" err="1" smtClean="0"/>
              <a:t>ar</a:t>
            </a:r>
            <a:r>
              <a:rPr lang="en-GB" sz="2800" dirty="0" smtClean="0"/>
              <a:t> </a:t>
            </a:r>
            <a:r>
              <a:rPr lang="en-GB" sz="2800" dirty="0" err="1" smtClean="0"/>
              <a:t>goll</a:t>
            </a:r>
            <a:endParaRPr lang="en-GB" sz="2800" dirty="0"/>
          </a:p>
        </p:txBody>
      </p:sp>
    </p:spTree>
    <p:extLst>
      <p:ext uri="{BB962C8B-B14F-4D97-AF65-F5344CB8AC3E}">
        <p14:creationId xmlns:p14="http://schemas.microsoft.com/office/powerpoint/2010/main" val="319956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077802"/>
            <a:ext cx="9144000" cy="830997"/>
          </a:xfrm>
          <a:prstGeom prst="rect">
            <a:avLst/>
          </a:prstGeom>
          <a:solidFill>
            <a:schemeClr val="tx1"/>
          </a:solidFill>
        </p:spPr>
        <p:txBody>
          <a:bodyPr wrap="square">
            <a:spAutoFit/>
          </a:bodyPr>
          <a:lstStyle/>
          <a:p>
            <a:pPr algn="ctr"/>
            <a:r>
              <a:rPr lang="en-GB" sz="2400" b="1" dirty="0" smtClean="0">
                <a:solidFill>
                  <a:srgbClr val="D10074"/>
                </a:solidFill>
              </a:rPr>
              <a:t>Help </a:t>
            </a:r>
            <a:r>
              <a:rPr lang="en-GB" sz="2400" b="1" dirty="0" err="1" smtClean="0">
                <a:solidFill>
                  <a:srgbClr val="D10074"/>
                </a:solidFill>
              </a:rPr>
              <a:t>gyda</a:t>
            </a:r>
            <a:r>
              <a:rPr lang="en-GB" sz="2400" b="1" dirty="0" smtClean="0">
                <a:solidFill>
                  <a:srgbClr val="D10074"/>
                </a:solidFill>
              </a:rPr>
              <a:t> </a:t>
            </a:r>
            <a:r>
              <a:rPr lang="en-GB" sz="2400" b="1" dirty="0" err="1" smtClean="0">
                <a:solidFill>
                  <a:srgbClr val="D10074"/>
                </a:solidFill>
              </a:rPr>
              <a:t>phenderfyniadau</a:t>
            </a:r>
            <a:r>
              <a:rPr lang="en-GB" sz="2400" b="1" dirty="0" smtClean="0">
                <a:solidFill>
                  <a:srgbClr val="D10074"/>
                </a:solidFill>
              </a:rPr>
              <a:t> </a:t>
            </a:r>
          </a:p>
          <a:p>
            <a:pPr algn="ctr"/>
            <a:r>
              <a:rPr lang="en-GB" sz="2400" b="1" dirty="0" smtClean="0">
                <a:solidFill>
                  <a:srgbClr val="D10074"/>
                </a:solidFill>
              </a:rPr>
              <a:t>da a </a:t>
            </a:r>
            <a:r>
              <a:rPr lang="en-GB" sz="2400" b="1" dirty="0" err="1" smtClean="0">
                <a:solidFill>
                  <a:srgbClr val="D10074"/>
                </a:solidFill>
              </a:rPr>
              <a:t>chlyfar</a:t>
            </a:r>
            <a:endParaRPr lang="en-GB" sz="2400" b="1" dirty="0">
              <a:solidFill>
                <a:srgbClr val="D10074"/>
              </a:solidFill>
            </a:endParaRPr>
          </a:p>
        </p:txBody>
      </p:sp>
      <p:sp>
        <p:nvSpPr>
          <p:cNvPr id="8" name="Rectangle 7"/>
          <p:cNvSpPr/>
          <p:nvPr/>
        </p:nvSpPr>
        <p:spPr>
          <a:xfrm>
            <a:off x="0" y="1910237"/>
            <a:ext cx="9143999" cy="830997"/>
          </a:xfrm>
          <a:prstGeom prst="rect">
            <a:avLst/>
          </a:prstGeom>
          <a:solidFill>
            <a:schemeClr val="tx1"/>
          </a:solidFill>
        </p:spPr>
        <p:txBody>
          <a:bodyPr wrap="square">
            <a:spAutoFit/>
          </a:bodyPr>
          <a:lstStyle/>
          <a:p>
            <a:pPr algn="ctr"/>
            <a:r>
              <a:rPr lang="en-GB" sz="2400" b="1" dirty="0" err="1" smtClean="0">
                <a:solidFill>
                  <a:srgbClr val="D10074"/>
                </a:solidFill>
              </a:rPr>
              <a:t>Ddim</a:t>
            </a:r>
            <a:r>
              <a:rPr lang="en-GB" sz="2400" b="1" dirty="0" smtClean="0">
                <a:solidFill>
                  <a:srgbClr val="D10074"/>
                </a:solidFill>
              </a:rPr>
              <a:t> </a:t>
            </a:r>
            <a:r>
              <a:rPr lang="en-GB" sz="2400" b="1" dirty="0" err="1" smtClean="0">
                <a:solidFill>
                  <a:srgbClr val="D10074"/>
                </a:solidFill>
              </a:rPr>
              <a:t>yn</a:t>
            </a:r>
            <a:r>
              <a:rPr lang="en-GB" sz="2400" b="1" dirty="0" smtClean="0">
                <a:solidFill>
                  <a:srgbClr val="D10074"/>
                </a:solidFill>
              </a:rPr>
              <a:t> </a:t>
            </a:r>
            <a:r>
              <a:rPr lang="en-GB" sz="2400" b="1" dirty="0" err="1" smtClean="0">
                <a:solidFill>
                  <a:srgbClr val="D10074"/>
                </a:solidFill>
              </a:rPr>
              <a:t>teimlo’n</a:t>
            </a:r>
            <a:r>
              <a:rPr lang="en-GB" sz="2400" b="1" dirty="0" smtClean="0">
                <a:solidFill>
                  <a:srgbClr val="D10074"/>
                </a:solidFill>
              </a:rPr>
              <a:t> </a:t>
            </a:r>
            <a:r>
              <a:rPr lang="en-GB" sz="2400" b="1" dirty="0" err="1" smtClean="0">
                <a:solidFill>
                  <a:srgbClr val="D10074"/>
                </a:solidFill>
              </a:rPr>
              <a:t>dda</a:t>
            </a:r>
            <a:endParaRPr lang="en-GB" sz="2400" b="1" dirty="0" smtClean="0">
              <a:solidFill>
                <a:srgbClr val="D10074"/>
              </a:solidFill>
            </a:endParaRPr>
          </a:p>
          <a:p>
            <a:pPr algn="ctr"/>
            <a:r>
              <a:rPr lang="en-GB" sz="2400" b="1" dirty="0" smtClean="0">
                <a:solidFill>
                  <a:srgbClr val="D10074"/>
                </a:solidFill>
              </a:rPr>
              <a:t>ac </a:t>
            </a:r>
            <a:r>
              <a:rPr lang="en-GB" sz="2400" b="1" dirty="0" err="1" smtClean="0">
                <a:solidFill>
                  <a:srgbClr val="D10074"/>
                </a:solidFill>
              </a:rPr>
              <a:t>angen</a:t>
            </a:r>
            <a:r>
              <a:rPr lang="en-GB" sz="2400" b="1" dirty="0" smtClean="0">
                <a:solidFill>
                  <a:srgbClr val="D10074"/>
                </a:solidFill>
              </a:rPr>
              <a:t> </a:t>
            </a:r>
            <a:r>
              <a:rPr lang="en-GB" sz="2400" b="1" dirty="0" err="1" smtClean="0">
                <a:solidFill>
                  <a:srgbClr val="D10074"/>
                </a:solidFill>
              </a:rPr>
              <a:t>gofal</a:t>
            </a:r>
            <a:endParaRPr lang="en-GB" sz="2400" b="1" dirty="0">
              <a:solidFill>
                <a:srgbClr val="D10074"/>
              </a:solidFill>
            </a:endParaRPr>
          </a:p>
        </p:txBody>
      </p:sp>
      <p:sp>
        <p:nvSpPr>
          <p:cNvPr id="6" name="Rectangle 5"/>
          <p:cNvSpPr/>
          <p:nvPr/>
        </p:nvSpPr>
        <p:spPr>
          <a:xfrm>
            <a:off x="0" y="3705240"/>
            <a:ext cx="9143999" cy="400110"/>
          </a:xfrm>
          <a:prstGeom prst="rect">
            <a:avLst/>
          </a:prstGeom>
          <a:solidFill>
            <a:schemeClr val="tx1"/>
          </a:solidFill>
        </p:spPr>
        <p:txBody>
          <a:bodyPr wrap="square">
            <a:spAutoFit/>
          </a:bodyPr>
          <a:lstStyle/>
          <a:p>
            <a:pPr algn="ctr"/>
            <a:r>
              <a:rPr lang="en-GB" sz="2000" b="1" dirty="0" err="1" smtClean="0">
                <a:solidFill>
                  <a:schemeClr val="bg1"/>
                </a:solidFill>
              </a:rPr>
              <a:t>Oedolion</a:t>
            </a:r>
            <a:r>
              <a:rPr lang="en-GB" sz="2000" b="1" dirty="0" smtClean="0">
                <a:solidFill>
                  <a:schemeClr val="bg1"/>
                </a:solidFill>
              </a:rPr>
              <a:t> </a:t>
            </a:r>
            <a:r>
              <a:rPr lang="en-GB" sz="2000" b="1" dirty="0" err="1" smtClean="0">
                <a:solidFill>
                  <a:schemeClr val="bg1"/>
                </a:solidFill>
              </a:rPr>
              <a:t>sydd</a:t>
            </a:r>
            <a:r>
              <a:rPr lang="en-GB" sz="2000" b="1" dirty="0" smtClean="0">
                <a:solidFill>
                  <a:schemeClr val="bg1"/>
                </a:solidFill>
              </a:rPr>
              <a:t> </a:t>
            </a:r>
            <a:r>
              <a:rPr lang="en-GB" sz="2000" b="1" dirty="0" err="1" smtClean="0">
                <a:solidFill>
                  <a:schemeClr val="bg1"/>
                </a:solidFill>
              </a:rPr>
              <a:t>ddim</a:t>
            </a:r>
            <a:r>
              <a:rPr lang="en-GB" sz="2000" b="1" dirty="0" smtClean="0">
                <a:solidFill>
                  <a:schemeClr val="bg1"/>
                </a:solidFill>
              </a:rPr>
              <a:t> </a:t>
            </a:r>
            <a:r>
              <a:rPr lang="en-GB" sz="2000" b="1" dirty="0" err="1" smtClean="0">
                <a:solidFill>
                  <a:schemeClr val="bg1"/>
                </a:solidFill>
              </a:rPr>
              <a:t>yn</a:t>
            </a:r>
            <a:r>
              <a:rPr lang="en-GB" sz="2000" b="1" dirty="0" smtClean="0">
                <a:solidFill>
                  <a:schemeClr val="bg1"/>
                </a:solidFill>
              </a:rPr>
              <a:t> </a:t>
            </a:r>
            <a:r>
              <a:rPr lang="en-GB" sz="2000" b="1" dirty="0" err="1" smtClean="0">
                <a:solidFill>
                  <a:schemeClr val="bg1"/>
                </a:solidFill>
              </a:rPr>
              <a:t>ddiogel</a:t>
            </a:r>
            <a:r>
              <a:rPr lang="en-GB" sz="2000" b="1" dirty="0" smtClean="0">
                <a:solidFill>
                  <a:schemeClr val="bg1"/>
                </a:solidFill>
              </a:rPr>
              <a:t>  </a:t>
            </a:r>
            <a:endParaRPr lang="en-GB" sz="2000" b="1" dirty="0">
              <a:solidFill>
                <a:schemeClr val="bg1"/>
              </a:solidFill>
            </a:endParaRPr>
          </a:p>
        </p:txBody>
      </p:sp>
      <p:sp>
        <p:nvSpPr>
          <p:cNvPr id="7" name="Rectangle 6"/>
          <p:cNvSpPr/>
          <p:nvPr/>
        </p:nvSpPr>
        <p:spPr>
          <a:xfrm>
            <a:off x="0" y="404664"/>
            <a:ext cx="9144000" cy="707886"/>
          </a:xfrm>
          <a:prstGeom prst="rect">
            <a:avLst/>
          </a:prstGeom>
        </p:spPr>
        <p:txBody>
          <a:bodyPr wrap="square">
            <a:spAutoFit/>
          </a:bodyPr>
          <a:lstStyle/>
          <a:p>
            <a:pPr lvl="0" algn="ctr"/>
            <a:r>
              <a:rPr lang="en-GB" sz="4000" b="1" dirty="0" smtClean="0">
                <a:solidFill>
                  <a:schemeClr val="bg1"/>
                </a:solidFill>
              </a:rPr>
              <a:t>Pam </a:t>
            </a:r>
            <a:r>
              <a:rPr lang="en-GB" sz="4000" b="1" dirty="0" err="1" smtClean="0">
                <a:solidFill>
                  <a:schemeClr val="bg1"/>
                </a:solidFill>
              </a:rPr>
              <a:t>nad</a:t>
            </a:r>
            <a:r>
              <a:rPr lang="en-GB" sz="4000" b="1" dirty="0" smtClean="0">
                <a:solidFill>
                  <a:schemeClr val="bg1"/>
                </a:solidFill>
              </a:rPr>
              <a:t> </a:t>
            </a:r>
            <a:r>
              <a:rPr lang="en-GB" sz="4000" b="1" dirty="0" err="1" smtClean="0">
                <a:solidFill>
                  <a:schemeClr val="bg1"/>
                </a:solidFill>
              </a:rPr>
              <a:t>yw</a:t>
            </a:r>
            <a:r>
              <a:rPr lang="en-GB" sz="4000" b="1" dirty="0" smtClean="0">
                <a:solidFill>
                  <a:schemeClr val="bg1"/>
                </a:solidFill>
              </a:rPr>
              <a:t> bod </a:t>
            </a:r>
            <a:r>
              <a:rPr lang="en-GB" sz="4000" b="1" dirty="0" err="1" smtClean="0">
                <a:solidFill>
                  <a:srgbClr val="D10074"/>
                </a:solidFill>
              </a:rPr>
              <a:t>ar</a:t>
            </a:r>
            <a:r>
              <a:rPr lang="en-GB" sz="4000" b="1" dirty="0" smtClean="0">
                <a:solidFill>
                  <a:srgbClr val="D10074"/>
                </a:solidFill>
              </a:rPr>
              <a:t> </a:t>
            </a:r>
            <a:r>
              <a:rPr lang="en-GB" sz="4000" b="1" dirty="0" err="1" smtClean="0">
                <a:solidFill>
                  <a:srgbClr val="D10074"/>
                </a:solidFill>
              </a:rPr>
              <a:t>goll</a:t>
            </a:r>
            <a:r>
              <a:rPr lang="en-GB" sz="4000" b="1" dirty="0" smtClean="0">
                <a:solidFill>
                  <a:srgbClr val="D10074"/>
                </a:solidFill>
              </a:rPr>
              <a:t> </a:t>
            </a:r>
            <a:r>
              <a:rPr lang="en-GB" sz="4000" b="1" dirty="0" err="1" smtClean="0">
                <a:solidFill>
                  <a:schemeClr val="bg1"/>
                </a:solidFill>
              </a:rPr>
              <a:t>yn</a:t>
            </a:r>
            <a:r>
              <a:rPr lang="en-GB" sz="4000" b="1" dirty="0" smtClean="0">
                <a:solidFill>
                  <a:schemeClr val="bg1"/>
                </a:solidFill>
              </a:rPr>
              <a:t> </a:t>
            </a:r>
            <a:r>
              <a:rPr lang="en-GB" sz="4000" b="1" dirty="0" err="1" smtClean="0">
                <a:solidFill>
                  <a:schemeClr val="bg1"/>
                </a:solidFill>
              </a:rPr>
              <a:t>ddiogel</a:t>
            </a:r>
            <a:r>
              <a:rPr lang="en-GB" sz="4000" b="1" dirty="0" smtClean="0">
                <a:solidFill>
                  <a:schemeClr val="bg1"/>
                </a:solidFill>
              </a:rPr>
              <a:t>?</a:t>
            </a:r>
            <a:endParaRPr lang="en-GB" sz="4000" b="1" dirty="0">
              <a:solidFill>
                <a:schemeClr val="bg1"/>
              </a:solidFill>
            </a:endParaRPr>
          </a:p>
        </p:txBody>
      </p:sp>
      <p:pic>
        <p:nvPicPr>
          <p:cNvPr id="1026" name="Picture 2" descr="C:\Users\josie.a\Pictures\Dud pics\Sick emoji.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8" b="95380" l="9918" r="89946">
                        <a14:foregroundMark x1="45788" y1="68478" x2="29076" y2="86685"/>
                        <a14:foregroundMark x1="30163" y1="86685" x2="30163" y2="89674"/>
                        <a14:foregroundMark x1="31658" y1="89810" x2="41033" y2="80435"/>
                        <a14:foregroundMark x1="40761" y1="79348" x2="49864" y2="67799"/>
                      </a14:backgroundRemoval>
                    </a14:imgEffect>
                  </a14:imgLayer>
                </a14:imgProps>
              </a:ext>
              <a:ext uri="{28A0092B-C50C-407E-A947-70E740481C1C}">
                <a14:useLocalDpi xmlns:a14="http://schemas.microsoft.com/office/drawing/2010/main" val="0"/>
              </a:ext>
            </a:extLst>
          </a:blip>
          <a:srcRect/>
          <a:stretch>
            <a:fillRect/>
          </a:stretch>
        </p:blipFill>
        <p:spPr bwMode="auto">
          <a:xfrm>
            <a:off x="53052" y="1196752"/>
            <a:ext cx="3339193" cy="33391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sie.a\Pictures\Dud pics\Children crossing.jpe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697" l="789" r="100000">
                        <a14:foregroundMark x1="36053" y1="54848" x2="60000" y2="54848"/>
                        <a14:foregroundMark x1="34737" y1="63636" x2="69474" y2="67273"/>
                        <a14:foregroundMark x1="31842" y1="71212" x2="72105" y2="76970"/>
                        <a14:foregroundMark x1="36316" y1="50909" x2="63684" y2="50000"/>
                        <a14:foregroundMark x1="54474" y1="42121" x2="62105" y2="46364"/>
                      </a14:backgroundRemoval>
                    </a14:imgEffect>
                  </a14:imgLayer>
                </a14:imgProps>
              </a:ext>
              <a:ext uri="{28A0092B-C50C-407E-A947-70E740481C1C}">
                <a14:useLocalDpi xmlns:a14="http://schemas.microsoft.com/office/drawing/2010/main" val="0"/>
              </a:ext>
            </a:extLst>
          </a:blip>
          <a:srcRect/>
          <a:stretch>
            <a:fillRect/>
          </a:stretch>
        </p:blipFill>
        <p:spPr bwMode="auto">
          <a:xfrm>
            <a:off x="340593" y="4293094"/>
            <a:ext cx="2764110" cy="2400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ackgroundRemoval t="962" b="100000" l="0" r="49833"/>
                    </a14:imgEffect>
                  </a14:imgLayer>
                </a14:imgProps>
              </a:ext>
              <a:ext uri="{28A0092B-C50C-407E-A947-70E740481C1C}">
                <a14:useLocalDpi xmlns:a14="http://schemas.microsoft.com/office/drawing/2010/main" val="0"/>
              </a:ext>
            </a:extLst>
          </a:blip>
          <a:srcRect r="50859"/>
          <a:stretch/>
        </p:blipFill>
        <p:spPr>
          <a:xfrm>
            <a:off x="6372200" y="2526407"/>
            <a:ext cx="2664296" cy="2819330"/>
          </a:xfrm>
          <a:prstGeom prst="rect">
            <a:avLst/>
          </a:prstGeom>
        </p:spPr>
      </p:pic>
    </p:spTree>
    <p:extLst>
      <p:ext uri="{BB962C8B-B14F-4D97-AF65-F5344CB8AC3E}">
        <p14:creationId xmlns:p14="http://schemas.microsoft.com/office/powerpoint/2010/main" val="42433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243499"/>
            <a:ext cx="818014" cy="161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72" y="1900441"/>
            <a:ext cx="1824627" cy="167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p:txBody>
          <a:bodyPr>
            <a:normAutofit fontScale="90000"/>
          </a:bodyPr>
          <a:lstStyle/>
          <a:p>
            <a:r>
              <a:rPr lang="en-GB" b="1" dirty="0" smtClean="0">
                <a:solidFill>
                  <a:srgbClr val="D10074"/>
                </a:solidFill>
              </a:rPr>
              <a:t>Pam </a:t>
            </a:r>
            <a:r>
              <a:rPr lang="en-GB" b="1" dirty="0" err="1" smtClean="0">
                <a:solidFill>
                  <a:schemeClr val="bg1"/>
                </a:solidFill>
              </a:rPr>
              <a:t>mae</a:t>
            </a:r>
            <a:r>
              <a:rPr lang="en-GB" b="1" dirty="0" smtClean="0">
                <a:solidFill>
                  <a:schemeClr val="bg1"/>
                </a:solidFill>
              </a:rPr>
              <a:t> </a:t>
            </a:r>
            <a:r>
              <a:rPr lang="en-GB" b="1" dirty="0" err="1" smtClean="0">
                <a:solidFill>
                  <a:schemeClr val="bg1"/>
                </a:solidFill>
              </a:rPr>
              <a:t>rhai</a:t>
            </a:r>
            <a:r>
              <a:rPr lang="en-GB" b="1" dirty="0" smtClean="0">
                <a:solidFill>
                  <a:schemeClr val="bg1"/>
                </a:solidFill>
              </a:rPr>
              <a:t> </a:t>
            </a:r>
            <a:r>
              <a:rPr lang="en-GB" b="1" dirty="0" err="1" smtClean="0">
                <a:solidFill>
                  <a:schemeClr val="bg1"/>
                </a:solidFill>
              </a:rPr>
              <a:t>pobl</a:t>
            </a:r>
            <a:r>
              <a:rPr lang="en-GB" b="1" dirty="0" smtClean="0">
                <a:solidFill>
                  <a:schemeClr val="bg1"/>
                </a:solidFill>
              </a:rPr>
              <a:t> </a:t>
            </a:r>
            <a:r>
              <a:rPr lang="en-GB" b="1" dirty="0" err="1" smtClean="0">
                <a:solidFill>
                  <a:schemeClr val="bg1"/>
                </a:solidFill>
              </a:rPr>
              <a:t>yn</a:t>
            </a:r>
            <a:r>
              <a:rPr lang="en-GB" b="1" dirty="0" smtClean="0">
                <a:solidFill>
                  <a:schemeClr val="bg1"/>
                </a:solidFill>
              </a:rPr>
              <a:t> </a:t>
            </a:r>
            <a:r>
              <a:rPr lang="en-GB" b="1" dirty="0" err="1" smtClean="0">
                <a:solidFill>
                  <a:schemeClr val="bg1"/>
                </a:solidFill>
              </a:rPr>
              <a:t>mynd</a:t>
            </a:r>
            <a:r>
              <a:rPr lang="en-GB" b="1" dirty="0" smtClean="0">
                <a:solidFill>
                  <a:schemeClr val="bg1"/>
                </a:solidFill>
              </a:rPr>
              <a:t> </a:t>
            </a:r>
            <a:r>
              <a:rPr lang="en-GB" b="1" dirty="0" err="1" smtClean="0">
                <a:solidFill>
                  <a:schemeClr val="bg1"/>
                </a:solidFill>
              </a:rPr>
              <a:t>ar</a:t>
            </a:r>
            <a:r>
              <a:rPr lang="en-GB" b="1" dirty="0" smtClean="0">
                <a:solidFill>
                  <a:schemeClr val="bg1"/>
                </a:solidFill>
              </a:rPr>
              <a:t> </a:t>
            </a:r>
            <a:r>
              <a:rPr lang="en-GB" b="1" dirty="0" err="1" smtClean="0">
                <a:solidFill>
                  <a:schemeClr val="bg1"/>
                </a:solidFill>
              </a:rPr>
              <a:t>goll</a:t>
            </a:r>
            <a:r>
              <a:rPr lang="en-GB" b="1" dirty="0" smtClean="0">
                <a:solidFill>
                  <a:schemeClr val="bg1"/>
                </a:solidFill>
              </a:rPr>
              <a:t>?</a:t>
            </a:r>
            <a:endParaRPr lang="en-GB" b="1" dirty="0">
              <a:solidFill>
                <a:schemeClr val="bg1"/>
              </a:solidFill>
            </a:endParaRPr>
          </a:p>
        </p:txBody>
      </p:sp>
      <p:sp>
        <p:nvSpPr>
          <p:cNvPr id="12" name="Content Placeholder 11"/>
          <p:cNvSpPr>
            <a:spLocks noGrp="1"/>
          </p:cNvSpPr>
          <p:nvPr>
            <p:ph idx="1"/>
          </p:nvPr>
        </p:nvSpPr>
        <p:spPr>
          <a:xfrm>
            <a:off x="457341" y="1916832"/>
            <a:ext cx="8229600" cy="1180728"/>
          </a:xfrm>
        </p:spPr>
        <p:txBody>
          <a:bodyPr>
            <a:normAutofit/>
          </a:bodyPr>
          <a:lstStyle/>
          <a:p>
            <a:pPr>
              <a:buBlip>
                <a:blip r:embed="rId5"/>
              </a:buBlip>
            </a:pPr>
            <a:r>
              <a:rPr lang="en-GB" sz="2800" dirty="0" smtClean="0"/>
              <a:t>Mae </a:t>
            </a:r>
            <a:r>
              <a:rPr lang="en-GB" sz="2800" dirty="0" err="1" smtClean="0"/>
              <a:t>rhai</a:t>
            </a:r>
            <a:r>
              <a:rPr lang="en-GB" sz="2800" dirty="0" smtClean="0"/>
              <a:t> </a:t>
            </a:r>
            <a:r>
              <a:rPr lang="en-GB" sz="2800" dirty="0" err="1" smtClean="0"/>
              <a:t>pobl</a:t>
            </a:r>
            <a:r>
              <a:rPr lang="en-GB" sz="2800" dirty="0" smtClean="0"/>
              <a:t> </a:t>
            </a:r>
            <a:r>
              <a:rPr lang="en-GB" sz="2800" dirty="0" err="1" smtClean="0"/>
              <a:t>yn</a:t>
            </a:r>
            <a:r>
              <a:rPr lang="en-GB" sz="2800" dirty="0" smtClean="0"/>
              <a:t> </a:t>
            </a:r>
            <a:r>
              <a:rPr lang="en-GB" sz="2800" dirty="0" err="1" smtClean="0"/>
              <a:t>gadael</a:t>
            </a:r>
            <a:r>
              <a:rPr lang="en-GB" sz="2800" dirty="0" smtClean="0"/>
              <a:t> </a:t>
            </a:r>
            <a:r>
              <a:rPr lang="en-GB" sz="2800" dirty="0" err="1" smtClean="0"/>
              <a:t>gan</a:t>
            </a:r>
            <a:r>
              <a:rPr lang="en-GB" sz="2800" dirty="0" smtClean="0"/>
              <a:t> </a:t>
            </a:r>
            <a:r>
              <a:rPr lang="en-GB" sz="2800" dirty="0" err="1" smtClean="0"/>
              <a:t>eu</a:t>
            </a:r>
            <a:r>
              <a:rPr lang="en-GB" sz="2800" dirty="0" smtClean="0"/>
              <a:t> bod </a:t>
            </a:r>
            <a:r>
              <a:rPr lang="en-GB" sz="2800" dirty="0" err="1" smtClean="0"/>
              <a:t>yn</a:t>
            </a:r>
            <a:r>
              <a:rPr lang="en-GB" sz="2800" dirty="0" smtClean="0"/>
              <a:t> </a:t>
            </a:r>
            <a:r>
              <a:rPr lang="en-GB" sz="2800" dirty="0" err="1" smtClean="0"/>
              <a:t>ofni</a:t>
            </a:r>
            <a:r>
              <a:rPr lang="en-GB" sz="2800" dirty="0" smtClean="0"/>
              <a:t> </a:t>
            </a:r>
            <a:r>
              <a:rPr lang="en-GB" sz="2800" dirty="0" err="1" smtClean="0"/>
              <a:t>neu’n</a:t>
            </a:r>
            <a:r>
              <a:rPr lang="en-GB" sz="2800" dirty="0" smtClean="0"/>
              <a:t> </a:t>
            </a:r>
            <a:r>
              <a:rPr lang="en-GB" sz="2800" dirty="0" err="1" smtClean="0"/>
              <a:t>drist</a:t>
            </a:r>
            <a:r>
              <a:rPr lang="en-GB" sz="2800" dirty="0" smtClean="0"/>
              <a:t> ac </a:t>
            </a:r>
            <a:r>
              <a:rPr lang="en-GB" sz="2800" dirty="0" err="1" smtClean="0"/>
              <a:t>mae</a:t>
            </a:r>
            <a:r>
              <a:rPr lang="en-GB" sz="2800" dirty="0" smtClean="0"/>
              <a:t> </a:t>
            </a:r>
            <a:r>
              <a:rPr lang="en-GB" sz="2800" dirty="0" err="1" smtClean="0"/>
              <a:t>angen</a:t>
            </a:r>
            <a:r>
              <a:rPr lang="en-GB" sz="2800" dirty="0" smtClean="0"/>
              <a:t> </a:t>
            </a:r>
            <a:r>
              <a:rPr lang="en-GB" sz="2800" dirty="0" err="1" smtClean="0"/>
              <a:t>i</a:t>
            </a:r>
            <a:r>
              <a:rPr lang="en-GB" sz="2800" dirty="0" smtClean="0"/>
              <a:t> </a:t>
            </a:r>
            <a:r>
              <a:rPr lang="en-GB" sz="2800" dirty="0" err="1" smtClean="0"/>
              <a:t>ni</a:t>
            </a:r>
            <a:r>
              <a:rPr lang="en-GB" sz="2800" dirty="0" smtClean="0"/>
              <a:t> </a:t>
            </a:r>
            <a:r>
              <a:rPr lang="en-GB" sz="2800" dirty="0" err="1" smtClean="0"/>
              <a:t>eu</a:t>
            </a:r>
            <a:r>
              <a:rPr lang="en-GB" sz="2800" dirty="0" smtClean="0"/>
              <a:t> </a:t>
            </a:r>
            <a:r>
              <a:rPr lang="en-GB" sz="2800" dirty="0" err="1" smtClean="0"/>
              <a:t>helpu</a:t>
            </a:r>
            <a:r>
              <a:rPr lang="en-GB" sz="2800" dirty="0" smtClean="0"/>
              <a:t> </a:t>
            </a:r>
            <a:r>
              <a:rPr lang="en-GB" sz="2800" dirty="0" err="1" smtClean="0"/>
              <a:t>i</a:t>
            </a:r>
            <a:r>
              <a:rPr lang="en-GB" sz="2800" dirty="0" smtClean="0"/>
              <a:t> </a:t>
            </a:r>
            <a:r>
              <a:rPr lang="en-GB" sz="2800" dirty="0" err="1" smtClean="0"/>
              <a:t>fod</a:t>
            </a:r>
            <a:r>
              <a:rPr lang="en-GB" sz="2800" dirty="0" smtClean="0"/>
              <a:t> </a:t>
            </a:r>
            <a:r>
              <a:rPr lang="en-GB" sz="2800" dirty="0" err="1" smtClean="0"/>
              <a:t>yn</a:t>
            </a:r>
            <a:r>
              <a:rPr lang="en-GB" sz="2800" dirty="0" smtClean="0"/>
              <a:t> </a:t>
            </a:r>
            <a:r>
              <a:rPr lang="en-GB" sz="2800" dirty="0" err="1" smtClean="0"/>
              <a:t>ddiogel</a:t>
            </a:r>
            <a:r>
              <a:rPr lang="en-GB" sz="2800" dirty="0" smtClean="0"/>
              <a:t>.</a:t>
            </a:r>
          </a:p>
        </p:txBody>
      </p:sp>
      <p:sp>
        <p:nvSpPr>
          <p:cNvPr id="15" name="Content Placeholder 11"/>
          <p:cNvSpPr txBox="1">
            <a:spLocks/>
          </p:cNvSpPr>
          <p:nvPr/>
        </p:nvSpPr>
        <p:spPr>
          <a:xfrm>
            <a:off x="467544" y="3429000"/>
            <a:ext cx="8229600" cy="103671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5"/>
              </a:buBlip>
            </a:pPr>
            <a:r>
              <a:rPr lang="en-GB" dirty="0" err="1" smtClean="0"/>
              <a:t>Weithiau</a:t>
            </a:r>
            <a:r>
              <a:rPr lang="en-GB" dirty="0" smtClean="0"/>
              <a:t> </a:t>
            </a:r>
            <a:r>
              <a:rPr lang="en-GB" dirty="0" err="1" smtClean="0"/>
              <a:t>dydyn</a:t>
            </a:r>
            <a:r>
              <a:rPr lang="en-GB" dirty="0" smtClean="0"/>
              <a:t> </a:t>
            </a:r>
            <a:r>
              <a:rPr lang="en-GB" dirty="0" err="1" smtClean="0"/>
              <a:t>nhw</a:t>
            </a:r>
            <a:r>
              <a:rPr lang="en-GB" dirty="0" smtClean="0"/>
              <a:t> </a:t>
            </a:r>
            <a:r>
              <a:rPr lang="en-GB" dirty="0" err="1" smtClean="0"/>
              <a:t>ddim</a:t>
            </a:r>
            <a:r>
              <a:rPr lang="en-GB" dirty="0" smtClean="0"/>
              <a:t> </a:t>
            </a:r>
            <a:r>
              <a:rPr lang="en-GB" dirty="0" err="1" smtClean="0"/>
              <a:t>yn</a:t>
            </a:r>
            <a:r>
              <a:rPr lang="en-GB" dirty="0" smtClean="0"/>
              <a:t> </a:t>
            </a:r>
            <a:r>
              <a:rPr lang="en-GB" dirty="0" err="1" smtClean="0"/>
              <a:t>iach</a:t>
            </a:r>
            <a:r>
              <a:rPr lang="en-GB" dirty="0" smtClean="0"/>
              <a:t> ac </a:t>
            </a:r>
            <a:r>
              <a:rPr lang="en-GB" dirty="0" err="1" smtClean="0"/>
              <a:t>mae</a:t>
            </a:r>
            <a:r>
              <a:rPr lang="en-GB" dirty="0" smtClean="0"/>
              <a:t> </a:t>
            </a:r>
            <a:r>
              <a:rPr lang="en-GB" dirty="0" err="1" smtClean="0"/>
              <a:t>angen</a:t>
            </a:r>
            <a:r>
              <a:rPr lang="en-GB" dirty="0" smtClean="0"/>
              <a:t> </a:t>
            </a:r>
            <a:r>
              <a:rPr lang="en-GB" dirty="0" err="1" smtClean="0"/>
              <a:t>i</a:t>
            </a:r>
            <a:r>
              <a:rPr lang="en-GB" dirty="0" smtClean="0"/>
              <a:t> </a:t>
            </a:r>
            <a:r>
              <a:rPr lang="en-GB" dirty="0" err="1" smtClean="0"/>
              <a:t>ni</a:t>
            </a:r>
            <a:r>
              <a:rPr lang="en-GB" dirty="0" smtClean="0"/>
              <a:t> </a:t>
            </a:r>
            <a:r>
              <a:rPr lang="en-GB" dirty="0" err="1" smtClean="0"/>
              <a:t>wneud</a:t>
            </a:r>
            <a:r>
              <a:rPr lang="en-GB" dirty="0" smtClean="0"/>
              <a:t> </a:t>
            </a:r>
            <a:r>
              <a:rPr lang="en-GB" dirty="0" err="1" smtClean="0"/>
              <a:t>yn</a:t>
            </a:r>
            <a:r>
              <a:rPr lang="en-GB" dirty="0" smtClean="0"/>
              <a:t> </a:t>
            </a:r>
            <a:r>
              <a:rPr lang="en-GB" dirty="0" err="1" smtClean="0"/>
              <a:t>si</a:t>
            </a:r>
            <a:r>
              <a:rPr lang="en-GB" dirty="0" err="1" smtClean="0">
                <a:latin typeface="Calibri"/>
              </a:rPr>
              <a:t>ŵr</a:t>
            </a:r>
            <a:r>
              <a:rPr lang="en-GB" dirty="0" smtClean="0">
                <a:latin typeface="Calibri"/>
              </a:rPr>
              <a:t> </a:t>
            </a:r>
            <a:r>
              <a:rPr lang="en-GB" dirty="0" err="1" smtClean="0">
                <a:latin typeface="Calibri"/>
              </a:rPr>
              <a:t>eu</a:t>
            </a:r>
            <a:r>
              <a:rPr lang="en-GB" dirty="0" smtClean="0">
                <a:latin typeface="Calibri"/>
              </a:rPr>
              <a:t> bod </a:t>
            </a:r>
            <a:r>
              <a:rPr lang="en-GB" dirty="0" err="1" smtClean="0">
                <a:latin typeface="Calibri"/>
              </a:rPr>
              <a:t>yn</a:t>
            </a:r>
            <a:r>
              <a:rPr lang="en-GB" dirty="0" smtClean="0">
                <a:latin typeface="Calibri"/>
              </a:rPr>
              <a:t> </a:t>
            </a:r>
            <a:r>
              <a:rPr lang="en-GB" dirty="0" err="1" smtClean="0">
                <a:latin typeface="Calibri"/>
              </a:rPr>
              <a:t>cyrraedd</a:t>
            </a:r>
            <a:r>
              <a:rPr lang="en-GB" dirty="0" smtClean="0">
                <a:latin typeface="Calibri"/>
              </a:rPr>
              <a:t> </a:t>
            </a:r>
            <a:r>
              <a:rPr lang="en-GB" dirty="0" err="1" smtClean="0">
                <a:latin typeface="Calibri"/>
              </a:rPr>
              <a:t>adref</a:t>
            </a:r>
            <a:r>
              <a:rPr lang="en-GB" dirty="0" smtClean="0">
                <a:latin typeface="Calibri"/>
              </a:rPr>
              <a:t> </a:t>
            </a:r>
            <a:r>
              <a:rPr lang="en-GB" dirty="0" err="1" smtClean="0">
                <a:latin typeface="Calibri"/>
              </a:rPr>
              <a:t>yn</a:t>
            </a:r>
            <a:r>
              <a:rPr lang="en-GB" dirty="0" smtClean="0">
                <a:latin typeface="Calibri"/>
              </a:rPr>
              <a:t> </a:t>
            </a:r>
            <a:r>
              <a:rPr lang="en-GB" dirty="0" err="1" smtClean="0">
                <a:latin typeface="Calibri"/>
              </a:rPr>
              <a:t>ddiogel</a:t>
            </a:r>
            <a:r>
              <a:rPr lang="en-GB" dirty="0" smtClean="0">
                <a:latin typeface="Calibri"/>
              </a:rPr>
              <a:t>. </a:t>
            </a:r>
            <a:endParaRPr lang="en-GB" dirty="0" smtClean="0"/>
          </a:p>
        </p:txBody>
      </p:sp>
      <p:sp>
        <p:nvSpPr>
          <p:cNvPr id="16" name="Content Placeholder 11"/>
          <p:cNvSpPr txBox="1">
            <a:spLocks/>
          </p:cNvSpPr>
          <p:nvPr/>
        </p:nvSpPr>
        <p:spPr>
          <a:xfrm>
            <a:off x="457341" y="4653136"/>
            <a:ext cx="822960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5"/>
              </a:buBlip>
            </a:pPr>
            <a:r>
              <a:rPr lang="en-GB" sz="2800" dirty="0" err="1" smtClean="0"/>
              <a:t>Weithiau</a:t>
            </a:r>
            <a:r>
              <a:rPr lang="en-GB" sz="2800" dirty="0" smtClean="0"/>
              <a:t> </a:t>
            </a:r>
            <a:r>
              <a:rPr lang="en-GB" sz="2800" dirty="0" err="1" smtClean="0"/>
              <a:t>mae</a:t>
            </a:r>
            <a:r>
              <a:rPr lang="en-GB" sz="2800" dirty="0" smtClean="0"/>
              <a:t> </a:t>
            </a:r>
            <a:r>
              <a:rPr lang="en-GB" sz="2800" dirty="0" err="1" smtClean="0"/>
              <a:t>rhywun</a:t>
            </a:r>
            <a:r>
              <a:rPr lang="en-GB" sz="2800" dirty="0" smtClean="0"/>
              <a:t> </a:t>
            </a:r>
            <a:r>
              <a:rPr lang="en-GB" sz="2800" dirty="0" err="1" smtClean="0"/>
              <a:t>yn</a:t>
            </a:r>
            <a:r>
              <a:rPr lang="en-GB" sz="2800" dirty="0" smtClean="0"/>
              <a:t> </a:t>
            </a:r>
            <a:r>
              <a:rPr lang="en-GB" sz="2800" dirty="0" err="1" smtClean="0"/>
              <a:t>mynd</a:t>
            </a:r>
            <a:r>
              <a:rPr lang="en-GB" sz="2800" dirty="0" smtClean="0"/>
              <a:t> </a:t>
            </a:r>
            <a:r>
              <a:rPr lang="en-GB" sz="2800" dirty="0" smtClean="0">
                <a:latin typeface="Calibri"/>
              </a:rPr>
              <a:t>â </a:t>
            </a:r>
            <a:r>
              <a:rPr lang="en-GB" sz="2800" dirty="0" err="1" smtClean="0">
                <a:latin typeface="Calibri"/>
              </a:rPr>
              <a:t>nhw</a:t>
            </a:r>
            <a:r>
              <a:rPr lang="en-GB" sz="2800" dirty="0" smtClean="0">
                <a:latin typeface="Calibri"/>
              </a:rPr>
              <a:t> ac </a:t>
            </a:r>
            <a:r>
              <a:rPr lang="en-GB" sz="2800" dirty="0" err="1" smtClean="0">
                <a:latin typeface="Calibri"/>
              </a:rPr>
              <a:t>mae’n</a:t>
            </a:r>
            <a:r>
              <a:rPr lang="en-GB" sz="2800" dirty="0" smtClean="0">
                <a:latin typeface="Calibri"/>
              </a:rPr>
              <a:t> </a:t>
            </a:r>
            <a:r>
              <a:rPr lang="en-GB" sz="2800" dirty="0" err="1" smtClean="0">
                <a:latin typeface="Calibri"/>
              </a:rPr>
              <a:t>rhaid</a:t>
            </a:r>
            <a:r>
              <a:rPr lang="en-GB" sz="2800" dirty="0" smtClean="0">
                <a:latin typeface="Calibri"/>
              </a:rPr>
              <a:t> </a:t>
            </a:r>
            <a:r>
              <a:rPr lang="en-GB" sz="2800" dirty="0" err="1" smtClean="0">
                <a:latin typeface="Calibri"/>
              </a:rPr>
              <a:t>i</a:t>
            </a:r>
            <a:r>
              <a:rPr lang="en-GB" sz="2800" dirty="0" smtClean="0">
                <a:latin typeface="Calibri"/>
              </a:rPr>
              <a:t> </a:t>
            </a:r>
            <a:r>
              <a:rPr lang="en-GB" sz="2800" dirty="0" err="1" smtClean="0">
                <a:latin typeface="Calibri"/>
              </a:rPr>
              <a:t>ni</a:t>
            </a:r>
            <a:r>
              <a:rPr lang="en-GB" sz="2800" dirty="0" smtClean="0">
                <a:latin typeface="Calibri"/>
              </a:rPr>
              <a:t> </a:t>
            </a:r>
            <a:r>
              <a:rPr lang="en-GB" sz="2800" dirty="0" err="1" smtClean="0">
                <a:latin typeface="Calibri"/>
              </a:rPr>
              <a:t>helpu’r</a:t>
            </a:r>
            <a:r>
              <a:rPr lang="en-GB" sz="2800" dirty="0" smtClean="0">
                <a:latin typeface="Calibri"/>
              </a:rPr>
              <a:t> </a:t>
            </a:r>
            <a:r>
              <a:rPr lang="en-GB" sz="2800" dirty="0" err="1" smtClean="0">
                <a:latin typeface="Calibri"/>
              </a:rPr>
              <a:t>heddlu</a:t>
            </a:r>
            <a:r>
              <a:rPr lang="en-GB" sz="2800" dirty="0" smtClean="0">
                <a:latin typeface="Calibri"/>
              </a:rPr>
              <a:t> </a:t>
            </a:r>
            <a:r>
              <a:rPr lang="en-GB" sz="2800" dirty="0" err="1" smtClean="0">
                <a:latin typeface="Calibri"/>
              </a:rPr>
              <a:t>i’w</a:t>
            </a:r>
            <a:r>
              <a:rPr lang="en-GB" sz="2800" dirty="0" smtClean="0">
                <a:latin typeface="Calibri"/>
              </a:rPr>
              <a:t> </a:t>
            </a:r>
            <a:r>
              <a:rPr lang="en-GB" sz="2800" dirty="0" err="1" smtClean="0">
                <a:latin typeface="Calibri"/>
              </a:rPr>
              <a:t>cael</a:t>
            </a:r>
            <a:r>
              <a:rPr lang="en-GB" sz="2800" dirty="0" smtClean="0">
                <a:latin typeface="Calibri"/>
              </a:rPr>
              <a:t> </a:t>
            </a:r>
            <a:r>
              <a:rPr lang="en-GB" sz="2800" dirty="0" err="1" smtClean="0">
                <a:latin typeface="Calibri"/>
              </a:rPr>
              <a:t>nhw’n</a:t>
            </a:r>
            <a:r>
              <a:rPr lang="en-GB" sz="2800" dirty="0" smtClean="0">
                <a:latin typeface="Calibri"/>
              </a:rPr>
              <a:t> </a:t>
            </a:r>
            <a:r>
              <a:rPr lang="en-GB" sz="2800" dirty="0" err="1" smtClean="0">
                <a:latin typeface="Calibri"/>
              </a:rPr>
              <a:t>ôl</a:t>
            </a:r>
            <a:r>
              <a:rPr lang="en-GB" sz="2800" dirty="0" smtClean="0">
                <a:latin typeface="Calibri"/>
              </a:rPr>
              <a:t>. </a:t>
            </a:r>
            <a:endParaRPr lang="en-GB" sz="2800" dirty="0" smtClean="0"/>
          </a:p>
        </p:txBody>
      </p:sp>
    </p:spTree>
    <p:extLst>
      <p:ext uri="{BB962C8B-B14F-4D97-AF65-F5344CB8AC3E}">
        <p14:creationId xmlns:p14="http://schemas.microsoft.com/office/powerpoint/2010/main" val="11170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500"/>
                                        <p:tgtEl>
                                          <p:spTgt spid="20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err="1" smtClean="0">
                <a:solidFill>
                  <a:schemeClr val="bg1"/>
                </a:solidFill>
              </a:rPr>
              <a:t>Sut</a:t>
            </a:r>
            <a:r>
              <a:rPr lang="en-GB" b="1" dirty="0" smtClean="0">
                <a:solidFill>
                  <a:schemeClr val="bg1"/>
                </a:solidFill>
              </a:rPr>
              <a:t> </a:t>
            </a:r>
            <a:r>
              <a:rPr lang="en-GB" b="1" dirty="0" err="1" smtClean="0">
                <a:solidFill>
                  <a:schemeClr val="bg1"/>
                </a:solidFill>
              </a:rPr>
              <a:t>ydyn</a:t>
            </a:r>
            <a:r>
              <a:rPr lang="en-GB" b="1" dirty="0" smtClean="0">
                <a:solidFill>
                  <a:schemeClr val="bg1"/>
                </a:solidFill>
              </a:rPr>
              <a:t> </a:t>
            </a:r>
            <a:r>
              <a:rPr lang="en-GB" b="1" dirty="0" err="1" smtClean="0">
                <a:solidFill>
                  <a:schemeClr val="bg1"/>
                </a:solidFill>
              </a:rPr>
              <a:t>ni’n</a:t>
            </a:r>
            <a:r>
              <a:rPr lang="en-GB" b="1" dirty="0" smtClean="0">
                <a:solidFill>
                  <a:schemeClr val="bg1"/>
                </a:solidFill>
              </a:rPr>
              <a:t> </a:t>
            </a:r>
            <a:r>
              <a:rPr lang="en-GB" b="1" dirty="0" err="1" smtClean="0">
                <a:solidFill>
                  <a:srgbClr val="D10074"/>
                </a:solidFill>
              </a:rPr>
              <a:t>helpu</a:t>
            </a:r>
            <a:r>
              <a:rPr lang="en-GB" b="1" dirty="0" smtClean="0">
                <a:solidFill>
                  <a:schemeClr val="bg1"/>
                </a:solidFill>
              </a:rPr>
              <a:t>?</a:t>
            </a:r>
            <a:endParaRPr lang="en-GB" b="1" dirty="0">
              <a:solidFill>
                <a:schemeClr val="bg1"/>
              </a:solidFill>
            </a:endParaRPr>
          </a:p>
        </p:txBody>
      </p:sp>
      <p:sp>
        <p:nvSpPr>
          <p:cNvPr id="13" name="Content Placeholder 11"/>
          <p:cNvSpPr>
            <a:spLocks noGrp="1"/>
          </p:cNvSpPr>
          <p:nvPr>
            <p:ph idx="1"/>
          </p:nvPr>
        </p:nvSpPr>
        <p:spPr>
          <a:xfrm>
            <a:off x="6948264" y="4797152"/>
            <a:ext cx="2026427" cy="648072"/>
          </a:xfrm>
        </p:spPr>
        <p:txBody>
          <a:bodyPr>
            <a:normAutofit fontScale="85000" lnSpcReduction="10000"/>
          </a:bodyPr>
          <a:lstStyle/>
          <a:p>
            <a:pPr>
              <a:buBlip>
                <a:blip r:embed="rId4"/>
              </a:buBlip>
            </a:pPr>
            <a:r>
              <a:rPr lang="en-GB" b="1" dirty="0" err="1" smtClean="0"/>
              <a:t>Yr</a:t>
            </a:r>
            <a:r>
              <a:rPr lang="en-GB" b="1" dirty="0" smtClean="0"/>
              <a:t> </a:t>
            </a:r>
            <a:r>
              <a:rPr lang="en-GB" b="1" dirty="0" err="1" smtClean="0"/>
              <a:t>heddlu</a:t>
            </a:r>
            <a:endParaRPr lang="en-GB" b="1" dirty="0" smtClean="0"/>
          </a:p>
        </p:txBody>
      </p:sp>
      <p:sp>
        <p:nvSpPr>
          <p:cNvPr id="15" name="Content Placeholder 11"/>
          <p:cNvSpPr txBox="1">
            <a:spLocks/>
          </p:cNvSpPr>
          <p:nvPr/>
        </p:nvSpPr>
        <p:spPr>
          <a:xfrm>
            <a:off x="2195736" y="2097507"/>
            <a:ext cx="3384376" cy="720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err="1" smtClean="0"/>
              <a:t>Gwefan</a:t>
            </a:r>
            <a:endParaRPr lang="en-GB" b="1" dirty="0" smtClean="0"/>
          </a:p>
        </p:txBody>
      </p:sp>
      <p:sp>
        <p:nvSpPr>
          <p:cNvPr id="16" name="Content Placeholder 11"/>
          <p:cNvSpPr txBox="1">
            <a:spLocks/>
          </p:cNvSpPr>
          <p:nvPr/>
        </p:nvSpPr>
        <p:spPr>
          <a:xfrm>
            <a:off x="3891030" y="3059629"/>
            <a:ext cx="4330683" cy="9361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err="1" smtClean="0"/>
              <a:t>Siarad</a:t>
            </a:r>
            <a:r>
              <a:rPr lang="en-GB" b="1" dirty="0" smtClean="0"/>
              <a:t>  </a:t>
            </a:r>
          </a:p>
          <a:p>
            <a:pPr marL="0" indent="0">
              <a:buNone/>
            </a:pPr>
            <a:r>
              <a:rPr lang="en-GB" b="1" dirty="0" smtClean="0"/>
              <a:t>    a </a:t>
            </a:r>
            <a:r>
              <a:rPr lang="en-GB" b="1" dirty="0" err="1" smtClean="0"/>
              <a:t>gwrando</a:t>
            </a:r>
            <a:endParaRPr lang="en-GB" b="1" dirty="0" smtClean="0"/>
          </a:p>
        </p:txBody>
      </p:sp>
      <p:sp>
        <p:nvSpPr>
          <p:cNvPr id="17" name="Content Placeholder 11"/>
          <p:cNvSpPr txBox="1">
            <a:spLocks/>
          </p:cNvSpPr>
          <p:nvPr/>
        </p:nvSpPr>
        <p:spPr>
          <a:xfrm>
            <a:off x="163092" y="4797152"/>
            <a:ext cx="433068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err="1" smtClean="0"/>
              <a:t>Posteri</a:t>
            </a:r>
            <a:endParaRPr lang="en-GB" b="1" dirty="0" smtClean="0"/>
          </a:p>
        </p:txBody>
      </p:sp>
      <p:pic>
        <p:nvPicPr>
          <p:cNvPr id="1027" name="Picture 3" descr="C:\Users\josie.a\Pictures\Dud pics\Lap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691800"/>
            <a:ext cx="2952328" cy="2941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sie.a\Pictures\Dud pics\Iphone.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00" b="99800" l="0" r="100000">
                        <a14:backgroundMark x1="28700" y1="97000" x2="72400" y2="97500"/>
                      </a14:backgroundRemoval>
                    </a14:imgEffect>
                  </a14:imgLayer>
                </a14:imgProps>
              </a:ext>
              <a:ext uri="{28A0092B-C50C-407E-A947-70E740481C1C}">
                <a14:useLocalDpi xmlns:a14="http://schemas.microsoft.com/office/drawing/2010/main" val="0"/>
              </a:ext>
            </a:extLst>
          </a:blip>
          <a:srcRect/>
          <a:stretch>
            <a:fillRect/>
          </a:stretch>
        </p:blipFill>
        <p:spPr bwMode="auto">
          <a:xfrm rot="20234995">
            <a:off x="5590583" y="1614254"/>
            <a:ext cx="3078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sie.a\Pictures\Dud pics\police-stickman.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667" b="100000" l="3000" r="100000"/>
                    </a14:imgEffect>
                  </a14:imgLayer>
                </a14:imgProps>
              </a:ext>
              <a:ext uri="{28A0092B-C50C-407E-A947-70E740481C1C}">
                <a14:useLocalDpi xmlns:a14="http://schemas.microsoft.com/office/drawing/2010/main" val="0"/>
              </a:ext>
            </a:extLst>
          </a:blip>
          <a:srcRect/>
          <a:stretch>
            <a:fillRect/>
          </a:stretch>
        </p:blipFill>
        <p:spPr bwMode="auto">
          <a:xfrm>
            <a:off x="5143767" y="4030358"/>
            <a:ext cx="2075488" cy="3114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osie.a\Pictures\Dud pics\Brick_wall_close-up_vie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4869160"/>
            <a:ext cx="2268070" cy="15642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786165408"/>
              </p:ext>
            </p:extLst>
          </p:nvPr>
        </p:nvGraphicFramePr>
        <p:xfrm>
          <a:off x="3830657" y="4988903"/>
          <a:ext cx="936104" cy="1324724"/>
        </p:xfrm>
        <a:graphic>
          <a:graphicData uri="http://schemas.openxmlformats.org/presentationml/2006/ole">
            <mc:AlternateContent xmlns:mc="http://schemas.openxmlformats.org/markup-compatibility/2006">
              <mc:Choice xmlns:v="urn:schemas-microsoft-com:vml" Requires="v">
                <p:oleObj spid="_x0000_s1046" name="Acrobat Document" r:id="rId11" imgW="5667119" imgH="8019810" progId="AcroExch.Document.11">
                  <p:embed/>
                </p:oleObj>
              </mc:Choice>
              <mc:Fallback>
                <p:oleObj name="Acrobat Document" r:id="rId11" imgW="5667119" imgH="8019810" progId="AcroExch.Document.11">
                  <p:embed/>
                  <p:pic>
                    <p:nvPicPr>
                      <p:cNvPr id="0" name=""/>
                      <p:cNvPicPr/>
                      <p:nvPr/>
                    </p:nvPicPr>
                    <p:blipFill>
                      <a:blip r:embed="rId12"/>
                      <a:stretch>
                        <a:fillRect/>
                      </a:stretch>
                    </p:blipFill>
                    <p:spPr>
                      <a:xfrm>
                        <a:off x="3830657" y="4988903"/>
                        <a:ext cx="936104" cy="1324724"/>
                      </a:xfrm>
                      <a:prstGeom prst="rect">
                        <a:avLst/>
                      </a:prstGeom>
                    </p:spPr>
                  </p:pic>
                </p:oleObj>
              </mc:Fallback>
            </mc:AlternateContent>
          </a:graphicData>
        </a:graphic>
      </p:graphicFrame>
    </p:spTree>
    <p:extLst>
      <p:ext uri="{BB962C8B-B14F-4D97-AF65-F5344CB8AC3E}">
        <p14:creationId xmlns:p14="http://schemas.microsoft.com/office/powerpoint/2010/main" val="195079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500"/>
                                        <p:tgtEl>
                                          <p:spTgt spid="1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Stori</a:t>
            </a:r>
            <a:r>
              <a:rPr lang="en-GB" dirty="0" smtClean="0">
                <a:solidFill>
                  <a:schemeClr val="bg1"/>
                </a:solidFill>
              </a:rPr>
              <a:t> Tara</a:t>
            </a:r>
            <a:endParaRPr lang="en-GB" dirty="0">
              <a:solidFill>
                <a:schemeClr val="bg1"/>
              </a:solidFill>
            </a:endParaRPr>
          </a:p>
        </p:txBody>
      </p:sp>
      <p:sp>
        <p:nvSpPr>
          <p:cNvPr id="3" name="Content Placeholder 2"/>
          <p:cNvSpPr>
            <a:spLocks noGrp="1"/>
          </p:cNvSpPr>
          <p:nvPr>
            <p:ph idx="1"/>
          </p:nvPr>
        </p:nvSpPr>
        <p:spPr>
          <a:xfrm>
            <a:off x="467544" y="1700808"/>
            <a:ext cx="8229600" cy="676672"/>
          </a:xfrm>
        </p:spPr>
        <p:txBody>
          <a:bodyPr>
            <a:normAutofit/>
          </a:bodyPr>
          <a:lstStyle/>
          <a:p>
            <a:pPr>
              <a:buBlip>
                <a:blip r:embed="rId3"/>
              </a:buBlip>
            </a:pPr>
            <a:r>
              <a:rPr lang="en-GB" dirty="0" smtClean="0"/>
              <a:t>Dim </a:t>
            </a:r>
            <a:r>
              <a:rPr lang="en-GB" dirty="0" err="1" smtClean="0"/>
              <a:t>ond</a:t>
            </a:r>
            <a:r>
              <a:rPr lang="en-GB" dirty="0" smtClean="0"/>
              <a:t> 13 </a:t>
            </a:r>
            <a:r>
              <a:rPr lang="en-GB" dirty="0" err="1" smtClean="0"/>
              <a:t>oed</a:t>
            </a:r>
            <a:r>
              <a:rPr lang="en-GB" dirty="0" smtClean="0"/>
              <a:t> </a:t>
            </a:r>
            <a:r>
              <a:rPr lang="en-GB" dirty="0" err="1" smtClean="0"/>
              <a:t>oedd</a:t>
            </a:r>
            <a:r>
              <a:rPr lang="en-GB" dirty="0" smtClean="0"/>
              <a:t> Tara pan </a:t>
            </a:r>
            <a:r>
              <a:rPr lang="en-GB" dirty="0" err="1" smtClean="0"/>
              <a:t>aeth</a:t>
            </a:r>
            <a:r>
              <a:rPr lang="en-GB" dirty="0" smtClean="0"/>
              <a:t> hi </a:t>
            </a:r>
            <a:r>
              <a:rPr lang="en-GB" dirty="0" err="1" smtClean="0"/>
              <a:t>ar</a:t>
            </a:r>
            <a:r>
              <a:rPr lang="en-GB" dirty="0" smtClean="0"/>
              <a:t> </a:t>
            </a:r>
            <a:r>
              <a:rPr lang="en-GB" dirty="0" err="1" smtClean="0"/>
              <a:t>goll</a:t>
            </a:r>
            <a:r>
              <a:rPr lang="en-GB" dirty="0" smtClean="0"/>
              <a:t>  </a:t>
            </a:r>
            <a:endParaRPr lang="en-GB" dirty="0"/>
          </a:p>
        </p:txBody>
      </p:sp>
      <p:sp>
        <p:nvSpPr>
          <p:cNvPr id="4" name="Content Placeholder 2"/>
          <p:cNvSpPr txBox="1">
            <a:spLocks/>
          </p:cNvSpPr>
          <p:nvPr/>
        </p:nvSpPr>
        <p:spPr>
          <a:xfrm>
            <a:off x="467544" y="2420888"/>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err="1" smtClean="0"/>
              <a:t>Roedd</a:t>
            </a:r>
            <a:r>
              <a:rPr lang="en-GB" dirty="0" smtClean="0"/>
              <a:t> hi </a:t>
            </a:r>
            <a:r>
              <a:rPr lang="en-GB" dirty="0" err="1" smtClean="0"/>
              <a:t>wedi</a:t>
            </a:r>
            <a:r>
              <a:rPr lang="en-GB" dirty="0" smtClean="0"/>
              <a:t> </a:t>
            </a:r>
            <a:r>
              <a:rPr lang="en-GB" dirty="0" err="1" smtClean="0"/>
              <a:t>gadael</a:t>
            </a:r>
            <a:r>
              <a:rPr lang="en-GB" dirty="0" smtClean="0"/>
              <a:t> </a:t>
            </a:r>
            <a:r>
              <a:rPr lang="en-GB" dirty="0" err="1" smtClean="0"/>
              <a:t>cartref</a:t>
            </a:r>
            <a:r>
              <a:rPr lang="en-GB" dirty="0" smtClean="0"/>
              <a:t> </a:t>
            </a:r>
            <a:r>
              <a:rPr lang="en-GB" dirty="0" err="1" smtClean="0"/>
              <a:t>heb</a:t>
            </a:r>
            <a:r>
              <a:rPr lang="en-GB" dirty="0" smtClean="0"/>
              <a:t> </a:t>
            </a:r>
            <a:r>
              <a:rPr lang="en-GB" dirty="0" err="1" smtClean="0"/>
              <a:t>ei</a:t>
            </a:r>
            <a:r>
              <a:rPr lang="en-GB" dirty="0" smtClean="0"/>
              <a:t> </a:t>
            </a:r>
            <a:r>
              <a:rPr lang="en-GB" dirty="0" err="1" smtClean="0"/>
              <a:t>ff</a:t>
            </a:r>
            <a:r>
              <a:rPr lang="en-GB" dirty="0" err="1" smtClean="0">
                <a:latin typeface="Calibri"/>
              </a:rPr>
              <a:t>ôn</a:t>
            </a:r>
            <a:r>
              <a:rPr lang="en-GB" dirty="0" smtClean="0">
                <a:latin typeface="Calibri"/>
              </a:rPr>
              <a:t> ac </a:t>
            </a:r>
            <a:r>
              <a:rPr lang="en-GB" dirty="0" err="1" smtClean="0">
                <a:latin typeface="Calibri"/>
              </a:rPr>
              <a:t>roedd</a:t>
            </a:r>
            <a:r>
              <a:rPr lang="en-GB" dirty="0" smtClean="0">
                <a:latin typeface="Calibri"/>
              </a:rPr>
              <a:t> </a:t>
            </a:r>
            <a:r>
              <a:rPr lang="en-GB" dirty="0" err="1" smtClean="0">
                <a:latin typeface="Calibri"/>
              </a:rPr>
              <a:t>ei</a:t>
            </a:r>
            <a:r>
              <a:rPr lang="en-GB" dirty="0" smtClean="0">
                <a:latin typeface="Calibri"/>
              </a:rPr>
              <a:t> </a:t>
            </a:r>
            <a:r>
              <a:rPr lang="en-GB" dirty="0" err="1" smtClean="0">
                <a:latin typeface="Calibri"/>
              </a:rPr>
              <a:t>theulu’n</a:t>
            </a:r>
            <a:r>
              <a:rPr lang="en-GB" dirty="0" smtClean="0">
                <a:latin typeface="Calibri"/>
              </a:rPr>
              <a:t> </a:t>
            </a:r>
            <a:r>
              <a:rPr lang="en-GB" dirty="0" err="1" smtClean="0">
                <a:latin typeface="Calibri"/>
              </a:rPr>
              <a:t>ofidus</a:t>
            </a:r>
            <a:r>
              <a:rPr lang="en-GB" dirty="0" smtClean="0">
                <a:latin typeface="Calibri"/>
              </a:rPr>
              <a:t> </a:t>
            </a:r>
            <a:r>
              <a:rPr lang="en-GB" dirty="0" err="1" smtClean="0">
                <a:latin typeface="Calibri"/>
              </a:rPr>
              <a:t>iawn</a:t>
            </a:r>
            <a:endParaRPr lang="en-GB" dirty="0"/>
          </a:p>
        </p:txBody>
      </p:sp>
      <p:sp>
        <p:nvSpPr>
          <p:cNvPr id="5" name="Content Placeholder 2"/>
          <p:cNvSpPr txBox="1">
            <a:spLocks/>
          </p:cNvSpPr>
          <p:nvPr/>
        </p:nvSpPr>
        <p:spPr>
          <a:xfrm>
            <a:off x="467544" y="3645024"/>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err="1" smtClean="0"/>
              <a:t>Posteri</a:t>
            </a:r>
            <a:r>
              <a:rPr lang="en-GB" dirty="0" smtClean="0"/>
              <a:t>, Twitter a Facebook</a:t>
            </a:r>
            <a:endParaRPr lang="en-GB" dirty="0"/>
          </a:p>
        </p:txBody>
      </p:sp>
      <p:sp>
        <p:nvSpPr>
          <p:cNvPr id="6" name="Content Placeholder 2"/>
          <p:cNvSpPr txBox="1">
            <a:spLocks/>
          </p:cNvSpPr>
          <p:nvPr/>
        </p:nvSpPr>
        <p:spPr>
          <a:xfrm>
            <a:off x="461148" y="4360007"/>
            <a:ext cx="8229600"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sz="2400" dirty="0" err="1" smtClean="0"/>
              <a:t>Dau</a:t>
            </a:r>
            <a:r>
              <a:rPr lang="en-GB" sz="2400" dirty="0" smtClean="0"/>
              <a:t> </a:t>
            </a:r>
            <a:r>
              <a:rPr lang="en-GB" sz="2400" dirty="0" err="1" smtClean="0"/>
              <a:t>ddiwrnod</a:t>
            </a:r>
            <a:r>
              <a:rPr lang="en-GB" sz="2400" dirty="0" smtClean="0"/>
              <a:t> </a:t>
            </a:r>
            <a:r>
              <a:rPr lang="en-GB" sz="2400" dirty="0" err="1" smtClean="0"/>
              <a:t>yn</a:t>
            </a:r>
            <a:r>
              <a:rPr lang="en-GB" sz="2400" dirty="0" smtClean="0"/>
              <a:t> </a:t>
            </a:r>
            <a:r>
              <a:rPr lang="en-GB" sz="2400" dirty="0" err="1" smtClean="0"/>
              <a:t>ddiweddarach</a:t>
            </a:r>
            <a:r>
              <a:rPr lang="en-GB" sz="2400" dirty="0" smtClean="0"/>
              <a:t> </a:t>
            </a:r>
            <a:r>
              <a:rPr lang="en-GB" sz="2400" dirty="0" err="1" smtClean="0"/>
              <a:t>cafwyd</a:t>
            </a:r>
            <a:r>
              <a:rPr lang="en-GB" sz="2400" dirty="0" smtClean="0"/>
              <a:t> </a:t>
            </a:r>
            <a:r>
              <a:rPr lang="en-GB" sz="2400" dirty="0" err="1" smtClean="0"/>
              <a:t>hyd</a:t>
            </a:r>
            <a:r>
              <a:rPr lang="en-GB" sz="2400" dirty="0" smtClean="0"/>
              <a:t> </a:t>
            </a:r>
            <a:r>
              <a:rPr lang="en-GB" sz="2400" dirty="0" err="1" smtClean="0"/>
              <a:t>i</a:t>
            </a:r>
            <a:r>
              <a:rPr lang="en-GB" sz="2400" dirty="0" smtClean="0"/>
              <a:t> Tara                              </a:t>
            </a:r>
            <a:r>
              <a:rPr lang="en-GB" sz="2400" u="sng" dirty="0" err="1" smtClean="0">
                <a:solidFill>
                  <a:srgbClr val="D10074"/>
                </a:solidFill>
              </a:rPr>
              <a:t>yn</a:t>
            </a:r>
            <a:r>
              <a:rPr lang="en-GB" sz="2400" u="sng" dirty="0" smtClean="0">
                <a:solidFill>
                  <a:srgbClr val="D10074"/>
                </a:solidFill>
              </a:rPr>
              <a:t> </a:t>
            </a:r>
            <a:r>
              <a:rPr lang="en-GB" sz="2400" u="sng" dirty="0" err="1" smtClean="0">
                <a:solidFill>
                  <a:srgbClr val="D10074"/>
                </a:solidFill>
              </a:rPr>
              <a:t>ddiogel</a:t>
            </a:r>
            <a:r>
              <a:rPr lang="en-GB" sz="2400" dirty="0" smtClean="0"/>
              <a:t>!</a:t>
            </a:r>
            <a:endParaRPr lang="en-GB" sz="2400" dirty="0"/>
          </a:p>
        </p:txBody>
      </p:sp>
      <p:sp>
        <p:nvSpPr>
          <p:cNvPr id="7" name="Content Placeholder 2"/>
          <p:cNvSpPr txBox="1">
            <a:spLocks/>
          </p:cNvSpPr>
          <p:nvPr/>
        </p:nvSpPr>
        <p:spPr>
          <a:xfrm>
            <a:off x="467544" y="5040915"/>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smtClean="0"/>
              <a:t>Mae hi </a:t>
            </a:r>
            <a:r>
              <a:rPr lang="en-GB" dirty="0" err="1" smtClean="0"/>
              <a:t>gartref</a:t>
            </a:r>
            <a:r>
              <a:rPr lang="en-GB" dirty="0" smtClean="0"/>
              <a:t> </a:t>
            </a:r>
            <a:r>
              <a:rPr lang="en-GB" dirty="0" err="1" smtClean="0"/>
              <a:t>gyda’i</a:t>
            </a:r>
            <a:r>
              <a:rPr lang="en-GB" dirty="0" smtClean="0"/>
              <a:t> </a:t>
            </a:r>
            <a:r>
              <a:rPr lang="en-GB" dirty="0" err="1" smtClean="0"/>
              <a:t>theulu</a:t>
            </a:r>
            <a:r>
              <a:rPr lang="en-GB" dirty="0" smtClean="0"/>
              <a:t> </a:t>
            </a:r>
            <a:r>
              <a:rPr lang="en-GB" dirty="0" err="1" smtClean="0"/>
              <a:t>nawr</a:t>
            </a:r>
            <a:endParaRPr lang="en-GB" dirty="0"/>
          </a:p>
        </p:txBody>
      </p:sp>
      <p:pic>
        <p:nvPicPr>
          <p:cNvPr id="3074" name="Picture 2" descr="C:\Users\josie.a\Pictures\Big Tweet bird.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01038" y="3795097"/>
            <a:ext cx="2376264" cy="11298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sie.a\Pictures\FB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3931" y="2971275"/>
            <a:ext cx="1060897" cy="1060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osie.a\Pictures\Dud pics\Brick_wall_close-up_vi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4819791"/>
            <a:ext cx="1372100" cy="9462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424496405"/>
              </p:ext>
            </p:extLst>
          </p:nvPr>
        </p:nvGraphicFramePr>
        <p:xfrm>
          <a:off x="7855215" y="4927909"/>
          <a:ext cx="541097" cy="765732"/>
        </p:xfrm>
        <a:graphic>
          <a:graphicData uri="http://schemas.openxmlformats.org/presentationml/2006/ole">
            <mc:AlternateContent xmlns:mc="http://schemas.openxmlformats.org/markup-compatibility/2006">
              <mc:Choice xmlns:v="urn:schemas-microsoft-com:vml" Requires="v">
                <p:oleObj spid="_x0000_s3093" name="Acrobat Document" r:id="rId8" imgW="5667119" imgH="8019810" progId="AcroExch.Document.11">
                  <p:embed/>
                </p:oleObj>
              </mc:Choice>
              <mc:Fallback>
                <p:oleObj name="Acrobat Document" r:id="rId8" imgW="5667119" imgH="8019810" progId="AcroExch.Document.11">
                  <p:embed/>
                  <p:pic>
                    <p:nvPicPr>
                      <p:cNvPr id="0" name=""/>
                      <p:cNvPicPr/>
                      <p:nvPr/>
                    </p:nvPicPr>
                    <p:blipFill>
                      <a:blip r:embed="rId9"/>
                      <a:stretch>
                        <a:fillRect/>
                      </a:stretch>
                    </p:blipFill>
                    <p:spPr>
                      <a:xfrm>
                        <a:off x="7855215" y="4927909"/>
                        <a:ext cx="541097" cy="765732"/>
                      </a:xfrm>
                      <a:prstGeom prst="rect">
                        <a:avLst/>
                      </a:prstGeom>
                    </p:spPr>
                  </p:pic>
                </p:oleObj>
              </mc:Fallback>
            </mc:AlternateContent>
          </a:graphicData>
        </a:graphic>
      </p:graphicFrame>
      <p:pic>
        <p:nvPicPr>
          <p:cNvPr id="3076" name="Picture 4" descr="C:\Users\josie.a\Pictures\Dud pics\Worried emoji 2.pn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9219" l="391" r="100000"/>
                    </a14:imgEffect>
                  </a14:imgLayer>
                </a14:imgProps>
              </a:ext>
              <a:ext uri="{28A0092B-C50C-407E-A947-70E740481C1C}">
                <a14:useLocalDpi xmlns:a14="http://schemas.microsoft.com/office/drawing/2010/main" val="0"/>
              </a:ext>
            </a:extLst>
          </a:blip>
          <a:srcRect/>
          <a:stretch>
            <a:fillRect/>
          </a:stretch>
        </p:blipFill>
        <p:spPr bwMode="auto">
          <a:xfrm>
            <a:off x="5990414" y="2831232"/>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8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428674"/>
            <a:ext cx="9144000" cy="1200329"/>
          </a:xfrm>
          <a:prstGeom prst="rect">
            <a:avLst/>
          </a:prstGeom>
          <a:solidFill>
            <a:srgbClr val="D10074"/>
          </a:solidFill>
        </p:spPr>
        <p:txBody>
          <a:bodyPr wrap="square" rtlCol="0">
            <a:spAutoFit/>
          </a:bodyPr>
          <a:lstStyle/>
          <a:p>
            <a:pPr marL="0" lvl="2" algn="ctr"/>
            <a:r>
              <a:rPr lang="en-GB" sz="2400" dirty="0" err="1" smtClean="0"/>
              <a:t>Dylech</a:t>
            </a:r>
            <a:r>
              <a:rPr lang="en-GB" sz="2400" b="1" u="sng" dirty="0" smtClean="0">
                <a:solidFill>
                  <a:schemeClr val="bg1"/>
                </a:solidFill>
              </a:rPr>
              <a:t> bob </a:t>
            </a:r>
            <a:r>
              <a:rPr lang="en-GB" sz="2400" b="1" u="sng" dirty="0" err="1" smtClean="0">
                <a:solidFill>
                  <a:schemeClr val="bg1"/>
                </a:solidFill>
              </a:rPr>
              <a:t>amser</a:t>
            </a:r>
            <a:r>
              <a:rPr lang="en-GB" sz="2400" b="1" dirty="0">
                <a:solidFill>
                  <a:schemeClr val="bg1"/>
                </a:solidFill>
              </a:rPr>
              <a:t> </a:t>
            </a:r>
            <a:r>
              <a:rPr lang="en-GB" sz="2400" dirty="0" err="1" smtClean="0"/>
              <a:t>ddweud</a:t>
            </a:r>
            <a:r>
              <a:rPr lang="en-GB" sz="2400" dirty="0" smtClean="0"/>
              <a:t> </a:t>
            </a:r>
            <a:r>
              <a:rPr lang="en-GB" sz="2400" dirty="0" err="1" smtClean="0"/>
              <a:t>wrth</a:t>
            </a:r>
            <a:r>
              <a:rPr lang="en-GB" sz="2400" dirty="0" smtClean="0"/>
              <a:t> </a:t>
            </a:r>
            <a:r>
              <a:rPr lang="en-GB" sz="2400" dirty="0" err="1" smtClean="0"/>
              <a:t>eich</a:t>
            </a:r>
            <a:r>
              <a:rPr lang="en-GB" sz="2400" dirty="0" smtClean="0"/>
              <a:t> </a:t>
            </a:r>
            <a:r>
              <a:rPr lang="en-GB" sz="2400" dirty="0" err="1" smtClean="0"/>
              <a:t>rhieni</a:t>
            </a:r>
            <a:r>
              <a:rPr lang="en-GB" sz="2400" dirty="0" smtClean="0"/>
              <a:t> </a:t>
            </a:r>
            <a:r>
              <a:rPr lang="en-GB" sz="2400" dirty="0" err="1" smtClean="0"/>
              <a:t>neu</a:t>
            </a:r>
            <a:r>
              <a:rPr lang="en-GB" sz="2400" dirty="0" smtClean="0"/>
              <a:t> </a:t>
            </a:r>
            <a:r>
              <a:rPr lang="en-GB" sz="2400" dirty="0" err="1" smtClean="0"/>
              <a:t>oedolyn</a:t>
            </a:r>
            <a:r>
              <a:rPr lang="en-GB" sz="2400" dirty="0" smtClean="0"/>
              <a:t> </a:t>
            </a:r>
            <a:r>
              <a:rPr lang="en-GB" sz="2400" dirty="0" err="1" smtClean="0"/>
              <a:t>rydych</a:t>
            </a:r>
            <a:r>
              <a:rPr lang="en-GB" sz="2400" dirty="0" smtClean="0"/>
              <a:t> </a:t>
            </a:r>
            <a:r>
              <a:rPr lang="en-GB" sz="2400" dirty="0" err="1" smtClean="0"/>
              <a:t>yn</a:t>
            </a:r>
            <a:r>
              <a:rPr lang="en-GB" sz="2400" dirty="0" smtClean="0"/>
              <a:t> </a:t>
            </a:r>
            <a:r>
              <a:rPr lang="en-GB" sz="2400" dirty="0" err="1" smtClean="0"/>
              <a:t>ymddiried</a:t>
            </a:r>
            <a:r>
              <a:rPr lang="en-GB" sz="2400" dirty="0" smtClean="0"/>
              <a:t> </a:t>
            </a:r>
            <a:r>
              <a:rPr lang="en-GB" sz="2400" dirty="0" err="1" smtClean="0"/>
              <a:t>ynddynt</a:t>
            </a:r>
            <a:r>
              <a:rPr lang="en-GB" sz="2400" dirty="0" smtClean="0"/>
              <a:t> </a:t>
            </a:r>
            <a:r>
              <a:rPr lang="en-GB" sz="2400" dirty="0" err="1" smtClean="0"/>
              <a:t>ble</a:t>
            </a:r>
            <a:r>
              <a:rPr lang="en-GB" sz="2400" dirty="0" smtClean="0"/>
              <a:t> </a:t>
            </a:r>
            <a:r>
              <a:rPr lang="en-GB" sz="2400" dirty="0" err="1" smtClean="0"/>
              <a:t>rydych</a:t>
            </a:r>
            <a:r>
              <a:rPr lang="en-GB" sz="2400" dirty="0" smtClean="0"/>
              <a:t> </a:t>
            </a:r>
            <a:r>
              <a:rPr lang="en-GB" sz="2400" dirty="0" err="1" smtClean="0"/>
              <a:t>chi’n</a:t>
            </a:r>
            <a:r>
              <a:rPr lang="en-GB" sz="2400" dirty="0" smtClean="0"/>
              <a:t> </a:t>
            </a:r>
            <a:r>
              <a:rPr lang="en-GB" sz="2400" dirty="0" err="1" smtClean="0"/>
              <a:t>mynd</a:t>
            </a:r>
            <a:r>
              <a:rPr lang="en-GB" sz="2400" dirty="0" smtClean="0"/>
              <a:t> a </a:t>
            </a:r>
            <a:r>
              <a:rPr lang="en-GB" sz="2400" dirty="0" err="1" smtClean="0"/>
              <a:t>beth</a:t>
            </a:r>
            <a:r>
              <a:rPr lang="en-GB" sz="2400" dirty="0" smtClean="0"/>
              <a:t> </a:t>
            </a:r>
          </a:p>
          <a:p>
            <a:pPr marL="0" lvl="2" algn="ctr"/>
            <a:r>
              <a:rPr lang="en-GB" sz="2400" dirty="0" err="1" smtClean="0"/>
              <a:t>fyddwch</a:t>
            </a:r>
            <a:r>
              <a:rPr lang="en-GB" sz="2400" dirty="0" smtClean="0"/>
              <a:t> </a:t>
            </a:r>
            <a:r>
              <a:rPr lang="en-GB" sz="2400" dirty="0" err="1" smtClean="0"/>
              <a:t>chi’n</a:t>
            </a:r>
            <a:r>
              <a:rPr lang="en-GB" sz="2400" dirty="0" smtClean="0"/>
              <a:t> </a:t>
            </a:r>
            <a:r>
              <a:rPr lang="en-GB" sz="2400" dirty="0" err="1" smtClean="0"/>
              <a:t>ei</a:t>
            </a:r>
            <a:r>
              <a:rPr lang="en-GB" sz="2400" dirty="0" smtClean="0"/>
              <a:t> </a:t>
            </a:r>
            <a:r>
              <a:rPr lang="en-GB" sz="2400" dirty="0" err="1" smtClean="0"/>
              <a:t>wneud</a:t>
            </a:r>
            <a:r>
              <a:rPr lang="en-GB" sz="2400" dirty="0" smtClean="0"/>
              <a:t>.</a:t>
            </a:r>
            <a:endParaRPr lang="en-GB" dirty="0"/>
          </a:p>
        </p:txBody>
      </p:sp>
      <p:sp>
        <p:nvSpPr>
          <p:cNvPr id="4" name="TextBox 3"/>
          <p:cNvSpPr txBox="1"/>
          <p:nvPr/>
        </p:nvSpPr>
        <p:spPr>
          <a:xfrm>
            <a:off x="0" y="1844824"/>
            <a:ext cx="9144000" cy="830997"/>
          </a:xfrm>
          <a:prstGeom prst="rect">
            <a:avLst/>
          </a:prstGeom>
          <a:solidFill>
            <a:srgbClr val="D10074"/>
          </a:solidFill>
        </p:spPr>
        <p:txBody>
          <a:bodyPr wrap="square" rtlCol="0">
            <a:spAutoFit/>
          </a:bodyPr>
          <a:lstStyle/>
          <a:p>
            <a:pPr marL="0" lvl="2" algn="ctr"/>
            <a:r>
              <a:rPr lang="en-GB" sz="2400" b="1" dirty="0">
                <a:solidFill>
                  <a:schemeClr val="bg1"/>
                </a:solidFill>
              </a:rPr>
              <a:t> </a:t>
            </a:r>
            <a:r>
              <a:rPr lang="en-GB" sz="2400" b="1" dirty="0" smtClean="0">
                <a:solidFill>
                  <a:schemeClr val="bg1"/>
                </a:solidFill>
              </a:rPr>
              <a:t>              </a:t>
            </a:r>
            <a:r>
              <a:rPr lang="en-GB" sz="2400" b="1" u="sng" dirty="0" err="1" smtClean="0">
                <a:solidFill>
                  <a:schemeClr val="bg1"/>
                </a:solidFill>
              </a:rPr>
              <a:t>Peidiwch</a:t>
            </a:r>
            <a:r>
              <a:rPr lang="en-GB" sz="2400" b="1" u="sng" dirty="0" smtClean="0">
                <a:solidFill>
                  <a:schemeClr val="bg1"/>
                </a:solidFill>
              </a:rPr>
              <a:t> </a:t>
            </a:r>
            <a:r>
              <a:rPr lang="en-GB" sz="2400" b="1" u="sng" dirty="0" smtClean="0">
                <a:solidFill>
                  <a:schemeClr val="bg1"/>
                </a:solidFill>
                <a:latin typeface="Calibri"/>
              </a:rPr>
              <a:t>â </a:t>
            </a:r>
            <a:r>
              <a:rPr lang="en-GB" sz="2400" b="1" u="sng" dirty="0" err="1" smtClean="0">
                <a:solidFill>
                  <a:schemeClr val="bg1"/>
                </a:solidFill>
                <a:latin typeface="Calibri"/>
              </a:rPr>
              <a:t>cherdded</a:t>
            </a:r>
            <a:r>
              <a:rPr lang="en-GB" sz="2400" b="1" u="sng" dirty="0" smtClean="0">
                <a:solidFill>
                  <a:schemeClr val="bg1"/>
                </a:solidFill>
                <a:latin typeface="Calibri"/>
              </a:rPr>
              <a:t> </a:t>
            </a:r>
            <a:r>
              <a:rPr lang="en-GB" sz="2400" b="1" u="sng" dirty="0" err="1" smtClean="0">
                <a:solidFill>
                  <a:schemeClr val="bg1"/>
                </a:solidFill>
                <a:latin typeface="Calibri"/>
              </a:rPr>
              <a:t>i</a:t>
            </a:r>
            <a:r>
              <a:rPr lang="en-GB" sz="2400" b="1" u="sng" dirty="0" smtClean="0">
                <a:solidFill>
                  <a:schemeClr val="bg1"/>
                </a:solidFill>
                <a:latin typeface="Calibri"/>
              </a:rPr>
              <a:t> </a:t>
            </a:r>
            <a:r>
              <a:rPr lang="en-GB" sz="2400" b="1" u="sng" dirty="0" err="1" smtClean="0">
                <a:solidFill>
                  <a:schemeClr val="bg1"/>
                </a:solidFill>
                <a:latin typeface="Calibri"/>
              </a:rPr>
              <a:t>ffwrdd</a:t>
            </a:r>
            <a:r>
              <a:rPr lang="en-GB" sz="2400" b="1" u="sng" dirty="0" smtClean="0">
                <a:solidFill>
                  <a:schemeClr val="bg1"/>
                </a:solidFill>
                <a:latin typeface="Calibri"/>
              </a:rPr>
              <a:t> </a:t>
            </a:r>
            <a:r>
              <a:rPr lang="en-GB" sz="2400" dirty="0" err="1" smtClean="0"/>
              <a:t>i</a:t>
            </a:r>
            <a:r>
              <a:rPr lang="en-GB" sz="2400" dirty="0" smtClean="0"/>
              <a:t> </a:t>
            </a:r>
            <a:r>
              <a:rPr lang="en-GB" sz="2400" dirty="0" err="1" smtClean="0"/>
              <a:t>unrhyw</a:t>
            </a:r>
            <a:r>
              <a:rPr lang="en-GB" sz="2400" dirty="0" smtClean="0"/>
              <a:t> le </a:t>
            </a:r>
            <a:r>
              <a:rPr lang="en-GB" sz="2400" dirty="0" err="1" smtClean="0"/>
              <a:t>gydag</a:t>
            </a:r>
            <a:r>
              <a:rPr lang="en-GB" sz="2400" dirty="0" smtClean="0"/>
              <a:t> </a:t>
            </a:r>
            <a:r>
              <a:rPr lang="en-GB" sz="2400" dirty="0" err="1" smtClean="0"/>
              <a:t>oedolyn</a:t>
            </a:r>
            <a:r>
              <a:rPr lang="en-GB" sz="2400" dirty="0" smtClean="0"/>
              <a:t> </a:t>
            </a:r>
            <a:r>
              <a:rPr lang="en-GB" sz="2400" dirty="0" err="1" smtClean="0"/>
              <a:t>dydych</a:t>
            </a:r>
            <a:r>
              <a:rPr lang="en-GB" sz="2400" dirty="0" smtClean="0"/>
              <a:t> chi </a:t>
            </a:r>
            <a:r>
              <a:rPr lang="en-GB" sz="2400" dirty="0" err="1" smtClean="0"/>
              <a:t>ddim</a:t>
            </a:r>
            <a:r>
              <a:rPr lang="en-GB" sz="2400" dirty="0" smtClean="0"/>
              <a:t> </a:t>
            </a:r>
            <a:r>
              <a:rPr lang="en-GB" sz="2400" dirty="0" err="1" smtClean="0"/>
              <a:t>yn</a:t>
            </a:r>
            <a:r>
              <a:rPr lang="en-GB" sz="2400" dirty="0" smtClean="0"/>
              <a:t> </a:t>
            </a:r>
            <a:r>
              <a:rPr lang="en-GB" sz="2400" dirty="0" err="1" smtClean="0"/>
              <a:t>ei</a:t>
            </a:r>
            <a:r>
              <a:rPr lang="en-GB" sz="2400" dirty="0" smtClean="0"/>
              <a:t> </a:t>
            </a:r>
            <a:r>
              <a:rPr lang="en-GB" sz="2400" dirty="0" err="1" smtClean="0"/>
              <a:t>adnabod</a:t>
            </a:r>
            <a:r>
              <a:rPr lang="en-GB" sz="2400" dirty="0" smtClean="0"/>
              <a:t> </a:t>
            </a:r>
            <a:r>
              <a:rPr lang="en-GB" sz="2400" dirty="0" err="1" smtClean="0"/>
              <a:t>nac</a:t>
            </a:r>
            <a:r>
              <a:rPr lang="en-GB" sz="2400" dirty="0" smtClean="0"/>
              <a:t> </a:t>
            </a:r>
            <a:r>
              <a:rPr lang="en-GB" sz="2400" dirty="0" err="1" smtClean="0"/>
              <a:t>yn</a:t>
            </a:r>
            <a:r>
              <a:rPr lang="en-GB" sz="2400" dirty="0" smtClean="0"/>
              <a:t> </a:t>
            </a:r>
            <a:r>
              <a:rPr lang="en-GB" sz="2400" dirty="0" err="1" smtClean="0"/>
              <a:t>ymddiried</a:t>
            </a:r>
            <a:r>
              <a:rPr lang="en-GB" sz="2400" dirty="0" smtClean="0"/>
              <a:t> </a:t>
            </a:r>
            <a:r>
              <a:rPr lang="en-GB" sz="2400" dirty="0" err="1" smtClean="0"/>
              <a:t>ynddo</a:t>
            </a:r>
            <a:r>
              <a:rPr lang="en-GB" sz="2400" dirty="0" smtClean="0"/>
              <a:t>. </a:t>
            </a:r>
            <a:endParaRPr lang="en-GB" dirty="0"/>
          </a:p>
        </p:txBody>
      </p:sp>
      <p:sp>
        <p:nvSpPr>
          <p:cNvPr id="5" name="TextBox 4"/>
          <p:cNvSpPr txBox="1"/>
          <p:nvPr/>
        </p:nvSpPr>
        <p:spPr>
          <a:xfrm>
            <a:off x="1" y="3282921"/>
            <a:ext cx="9144000" cy="1200329"/>
          </a:xfrm>
          <a:prstGeom prst="rect">
            <a:avLst/>
          </a:prstGeom>
          <a:solidFill>
            <a:srgbClr val="D10074"/>
          </a:solidFill>
        </p:spPr>
        <p:txBody>
          <a:bodyPr wrap="square" rtlCol="0">
            <a:spAutoFit/>
          </a:bodyPr>
          <a:lstStyle/>
          <a:p>
            <a:pPr algn="ctr"/>
            <a:r>
              <a:rPr lang="en-GB" sz="2400" dirty="0" err="1" smtClean="0"/>
              <a:t>Os</a:t>
            </a:r>
            <a:r>
              <a:rPr lang="en-GB" sz="2400" dirty="0" smtClean="0"/>
              <a:t> </a:t>
            </a:r>
            <a:r>
              <a:rPr lang="en-GB" sz="2400" dirty="0" err="1" smtClean="0"/>
              <a:t>ydych</a:t>
            </a:r>
            <a:r>
              <a:rPr lang="en-GB" sz="2400" dirty="0" smtClean="0"/>
              <a:t> chi </a:t>
            </a:r>
            <a:r>
              <a:rPr lang="en-GB" sz="2400" dirty="0" err="1" smtClean="0"/>
              <a:t>byth</a:t>
            </a:r>
            <a:r>
              <a:rPr lang="en-GB" sz="2400" dirty="0" smtClean="0"/>
              <a:t> </a:t>
            </a:r>
            <a:r>
              <a:rPr lang="en-GB" sz="2400" dirty="0" err="1" smtClean="0"/>
              <a:t>yn</a:t>
            </a:r>
            <a:r>
              <a:rPr lang="en-GB" sz="2400" dirty="0" smtClean="0"/>
              <a:t> </a:t>
            </a:r>
            <a:r>
              <a:rPr lang="en-GB" sz="2400" dirty="0" err="1" smtClean="0"/>
              <a:t>teimlo’n</a:t>
            </a:r>
            <a:r>
              <a:rPr lang="en-GB" sz="2400" dirty="0" smtClean="0"/>
              <a:t> </a:t>
            </a:r>
            <a:r>
              <a:rPr lang="en-GB" sz="2400" dirty="0" err="1" smtClean="0"/>
              <a:t>ofnus</a:t>
            </a:r>
            <a:r>
              <a:rPr lang="en-GB" sz="2400" dirty="0" smtClean="0"/>
              <a:t>, </a:t>
            </a:r>
            <a:r>
              <a:rPr lang="en-GB" sz="2400" dirty="0" err="1" smtClean="0"/>
              <a:t>neu’n</a:t>
            </a:r>
            <a:r>
              <a:rPr lang="en-GB" sz="2400" dirty="0"/>
              <a:t> </a:t>
            </a:r>
            <a:endParaRPr lang="en-GB" sz="2400" dirty="0" smtClean="0"/>
          </a:p>
          <a:p>
            <a:pPr algn="ctr"/>
            <a:r>
              <a:rPr lang="en-GB" sz="2400" dirty="0" err="1" smtClean="0"/>
              <a:t>cael</a:t>
            </a:r>
            <a:r>
              <a:rPr lang="en-GB" sz="2400" dirty="0" smtClean="0"/>
              <a:t> </a:t>
            </a:r>
            <a:r>
              <a:rPr lang="en-GB" sz="2400" dirty="0" err="1" smtClean="0"/>
              <a:t>teimlad</a:t>
            </a:r>
            <a:r>
              <a:rPr lang="en-GB" sz="2400" dirty="0" smtClean="0"/>
              <a:t> </a:t>
            </a:r>
            <a:r>
              <a:rPr lang="en-GB" sz="2400" dirty="0" err="1" smtClean="0"/>
              <a:t>pryderus</a:t>
            </a:r>
            <a:r>
              <a:rPr lang="en-GB" sz="2400" dirty="0" smtClean="0"/>
              <a:t> </a:t>
            </a:r>
            <a:r>
              <a:rPr lang="en-GB" sz="2400" dirty="0" err="1" smtClean="0"/>
              <a:t>yn</a:t>
            </a:r>
            <a:r>
              <a:rPr lang="en-GB" sz="2400" dirty="0" smtClean="0"/>
              <a:t> </a:t>
            </a:r>
            <a:r>
              <a:rPr lang="en-GB" sz="2400" dirty="0" err="1" smtClean="0"/>
              <a:t>eich</a:t>
            </a:r>
            <a:r>
              <a:rPr lang="en-GB" sz="2400" dirty="0" smtClean="0"/>
              <a:t> bola pan </a:t>
            </a:r>
            <a:r>
              <a:rPr lang="en-GB" sz="2400" dirty="0" err="1" smtClean="0"/>
              <a:t>rydych</a:t>
            </a:r>
            <a:r>
              <a:rPr lang="en-GB" sz="2400" dirty="0" smtClean="0"/>
              <a:t> chi </a:t>
            </a:r>
            <a:r>
              <a:rPr lang="en-GB" sz="2400" dirty="0" err="1" smtClean="0"/>
              <a:t>gydag</a:t>
            </a:r>
            <a:r>
              <a:rPr lang="en-GB" sz="2400" dirty="0" smtClean="0"/>
              <a:t> </a:t>
            </a:r>
            <a:r>
              <a:rPr lang="en-GB" sz="2400" dirty="0" err="1" smtClean="0"/>
              <a:t>oedolyn</a:t>
            </a:r>
            <a:r>
              <a:rPr lang="en-GB" sz="2400" dirty="0" smtClean="0"/>
              <a:t> </a:t>
            </a:r>
            <a:r>
              <a:rPr lang="en-GB" sz="2400" dirty="0" err="1" smtClean="0"/>
              <a:t>newydd</a:t>
            </a:r>
            <a:r>
              <a:rPr lang="en-GB" sz="2400" dirty="0" smtClean="0"/>
              <a:t> </a:t>
            </a:r>
            <a:r>
              <a:rPr lang="en-GB" sz="2400" b="1" u="sng" dirty="0" err="1" smtClean="0">
                <a:solidFill>
                  <a:schemeClr val="bg1"/>
                </a:solidFill>
              </a:rPr>
              <a:t>dwedwch</a:t>
            </a:r>
            <a:r>
              <a:rPr lang="en-GB" sz="2400" b="1" u="sng" dirty="0" smtClean="0">
                <a:solidFill>
                  <a:schemeClr val="bg1"/>
                </a:solidFill>
              </a:rPr>
              <a:t> </a:t>
            </a:r>
            <a:r>
              <a:rPr lang="en-GB" sz="2400" b="1" u="sng" dirty="0" err="1" smtClean="0">
                <a:solidFill>
                  <a:schemeClr val="bg1"/>
                </a:solidFill>
              </a:rPr>
              <a:t>wrth</a:t>
            </a:r>
            <a:r>
              <a:rPr lang="en-GB" sz="2400" b="1" u="sng" dirty="0" smtClean="0">
                <a:solidFill>
                  <a:schemeClr val="bg1"/>
                </a:solidFill>
              </a:rPr>
              <a:t> </a:t>
            </a:r>
            <a:r>
              <a:rPr lang="en-GB" sz="2400" b="1" u="sng" dirty="0" err="1" smtClean="0">
                <a:solidFill>
                  <a:schemeClr val="bg1"/>
                </a:solidFill>
              </a:rPr>
              <a:t>oedolyn</a:t>
            </a:r>
            <a:r>
              <a:rPr lang="en-GB" sz="2400" b="1" dirty="0" smtClean="0">
                <a:solidFill>
                  <a:schemeClr val="bg1"/>
                </a:solidFill>
              </a:rPr>
              <a:t> </a:t>
            </a:r>
            <a:r>
              <a:rPr lang="en-GB" sz="2400" dirty="0" err="1" smtClean="0"/>
              <a:t>rydych</a:t>
            </a:r>
            <a:r>
              <a:rPr lang="en-GB" sz="2400" dirty="0" smtClean="0"/>
              <a:t> </a:t>
            </a:r>
            <a:r>
              <a:rPr lang="en-GB" sz="2400" dirty="0" err="1" smtClean="0"/>
              <a:t>chi’n</a:t>
            </a:r>
            <a:r>
              <a:rPr lang="en-GB" sz="2400" dirty="0" smtClean="0"/>
              <a:t> </a:t>
            </a:r>
            <a:r>
              <a:rPr lang="en-GB" sz="2400" dirty="0" err="1" smtClean="0"/>
              <a:t>ymddiried</a:t>
            </a:r>
            <a:r>
              <a:rPr lang="en-GB" sz="2400" dirty="0" smtClean="0"/>
              <a:t> </a:t>
            </a:r>
            <a:r>
              <a:rPr lang="en-GB" sz="2400" dirty="0" err="1" smtClean="0"/>
              <a:t>ynddynt</a:t>
            </a:r>
            <a:r>
              <a:rPr lang="en-GB" sz="2400" dirty="0" smtClean="0"/>
              <a:t>.</a:t>
            </a:r>
            <a:endParaRPr lang="en-GB" sz="2400" dirty="0"/>
          </a:p>
        </p:txBody>
      </p:sp>
      <p:sp>
        <p:nvSpPr>
          <p:cNvPr id="3" name="Title 2"/>
          <p:cNvSpPr>
            <a:spLocks noGrp="1"/>
          </p:cNvSpPr>
          <p:nvPr>
            <p:ph type="title"/>
          </p:nvPr>
        </p:nvSpPr>
        <p:spPr/>
        <p:txBody>
          <a:bodyPr/>
          <a:lstStyle/>
          <a:p>
            <a:r>
              <a:rPr lang="en-GB" b="1" dirty="0" err="1" smtClean="0">
                <a:solidFill>
                  <a:schemeClr val="bg1"/>
                </a:solidFill>
              </a:rPr>
              <a:t>Sut</a:t>
            </a:r>
            <a:r>
              <a:rPr lang="en-GB" b="1" dirty="0" smtClean="0">
                <a:solidFill>
                  <a:schemeClr val="bg1"/>
                </a:solidFill>
              </a:rPr>
              <a:t> </a:t>
            </a:r>
            <a:r>
              <a:rPr lang="en-GB" b="1" dirty="0" err="1" smtClean="0">
                <a:solidFill>
                  <a:schemeClr val="bg1"/>
                </a:solidFill>
              </a:rPr>
              <a:t>i</a:t>
            </a:r>
            <a:r>
              <a:rPr lang="en-GB" b="1" dirty="0" smtClean="0">
                <a:solidFill>
                  <a:schemeClr val="bg1"/>
                </a:solidFill>
              </a:rPr>
              <a:t> </a:t>
            </a:r>
            <a:r>
              <a:rPr lang="en-GB" b="1" dirty="0" err="1" smtClean="0">
                <a:solidFill>
                  <a:schemeClr val="bg1"/>
                </a:solidFill>
              </a:rPr>
              <a:t>gadw’n</a:t>
            </a:r>
            <a:r>
              <a:rPr lang="en-GB" b="1" dirty="0" smtClean="0">
                <a:solidFill>
                  <a:schemeClr val="bg1"/>
                </a:solidFill>
              </a:rPr>
              <a:t> </a:t>
            </a:r>
            <a:r>
              <a:rPr lang="en-GB" b="1" dirty="0" err="1" smtClean="0">
                <a:solidFill>
                  <a:srgbClr val="D10074"/>
                </a:solidFill>
              </a:rPr>
              <a:t>ddiogel</a:t>
            </a:r>
            <a:endParaRPr lang="en-GB" b="1" dirty="0">
              <a:solidFill>
                <a:srgbClr val="D10074"/>
              </a:solidFil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884368" y="2656678"/>
            <a:ext cx="990860" cy="100129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504" y="1638189"/>
            <a:ext cx="1160896" cy="1934827"/>
          </a:xfrm>
          <a:prstGeom prst="rect">
            <a:avLst/>
          </a:prstGeom>
        </p:spPr>
      </p:pic>
      <p:pic>
        <p:nvPicPr>
          <p:cNvPr id="2050" name="Picture 2" descr="C:\Users\josie.a\Pictures\Dud pics\Sad happy emoji.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21" b="100000" l="49167" r="99167"/>
                    </a14:imgEffect>
                  </a14:imgLayer>
                </a14:imgProps>
              </a:ext>
              <a:ext uri="{28A0092B-C50C-407E-A947-70E740481C1C}">
                <a14:useLocalDpi xmlns:a14="http://schemas.microsoft.com/office/drawing/2010/main" val="0"/>
              </a:ext>
            </a:extLst>
          </a:blip>
          <a:srcRect l="51526"/>
          <a:stretch/>
        </p:blipFill>
        <p:spPr bwMode="auto">
          <a:xfrm>
            <a:off x="19053" y="4444425"/>
            <a:ext cx="1011338" cy="1085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osie.a\Desktop\HQ Missing People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5872248"/>
            <a:ext cx="1542759"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982</Words>
  <Application>Microsoft Macintosh PowerPoint</Application>
  <PresentationFormat>On-screen Show (4:3)</PresentationFormat>
  <Paragraphs>85</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Elusen ‘Missing People’</vt:lpstr>
      <vt:lpstr>Allwch chi weld beth sydd ar goll?</vt:lpstr>
      <vt:lpstr>PowerPoint Presentation</vt:lpstr>
      <vt:lpstr>Faint o bobl sy’n mynd ar goll?</vt:lpstr>
      <vt:lpstr>PowerPoint Presentation</vt:lpstr>
      <vt:lpstr>Pam mae rhai pobl yn mynd ar goll?</vt:lpstr>
      <vt:lpstr>Sut ydyn ni’n helpu?</vt:lpstr>
      <vt:lpstr>Stori Tara</vt:lpstr>
      <vt:lpstr>Sut i gadw’n ddiogel</vt:lpstr>
      <vt:lpstr>Beth ydych chi’n ei gofio?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Allan</dc:creator>
  <cp:lastModifiedBy>SchoolBeat Web Team</cp:lastModifiedBy>
  <cp:revision>73</cp:revision>
  <dcterms:created xsi:type="dcterms:W3CDTF">2015-06-10T13:15:59Z</dcterms:created>
  <dcterms:modified xsi:type="dcterms:W3CDTF">2018-04-11T14:46:54Z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0e4f0ef0-76e5-43a6-a18e-6ed5e0962d16</vt:lpwstr>
  </property>
  <property fmtid="{D5CDD505-2E9C-101B-9397-08002B2CF9AE}" pid="3" name="Classification">
    <vt:lpwstr>OFFICIAL</vt:lpwstr>
  </property>
</Properties>
</file>