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EB6C15"/>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a:tcStyle>
        <a:tcBdr/>
        <a:fill>
          <a:solidFill>
            <a:srgbClr val="E8EBF5"/>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375" autoAdjust="0"/>
  </p:normalViewPr>
  <p:slideViewPr>
    <p:cSldViewPr snapToGrid="0">
      <p:cViewPr varScale="1">
        <p:scale>
          <a:sx n="83" d="100"/>
          <a:sy n="83" d="100"/>
        </p:scale>
        <p:origin x="214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38025430"/>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1" name="Shape 51"/>
          <p:cNvSpPr>
            <a:spLocks noGrp="1"/>
          </p:cNvSpPr>
          <p:nvPr>
            <p:ph type="body" sz="quarter" idx="1"/>
          </p:nvPr>
        </p:nvSpPr>
        <p:spPr>
          <a:prstGeom prst="rect">
            <a:avLst/>
          </a:prstGeom>
        </p:spPr>
        <p:txBody>
          <a:bodyPr/>
          <a:lstStyle/>
          <a:p>
            <a:r>
              <a:rPr lang="en-GB" sz="2400" b="1" dirty="0">
                <a:effectLst/>
                <a:latin typeface="+mn-lt"/>
                <a:ea typeface="+mn-ea"/>
                <a:cs typeface="+mn-cs"/>
                <a:sym typeface="Avenir Roman"/>
              </a:rPr>
              <a:t>Introduction</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In this assembly we are going to think about Stephen Lawrence, an 18 year old student who was stabbed and killed by a gang, in a severe act of hate crime in London in 1993.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Stephen’s story has two clear messages.</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The first is a message of grief and sadness, as a result of this terrible  murder of an innocent young black person.</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The second is a message of hope, justice and inspiration as a result of Stephen’s family’s fight to see his murderers convicted.</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This story gives us a reason to reflect on and understand how racism and discrimination can lead to horrendous hurt and tragedy. </a:t>
            </a:r>
            <a:endParaRPr lang="en-GB" sz="2400" dirty="0">
              <a:effectLst/>
              <a:latin typeface="+mn-lt"/>
              <a:ea typeface="+mn-ea"/>
              <a:cs typeface="+mn-cs"/>
              <a:sym typeface="Avenir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6" name="Shape 66"/>
          <p:cNvSpPr>
            <a:spLocks noGrp="1"/>
          </p:cNvSpPr>
          <p:nvPr>
            <p:ph type="body" sz="quarter" idx="1"/>
          </p:nvPr>
        </p:nvSpPr>
        <p:spPr>
          <a:prstGeom prst="rect">
            <a:avLst/>
          </a:prstGeom>
        </p:spPr>
        <p:txBody>
          <a:bodyPr/>
          <a:lstStyle/>
          <a:p>
            <a:r>
              <a:rPr lang="en-GB" sz="2400" b="1" dirty="0">
                <a:effectLst/>
                <a:latin typeface="+mn-lt"/>
                <a:ea typeface="+mn-ea"/>
                <a:cs typeface="+mn-cs"/>
                <a:sym typeface="Avenir Roman"/>
              </a:rPr>
              <a:t>Stephen’s background</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Stephen was born to Doreen and Neville Lawrence on 13 September 1974. He was ambitious and talented, and aspired to be an architect, completing work experience in the school holidays with a young black architect named Arthur Timothy.</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Stephen loved music and he enjoyed running as a member Cambridge Harriers, and he competed in a mini-marathon in 1988.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Stephen was well liked by his classmates and peers and often supported and included those who were less popular.</a:t>
            </a:r>
            <a:endParaRPr lang="en-GB" sz="2400" dirty="0">
              <a:effectLst/>
              <a:latin typeface="+mn-lt"/>
              <a:ea typeface="+mn-ea"/>
              <a:cs typeface="+mn-cs"/>
              <a:sym typeface="Avenir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r>
              <a:rPr lang="en-GB" sz="2400" b="1" dirty="0">
                <a:effectLst/>
                <a:latin typeface="+mn-lt"/>
                <a:ea typeface="+mn-ea"/>
                <a:cs typeface="+mn-cs"/>
                <a:sym typeface="Avenir Roman"/>
              </a:rPr>
              <a:t>Racism as a driver of hate and hurt</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On the evening of Thursday 22 April 1993, Stephen Lawrence and his friend </a:t>
            </a:r>
            <a:r>
              <a:rPr lang="en-GB" sz="2400" b="1" dirty="0" err="1">
                <a:effectLst/>
                <a:latin typeface="+mn-lt"/>
                <a:ea typeface="+mn-ea"/>
                <a:cs typeface="+mn-cs"/>
                <a:sym typeface="Avenir Roman"/>
              </a:rPr>
              <a:t>Duwayne</a:t>
            </a:r>
            <a:r>
              <a:rPr lang="en-GB" sz="2400" b="1" dirty="0">
                <a:effectLst/>
                <a:latin typeface="+mn-lt"/>
                <a:ea typeface="+mn-ea"/>
                <a:cs typeface="+mn-cs"/>
                <a:sym typeface="Avenir Roman"/>
              </a:rPr>
              <a:t> Brooks were travelling home in London. They got off the 286 bus and at approximately 10.35pm when a gang of white males approached them shouting racial abuse and then Stephen was attacked by the gang. The attack lasted seconds but in that short time, Stephen sustained two fatal stab wounds. The gang ran off.</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Stephen managed to run a short distance before he collapsed. He was pronounced dead later in hospital.</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Although the police had clear leads to follow, with suspects being identified the day after the murder, the charges were soon dropped and the evidence against the gang was not seen as strong enough to convict them. Five years after the murder, justice had still not been achieved.</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rPr lang="en-GB" sz="1200" b="1" dirty="0">
                <a:effectLst/>
                <a:latin typeface="Calibri"/>
                <a:ea typeface="Calibri"/>
                <a:cs typeface="Calibri"/>
                <a:sym typeface="Calibri"/>
              </a:rPr>
              <a:t>An important report in 1999, led by Lord Macpherson, a retired judge, found that the failings by the police to get a conviction were partly caused by racism. Newspapers, like the Daily Mail, joined the family in their campaign, and the government even changed the law to ensure that people could be put on trial twice for the same crime. The turning point, however, came in 2007, when new forensic evidence came to light, allowing the case to go to court again.</a:t>
            </a:r>
            <a:endParaRPr lang="en-GB" sz="1200" dirty="0">
              <a:effectLst/>
              <a:latin typeface="Calibri"/>
              <a:ea typeface="Calibri"/>
              <a:cs typeface="Calibri"/>
              <a:sym typeface="Calibri"/>
            </a:endParaRPr>
          </a:p>
          <a:p>
            <a:r>
              <a:rPr lang="en-GB" sz="1200" b="1" dirty="0">
                <a:effectLst/>
                <a:latin typeface="Calibri"/>
                <a:ea typeface="Calibri"/>
                <a:cs typeface="Calibri"/>
                <a:sym typeface="Calibri"/>
              </a:rPr>
              <a:t> </a:t>
            </a:r>
            <a:endParaRPr lang="en-GB" sz="1200" dirty="0">
              <a:effectLst/>
              <a:latin typeface="Calibri"/>
              <a:ea typeface="Calibri"/>
              <a:cs typeface="Calibri"/>
              <a:sym typeface="Calibri"/>
            </a:endParaRPr>
          </a:p>
          <a:p>
            <a:r>
              <a:rPr lang="en-GB" sz="1200" b="1" dirty="0">
                <a:effectLst/>
                <a:latin typeface="Calibri"/>
                <a:ea typeface="Calibri"/>
                <a:cs typeface="Calibri"/>
                <a:sym typeface="Calibri"/>
              </a:rPr>
              <a:t> </a:t>
            </a:r>
            <a:endParaRPr lang="en-GB" sz="1200" dirty="0">
              <a:effectLs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p>
            <a:r>
              <a:rPr lang="en-GB" sz="2400" b="1" dirty="0">
                <a:effectLst/>
                <a:latin typeface="+mn-lt"/>
                <a:ea typeface="+mn-ea"/>
                <a:cs typeface="+mn-cs"/>
                <a:sym typeface="Avenir Roman"/>
              </a:rPr>
              <a:t>The fight for justice</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This is a terrible story, but we should be pleased that partial justice was eventually achieved. On 3 January 2012, two men were given life sentences for Stephen’s murder. This should give us hope, knowing that eventually those who commit terrible crimes will not always be able to run away from them.</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However, we must never forget that Stephen’s family had to fight for that justice.  Their right to justice as British citizens was denied. They had to campaign, struggle and fight for it. Had they not, justice might never have been done.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Sometimes, you must fight for what you know is right. This is something that the great South African leader, Nelson Mandela also knew and he supported the Lawrence family to obtain Important changes to the law</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The campaign for justice also led to some extremely important changes in society and in the law. We are now more aware of racism and the dreadful impact it has on individuals and communities.</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Schools now must do everything they can to value cultural diversity and prevent racism. The murder led to new definitions of “racist incidents”, which means that any incident defined by the victim as “racist” is a racist incident, and “institutional racism”, which means that a whole organisation , a business, or even a school, can be classed as racist. This has led to more racial awareness training in many organisations and there is a greater awareness of the importance of treating people fairly and without discrimination.</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We are all aware that sadly we still live with racism in society; with some knife crime among young people, and with discrimination of various kinds.</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20" name="Shape 120"/>
          <p:cNvSpPr>
            <a:spLocks noGrp="1"/>
          </p:cNvSpPr>
          <p:nvPr>
            <p:ph type="body" sz="quarter" idx="1"/>
          </p:nvPr>
        </p:nvSpPr>
        <p:spPr>
          <a:prstGeom prst="rect">
            <a:avLst/>
          </a:prstGeom>
        </p:spPr>
        <p:txBody>
          <a:bodyPr/>
          <a:lstStyle/>
          <a:p>
            <a:r>
              <a:rPr lang="en-GB" sz="2400" b="1" dirty="0">
                <a:effectLst/>
                <a:latin typeface="+mn-lt"/>
                <a:ea typeface="+mn-ea"/>
                <a:cs typeface="+mn-cs"/>
                <a:sym typeface="Avenir Roman"/>
              </a:rPr>
              <a:t>We need to balance the tragic story of Stephen’s murder with the positive outcomes from his life and legacy. People like Baroness Doreen Lawrence of Clarendon, OBE, and organisations like the Stephen Lawrence Charitable Trust give us reasons to be hopeful.</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The Stephen Lawrence Charitable Trust has helped over 2,000 young people to fulfil their hopes and dreams in memory of Stephen. Their projects include helping young people into careers in architecture, journalism and filmmaking, ambitions which Stephen Lawrence could have realised himself.</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t>
            </a:r>
            <a:endParaRPr lang="en-GB" sz="2400" dirty="0">
              <a:effectLst/>
              <a:latin typeface="+mn-lt"/>
              <a:ea typeface="+mn-ea"/>
              <a:cs typeface="+mn-cs"/>
              <a:sym typeface="Avenir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p>
            <a:pPr lvl="0">
              <a:defRPr sz="1800"/>
            </a:pPr>
            <a:endParaRPr sz="1200" dirty="0">
              <a:latin typeface="Calibri"/>
              <a:ea typeface="Calibri"/>
              <a:cs typeface="Calibri"/>
              <a:sym typeface="Calibri"/>
            </a:endParaRPr>
          </a:p>
          <a:p>
            <a:r>
              <a:rPr lang="en-GB" sz="2400" b="1" dirty="0">
                <a:effectLst/>
                <a:latin typeface="+mn-lt"/>
                <a:ea typeface="+mn-ea"/>
                <a:cs typeface="+mn-cs"/>
                <a:sym typeface="Avenir Roman"/>
              </a:rPr>
              <a:t>A time for reflection: Live Our Best Life</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The theme of Stephen Lawrence Day is Live Our Best Life. Today, we have heard about Stephen’s terrible death. We have heard about deep failings to get justice. </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We have also heard about Stephen’s family; their remarkable love for their son; their persistence and determination, and their fight for justice, against all the odds, which led to two of the gang being sent to prison.</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The youths who murdered Stephen were scarcely older than you. They are someone’s sons, brothers and grandsons. They influenced each other to commit a shocking crime, the result of which shattered the life of Stephen and his family.</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Let us to take a few minutes to focus on how we live our life, and the changes we might want to make, in order to </a:t>
            </a:r>
            <a:r>
              <a:rPr lang="en-GB" sz="2400" b="1" i="1" dirty="0">
                <a:effectLst/>
                <a:latin typeface="+mn-lt"/>
                <a:ea typeface="+mn-ea"/>
                <a:cs typeface="+mn-cs"/>
                <a:sym typeface="Avenir Roman"/>
              </a:rPr>
              <a:t>Live Our Best Life</a:t>
            </a:r>
            <a:r>
              <a:rPr lang="en-GB" sz="2400" b="1" dirty="0">
                <a:effectLst/>
                <a:latin typeface="+mn-lt"/>
                <a:ea typeface="+mn-ea"/>
                <a:cs typeface="+mn-cs"/>
                <a:sym typeface="Avenir Roman"/>
              </a:rPr>
              <a:t>.</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Let us take time to think about how our choices, words and actions affect others and:</a:t>
            </a:r>
            <a:endParaRPr lang="en-GB" sz="2400" dirty="0">
              <a:effectLst/>
              <a:latin typeface="+mn-lt"/>
              <a:ea typeface="+mn-ea"/>
              <a:cs typeface="+mn-cs"/>
              <a:sym typeface="Avenir Roman"/>
            </a:endParaRPr>
          </a:p>
          <a:p>
            <a:pPr lvl="0"/>
            <a:r>
              <a:rPr lang="en-GB" sz="2400" b="1" dirty="0">
                <a:effectLst/>
                <a:latin typeface="+mn-lt"/>
                <a:ea typeface="+mn-ea"/>
                <a:cs typeface="+mn-cs"/>
                <a:sym typeface="Avenir Roman"/>
              </a:rPr>
              <a:t>Focus on how hate crime, in all its forms, impacts peoples’ rights to live safe, secure, joyful lives.</a:t>
            </a:r>
            <a:endParaRPr lang="en-GB" sz="2400" dirty="0">
              <a:effectLst/>
              <a:latin typeface="+mn-lt"/>
              <a:ea typeface="+mn-ea"/>
              <a:cs typeface="+mn-cs"/>
              <a:sym typeface="Avenir Roman"/>
            </a:endParaRPr>
          </a:p>
          <a:p>
            <a:pPr lvl="0"/>
            <a:r>
              <a:rPr lang="en-GB" sz="2400" b="1" dirty="0">
                <a:effectLst/>
                <a:latin typeface="+mn-lt"/>
                <a:ea typeface="+mn-ea"/>
                <a:cs typeface="+mn-cs"/>
                <a:sym typeface="Avenir Roman"/>
              </a:rPr>
              <a:t>Think about how you might take a stand for what is right. </a:t>
            </a:r>
            <a:endParaRPr lang="en-GB" sz="2400" dirty="0">
              <a:effectLst/>
              <a:latin typeface="+mn-lt"/>
              <a:ea typeface="+mn-ea"/>
              <a:cs typeface="+mn-cs"/>
              <a:sym typeface="Avenir Roman"/>
            </a:endParaRPr>
          </a:p>
          <a:p>
            <a:pPr lvl="0"/>
            <a:r>
              <a:rPr lang="en-GB" sz="2400" b="1" dirty="0">
                <a:effectLst/>
                <a:latin typeface="+mn-lt"/>
                <a:ea typeface="+mn-ea"/>
                <a:cs typeface="+mn-cs"/>
                <a:sym typeface="Avenir Roman"/>
              </a:rPr>
              <a:t>Think about how you might learn from Stephen’s family; from their love and fight for justice. Think about how your family loves you and how important it is to listen to and value family.</a:t>
            </a:r>
            <a:endParaRPr lang="en-GB" sz="2400" dirty="0">
              <a:effectLst/>
              <a:latin typeface="+mn-lt"/>
              <a:ea typeface="+mn-ea"/>
              <a:cs typeface="+mn-cs"/>
              <a:sym typeface="Avenir Roman"/>
            </a:endParaRPr>
          </a:p>
          <a:p>
            <a:pPr lvl="0"/>
            <a:r>
              <a:rPr lang="en-GB" sz="2400" b="1" dirty="0">
                <a:effectLst/>
                <a:latin typeface="+mn-lt"/>
                <a:ea typeface="+mn-ea"/>
                <a:cs typeface="+mn-cs"/>
                <a:sym typeface="Avenir Roman"/>
              </a:rPr>
              <a:t>Finally, as we mark Stephen Lawrence Day, it is important that we learn lessons from Stephen’s murder, and that it took so long for justice to be done. It is also important that we celebrate the life we have at this moment. We all have great potential to achieve amazing things. We need to dream big and, like Stephen, work towards our goals. Sometimes this will mean that we will need to overcome barriers to get there, but don’t lose hope. Keep on striving for a better future and for the things you believe in. </a:t>
            </a:r>
            <a:r>
              <a:rPr lang="en-GB" sz="2400" b="1">
                <a:effectLst/>
                <a:latin typeface="+mn-lt"/>
                <a:ea typeface="+mn-ea"/>
                <a:cs typeface="+mn-cs"/>
                <a:sym typeface="Avenir Roman"/>
              </a:rPr>
              <a:t>Let’s all try to live the best lives we can.</a:t>
            </a:r>
            <a:endParaRPr lang="en-GB" sz="2400">
              <a:effectLst/>
              <a:latin typeface="+mn-lt"/>
              <a:ea typeface="+mn-ea"/>
              <a:cs typeface="+mn-cs"/>
              <a:sym typeface="Avenir Roman"/>
            </a:endParaRPr>
          </a:p>
          <a:p>
            <a:pPr lvl="0">
              <a:defRPr sz="1800"/>
            </a:pP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
        <p:nvSpPr>
          <p:cNvPr id="5" name="hl" descr=" "/>
          <p:cNvSpPr txBox="1"/>
          <p:nvPr userDrawn="1"/>
        </p:nvSpPr>
        <p:spPr>
          <a:xfrm>
            <a:off x="0" y="0"/>
            <a:ext cx="12192000" cy="223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850" b="0" i="0" u="none" strike="noStrike" cap="none" spc="0" normalizeH="0" baseline="0">
                <a:ln>
                  <a:noFill/>
                </a:ln>
                <a:solidFill>
                  <a:srgbClr val="000000"/>
                </a:solidFill>
                <a:effectLst/>
                <a:uFillTx/>
                <a:latin typeface="Microsoft Sans Serif" panose="020B0604020202020204" pitchFamily="34" charset="0"/>
                <a:ea typeface="Calibri"/>
                <a:cs typeface="Calibri"/>
                <a:sym typeface="Calibri"/>
              </a:rPr>
              <a:t> </a:t>
            </a:r>
          </a:p>
        </p:txBody>
      </p:sp>
      <p:sp>
        <p:nvSpPr>
          <p:cNvPr id="6" name="fl" descr=" "/>
          <p:cNvSpPr txBox="1"/>
          <p:nvPr userDrawn="1"/>
        </p:nvSpPr>
        <p:spPr>
          <a:xfrm>
            <a:off x="0" y="6537960"/>
            <a:ext cx="12192000" cy="223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850" b="0" i="0" u="none" strike="noStrike" cap="none" spc="0" normalizeH="0" baseline="0">
                <a:ln>
                  <a:noFill/>
                </a:ln>
                <a:solidFill>
                  <a:srgbClr val="000000"/>
                </a:solidFill>
                <a:effectLst/>
                <a:uFillTx/>
                <a:latin typeface="Microsoft Sans Serif" panose="020B0604020202020204" pitchFamily="34" charset="0"/>
                <a:ea typeface="Calibri"/>
                <a:cs typeface="Calibri"/>
                <a:sym typeface="Calibri"/>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1.jpeg"/>
          <p:cNvPicPr/>
          <p:nvPr/>
        </p:nvPicPr>
        <p:blipFill>
          <a:blip r:embed="rId3"/>
          <a:srcRect l="2520" r="591"/>
          <a:stretch>
            <a:fillRect/>
          </a:stretch>
        </p:blipFill>
        <p:spPr>
          <a:xfrm>
            <a:off x="20" y="9"/>
            <a:ext cx="12191980" cy="685799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2.jpeg"/>
          <p:cNvPicPr/>
          <p:nvPr/>
        </p:nvPicPr>
        <p:blipFill>
          <a:blip r:embed="rId3"/>
          <a:srcRect r="3111"/>
          <a:stretch>
            <a:fillRect/>
          </a:stretch>
        </p:blipFill>
        <p:spPr>
          <a:xfrm>
            <a:off x="0" y="0"/>
            <a:ext cx="12191980" cy="6857991"/>
          </a:xfrm>
          <a:prstGeom prst="rect">
            <a:avLst/>
          </a:prstGeom>
          <a:ln w="12700">
            <a:miter lim="400000"/>
          </a:ln>
        </p:spPr>
      </p:pic>
      <p:pic>
        <p:nvPicPr>
          <p:cNvPr id="54" name="image3.jpg"/>
          <p:cNvPicPr/>
          <p:nvPr/>
        </p:nvPicPr>
        <p:blipFill>
          <a:blip r:embed="rId4"/>
          <a:stretch>
            <a:fillRect/>
          </a:stretch>
        </p:blipFill>
        <p:spPr>
          <a:xfrm>
            <a:off x="413226" y="112378"/>
            <a:ext cx="2054412" cy="2941751"/>
          </a:xfrm>
          <a:prstGeom prst="rect">
            <a:avLst/>
          </a:prstGeom>
          <a:ln w="12700">
            <a:miter lim="400000"/>
          </a:ln>
        </p:spPr>
      </p:pic>
      <p:pic>
        <p:nvPicPr>
          <p:cNvPr id="56" name="image7.jpg"/>
          <p:cNvPicPr/>
          <p:nvPr/>
        </p:nvPicPr>
        <p:blipFill>
          <a:blip r:embed="rId5"/>
          <a:stretch>
            <a:fillRect/>
          </a:stretch>
        </p:blipFill>
        <p:spPr>
          <a:xfrm>
            <a:off x="3982379" y="373877"/>
            <a:ext cx="3161766" cy="2580279"/>
          </a:xfrm>
          <a:prstGeom prst="rect">
            <a:avLst/>
          </a:prstGeom>
          <a:ln w="12700">
            <a:miter lim="400000"/>
          </a:ln>
        </p:spPr>
      </p:pic>
      <p:pic>
        <p:nvPicPr>
          <p:cNvPr id="57" name="image9.jpg"/>
          <p:cNvPicPr/>
          <p:nvPr/>
        </p:nvPicPr>
        <p:blipFill>
          <a:blip r:embed="rId6"/>
          <a:stretch>
            <a:fillRect/>
          </a:stretch>
        </p:blipFill>
        <p:spPr>
          <a:xfrm>
            <a:off x="8748449" y="306649"/>
            <a:ext cx="1596513" cy="2580279"/>
          </a:xfrm>
          <a:prstGeom prst="rect">
            <a:avLst/>
          </a:prstGeom>
          <a:ln w="12700">
            <a:miter lim="400000"/>
          </a:ln>
        </p:spPr>
      </p:pic>
      <p:sp>
        <p:nvSpPr>
          <p:cNvPr id="58" name="Shape 58"/>
          <p:cNvSpPr/>
          <p:nvPr/>
        </p:nvSpPr>
        <p:spPr>
          <a:xfrm>
            <a:off x="594520" y="3193577"/>
            <a:ext cx="10801200" cy="1"/>
          </a:xfrm>
          <a:prstGeom prst="line">
            <a:avLst/>
          </a:prstGeom>
          <a:ln w="25400">
            <a:solidFill>
              <a:srgbClr val="F07F09"/>
            </a:solidFill>
          </a:ln>
        </p:spPr>
        <p:txBody>
          <a:bodyPr lIns="0" tIns="0" rIns="0" bIns="0"/>
          <a:lstStyle/>
          <a:p>
            <a:pPr lvl="0" defTabSz="457200">
              <a:defRPr sz="1200">
                <a:latin typeface="+mj-lt"/>
                <a:ea typeface="+mj-ea"/>
                <a:cs typeface="+mj-cs"/>
                <a:sym typeface="Helvetica"/>
              </a:defRPr>
            </a:pPr>
            <a:endParaRPr/>
          </a:p>
        </p:txBody>
      </p:sp>
      <p:sp>
        <p:nvSpPr>
          <p:cNvPr id="59" name="Shape 59"/>
          <p:cNvSpPr/>
          <p:nvPr/>
        </p:nvSpPr>
        <p:spPr>
          <a:xfrm>
            <a:off x="1527501" y="3085565"/>
            <a:ext cx="216025" cy="216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07F09"/>
            </a:solidFill>
          </a:ln>
        </p:spPr>
        <p:txBody>
          <a:bodyPr lIns="0" tIns="0" rIns="0" bIns="0" anchor="ctr"/>
          <a:lstStyle/>
          <a:p>
            <a:pPr lvl="0" algn="ctr">
              <a:defRPr>
                <a:solidFill>
                  <a:srgbClr val="FFFFFF"/>
                </a:solidFill>
                <a:latin typeface="Arial"/>
                <a:ea typeface="Arial"/>
                <a:cs typeface="Arial"/>
                <a:sym typeface="Arial"/>
              </a:defRPr>
            </a:pPr>
            <a:endParaRPr/>
          </a:p>
        </p:txBody>
      </p:sp>
      <p:sp>
        <p:nvSpPr>
          <p:cNvPr id="60" name="Shape 60"/>
          <p:cNvSpPr/>
          <p:nvPr/>
        </p:nvSpPr>
        <p:spPr>
          <a:xfrm>
            <a:off x="5281829" y="3085565"/>
            <a:ext cx="216025" cy="216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07F09"/>
            </a:solidFill>
          </a:ln>
        </p:spPr>
        <p:txBody>
          <a:bodyPr lIns="0" tIns="0" rIns="0" bIns="0" anchor="ctr"/>
          <a:lstStyle/>
          <a:p>
            <a:pPr lvl="0" algn="ctr">
              <a:defRPr>
                <a:solidFill>
                  <a:srgbClr val="FFFFFF"/>
                </a:solidFill>
                <a:latin typeface="Arial"/>
                <a:ea typeface="Arial"/>
                <a:cs typeface="Arial"/>
                <a:sym typeface="Arial"/>
              </a:defRPr>
            </a:pPr>
            <a:endParaRPr/>
          </a:p>
        </p:txBody>
      </p:sp>
      <p:sp>
        <p:nvSpPr>
          <p:cNvPr id="61" name="Shape 61"/>
          <p:cNvSpPr/>
          <p:nvPr/>
        </p:nvSpPr>
        <p:spPr>
          <a:xfrm>
            <a:off x="9330681" y="3085565"/>
            <a:ext cx="216025" cy="216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07F09"/>
            </a:solidFill>
          </a:ln>
        </p:spPr>
        <p:txBody>
          <a:bodyPr lIns="0" tIns="0" rIns="0" bIns="0" anchor="ctr"/>
          <a:lstStyle/>
          <a:p>
            <a:pPr lvl="0" algn="ctr">
              <a:defRPr>
                <a:solidFill>
                  <a:srgbClr val="FFFFFF"/>
                </a:solidFill>
                <a:latin typeface="Arial"/>
                <a:ea typeface="Arial"/>
                <a:cs typeface="Arial"/>
                <a:sym typeface="Arial"/>
              </a:defRPr>
            </a:pPr>
            <a:endParaRPr/>
          </a:p>
        </p:txBody>
      </p:sp>
      <p:pic>
        <p:nvPicPr>
          <p:cNvPr id="62" name="image6.jpg"/>
          <p:cNvPicPr/>
          <p:nvPr/>
        </p:nvPicPr>
        <p:blipFill>
          <a:blip r:embed="rId7"/>
          <a:stretch>
            <a:fillRect/>
          </a:stretch>
        </p:blipFill>
        <p:spPr>
          <a:xfrm>
            <a:off x="10123362" y="2436407"/>
            <a:ext cx="1940309" cy="2984855"/>
          </a:xfrm>
          <a:prstGeom prst="rect">
            <a:avLst/>
          </a:prstGeom>
          <a:ln w="12700">
            <a:miter lim="400000"/>
          </a:ln>
        </p:spPr>
      </p:pic>
      <p:pic>
        <p:nvPicPr>
          <p:cNvPr id="63" name="image8.jpg"/>
          <p:cNvPicPr/>
          <p:nvPr/>
        </p:nvPicPr>
        <p:blipFill>
          <a:blip r:embed="rId8"/>
          <a:stretch>
            <a:fillRect/>
          </a:stretch>
        </p:blipFill>
        <p:spPr>
          <a:xfrm>
            <a:off x="2542523" y="2843097"/>
            <a:ext cx="1940309" cy="2853710"/>
          </a:xfrm>
          <a:prstGeom prst="rect">
            <a:avLst/>
          </a:prstGeom>
          <a:ln w="12700">
            <a:miter lim="400000"/>
          </a:ln>
        </p:spPr>
      </p:pic>
      <p:pic>
        <p:nvPicPr>
          <p:cNvPr id="64" name="image5.jpg"/>
          <p:cNvPicPr/>
          <p:nvPr/>
        </p:nvPicPr>
        <p:blipFill>
          <a:blip r:embed="rId9"/>
          <a:stretch>
            <a:fillRect/>
          </a:stretch>
        </p:blipFill>
        <p:spPr>
          <a:xfrm>
            <a:off x="6095737" y="2791870"/>
            <a:ext cx="3062454" cy="316726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2.jpeg"/>
          <p:cNvPicPr/>
          <p:nvPr/>
        </p:nvPicPr>
        <p:blipFill>
          <a:blip r:embed="rId3"/>
          <a:srcRect r="3111"/>
          <a:stretch>
            <a:fillRect/>
          </a:stretch>
        </p:blipFill>
        <p:spPr>
          <a:xfrm>
            <a:off x="0" y="8712"/>
            <a:ext cx="12191980" cy="6857992"/>
          </a:xfrm>
          <a:prstGeom prst="rect">
            <a:avLst/>
          </a:prstGeom>
          <a:ln w="12700">
            <a:miter lim="400000"/>
          </a:ln>
        </p:spPr>
      </p:pic>
      <p:sp>
        <p:nvSpPr>
          <p:cNvPr id="71" name="Shape 71"/>
          <p:cNvSpPr/>
          <p:nvPr/>
        </p:nvSpPr>
        <p:spPr>
          <a:xfrm>
            <a:off x="8709783" y="439590"/>
            <a:ext cx="3510829" cy="4089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5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r>
              <a:rPr sz="2500">
                <a:solidFill>
                  <a:srgbClr val="B22523"/>
                </a:solidFill>
              </a:rPr>
              <a:t>Carry Out Research</a:t>
            </a:r>
          </a:p>
        </p:txBody>
      </p:sp>
      <p:sp>
        <p:nvSpPr>
          <p:cNvPr id="72" name="Shape 72"/>
          <p:cNvSpPr/>
          <p:nvPr/>
        </p:nvSpPr>
        <p:spPr>
          <a:xfrm>
            <a:off x="3988043" y="439590"/>
            <a:ext cx="4937886" cy="4089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5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r>
              <a:rPr sz="2500">
                <a:solidFill>
                  <a:srgbClr val="B22523"/>
                </a:solidFill>
              </a:rPr>
              <a:t>Learn more about British History </a:t>
            </a:r>
          </a:p>
        </p:txBody>
      </p:sp>
      <p:sp>
        <p:nvSpPr>
          <p:cNvPr id="74" name="Shape 74"/>
          <p:cNvSpPr/>
          <p:nvPr/>
        </p:nvSpPr>
        <p:spPr>
          <a:xfrm>
            <a:off x="593448" y="433265"/>
            <a:ext cx="3510829" cy="4089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5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r>
              <a:rPr sz="2500" dirty="0">
                <a:solidFill>
                  <a:srgbClr val="B22523"/>
                </a:solidFill>
              </a:rPr>
              <a:t>Stand Up To Racism</a:t>
            </a:r>
          </a:p>
        </p:txBody>
      </p:sp>
      <p:sp>
        <p:nvSpPr>
          <p:cNvPr id="76" name="Shape 76"/>
          <p:cNvSpPr/>
          <p:nvPr/>
        </p:nvSpPr>
        <p:spPr>
          <a:xfrm>
            <a:off x="506250" y="999440"/>
            <a:ext cx="10801200" cy="1"/>
          </a:xfrm>
          <a:prstGeom prst="line">
            <a:avLst/>
          </a:prstGeom>
          <a:ln w="25400">
            <a:solidFill>
              <a:srgbClr val="F07F09"/>
            </a:solidFill>
          </a:ln>
        </p:spPr>
        <p:txBody>
          <a:bodyPr lIns="0" tIns="0" rIns="0" bIns="0"/>
          <a:lstStyle/>
          <a:p>
            <a:pPr lvl="0" defTabSz="457200">
              <a:defRPr sz="1200">
                <a:latin typeface="+mj-lt"/>
                <a:ea typeface="+mj-ea"/>
                <a:cs typeface="+mj-cs"/>
                <a:sym typeface="Helvetica"/>
              </a:defRPr>
            </a:pPr>
            <a:endParaRPr/>
          </a:p>
        </p:txBody>
      </p:sp>
      <p:sp>
        <p:nvSpPr>
          <p:cNvPr id="77" name="Shape 77"/>
          <p:cNvSpPr/>
          <p:nvPr/>
        </p:nvSpPr>
        <p:spPr>
          <a:xfrm>
            <a:off x="1981802" y="891428"/>
            <a:ext cx="216025" cy="216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07F09"/>
            </a:solidFill>
          </a:ln>
        </p:spPr>
        <p:txBody>
          <a:bodyPr lIns="0" tIns="0" rIns="0" bIns="0" anchor="ctr"/>
          <a:lstStyle/>
          <a:p>
            <a:pPr lvl="0" algn="ctr">
              <a:defRPr>
                <a:solidFill>
                  <a:srgbClr val="FFFFFF"/>
                </a:solidFill>
                <a:latin typeface="Arial"/>
                <a:ea typeface="Arial"/>
                <a:cs typeface="Arial"/>
                <a:sym typeface="Arial"/>
              </a:defRPr>
            </a:pPr>
            <a:endParaRPr/>
          </a:p>
        </p:txBody>
      </p:sp>
      <p:sp>
        <p:nvSpPr>
          <p:cNvPr id="78" name="Shape 78"/>
          <p:cNvSpPr/>
          <p:nvPr/>
        </p:nvSpPr>
        <p:spPr>
          <a:xfrm>
            <a:off x="5987987" y="891428"/>
            <a:ext cx="216025" cy="216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07F09"/>
            </a:solidFill>
          </a:ln>
        </p:spPr>
        <p:txBody>
          <a:bodyPr lIns="0" tIns="0" rIns="0" bIns="0" anchor="ctr"/>
          <a:lstStyle/>
          <a:p>
            <a:pPr lvl="0" algn="ctr">
              <a:defRPr>
                <a:solidFill>
                  <a:srgbClr val="FFFFFF"/>
                </a:solidFill>
                <a:latin typeface="Arial"/>
                <a:ea typeface="Arial"/>
                <a:cs typeface="Arial"/>
                <a:sym typeface="Arial"/>
              </a:defRPr>
            </a:pPr>
            <a:endParaRPr/>
          </a:p>
        </p:txBody>
      </p:sp>
      <p:sp>
        <p:nvSpPr>
          <p:cNvPr id="79" name="Shape 79"/>
          <p:cNvSpPr/>
          <p:nvPr/>
        </p:nvSpPr>
        <p:spPr>
          <a:xfrm>
            <a:off x="9489775" y="891428"/>
            <a:ext cx="216025" cy="216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07F09"/>
            </a:solidFill>
          </a:ln>
        </p:spPr>
        <p:txBody>
          <a:bodyPr lIns="0" tIns="0" rIns="0" bIns="0" anchor="ctr"/>
          <a:lstStyle/>
          <a:p>
            <a:pPr lvl="0" algn="ctr">
              <a:defRPr>
                <a:solidFill>
                  <a:srgbClr val="FFFFFF"/>
                </a:solidFill>
                <a:latin typeface="Arial"/>
                <a:ea typeface="Arial"/>
                <a:cs typeface="Arial"/>
                <a:sym typeface="Arial"/>
              </a:defRPr>
            </a:pPr>
            <a:endParaRPr/>
          </a:p>
        </p:txBody>
      </p:sp>
      <p:pic>
        <p:nvPicPr>
          <p:cNvPr id="80" name="Screen Shot 2019-02-16 at 13.20.45.png"/>
          <p:cNvPicPr>
            <a:picLocks noChangeAspect="1"/>
          </p:cNvPicPr>
          <p:nvPr/>
        </p:nvPicPr>
        <p:blipFill>
          <a:blip r:embed="rId4"/>
          <a:stretch>
            <a:fillRect/>
          </a:stretch>
        </p:blipFill>
        <p:spPr>
          <a:xfrm>
            <a:off x="1808332" y="2914654"/>
            <a:ext cx="4119812" cy="2145026"/>
          </a:xfrm>
          <a:prstGeom prst="rect">
            <a:avLst/>
          </a:prstGeom>
          <a:ln w="28575">
            <a:solidFill>
              <a:srgbClr val="F68C2A"/>
            </a:solidFill>
            <a:miter lim="400000"/>
          </a:ln>
        </p:spPr>
      </p:pic>
      <p:pic>
        <p:nvPicPr>
          <p:cNvPr id="81" name="Screen Shot 2019-02-16 at 16.46.26.png"/>
          <p:cNvPicPr/>
          <p:nvPr/>
        </p:nvPicPr>
        <p:blipFill>
          <a:blip r:embed="rId5"/>
          <a:stretch>
            <a:fillRect/>
          </a:stretch>
        </p:blipFill>
        <p:spPr>
          <a:xfrm>
            <a:off x="365786" y="1542365"/>
            <a:ext cx="5326355" cy="720474"/>
          </a:xfrm>
          <a:prstGeom prst="rect">
            <a:avLst/>
          </a:prstGeom>
          <a:ln w="38100">
            <a:solidFill>
              <a:srgbClr val="ED7D31"/>
            </a:solidFill>
            <a:miter lim="400000"/>
          </a:ln>
        </p:spPr>
      </p:pic>
      <p:pic>
        <p:nvPicPr>
          <p:cNvPr id="1027" name="8D19D14A-D2E7-4998-BF51-11C8FC704EB6" descr="8D19D14A-D2E7-4998-BF51-11C8FC704EB6">
            <a:extLst>
              <a:ext uri="{FF2B5EF4-FFF2-40B4-BE49-F238E27FC236}">
                <a16:creationId xmlns:a16="http://schemas.microsoft.com/office/drawing/2014/main" id="{1FF566AB-746C-4E4B-8CAD-2CA5855C55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5552" y="1423589"/>
            <a:ext cx="4407216" cy="316818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 name="Shape 70">
            <a:extLst>
              <a:ext uri="{FF2B5EF4-FFF2-40B4-BE49-F238E27FC236}">
                <a16:creationId xmlns:a16="http://schemas.microsoft.com/office/drawing/2014/main" id="{64363C87-2834-4F7D-8912-A239F4778C04}"/>
              </a:ext>
            </a:extLst>
          </p:cNvPr>
          <p:cNvSpPr/>
          <p:nvPr/>
        </p:nvSpPr>
        <p:spPr>
          <a:xfrm>
            <a:off x="6461348" y="3925043"/>
            <a:ext cx="4912502" cy="14773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7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endParaRPr lang="en-GB" dirty="0">
              <a:solidFill>
                <a:schemeClr val="tx1"/>
              </a:solidFill>
            </a:endParaRPr>
          </a:p>
          <a:p>
            <a:pPr lvl="0">
              <a:defRPr sz="1800">
                <a:solidFill>
                  <a:srgbClr val="000000"/>
                </a:solidFill>
              </a:defRPr>
            </a:pPr>
            <a:endParaRPr lang="en-GB" dirty="0">
              <a:solidFill>
                <a:schemeClr val="tx1"/>
              </a:solidFill>
            </a:endParaRPr>
          </a:p>
          <a:p>
            <a:pPr lvl="0">
              <a:defRPr sz="1800">
                <a:solidFill>
                  <a:srgbClr val="000000"/>
                </a:solidFill>
              </a:defRPr>
            </a:pPr>
            <a:endParaRPr lang="en-GB" dirty="0">
              <a:solidFill>
                <a:schemeClr val="tx1"/>
              </a:solidFill>
            </a:endParaRPr>
          </a:p>
          <a:p>
            <a:pPr lvl="0">
              <a:defRPr sz="1800">
                <a:solidFill>
                  <a:srgbClr val="000000"/>
                </a:solidFill>
              </a:defRPr>
            </a:pPr>
            <a:r>
              <a:rPr lang="en-GB" dirty="0">
                <a:solidFill>
                  <a:schemeClr val="tx1"/>
                </a:solidFill>
              </a:rPr>
              <a:t>Stephen Lawrence Research Centre &amp; Archive: DeMontfort University</a:t>
            </a:r>
            <a:endParaRPr sz="1700"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endParaRPr/>
          </a:p>
        </p:txBody>
      </p:sp>
      <p:sp>
        <p:nvSpPr>
          <p:cNvPr id="86" name="Shape 86"/>
          <p:cNvSpPr>
            <a:spLocks noGrp="1"/>
          </p:cNvSpPr>
          <p:nvPr>
            <p:ph type="body" idx="1"/>
          </p:nvPr>
        </p:nvSpPr>
        <p:spPr>
          <a:prstGeom prst="rect">
            <a:avLst/>
          </a:prstGeom>
        </p:spPr>
        <p:txBody>
          <a:bodyPr/>
          <a:lstStyle/>
          <a:p>
            <a:pPr lvl="0"/>
            <a:endParaRPr/>
          </a:p>
        </p:txBody>
      </p:sp>
      <p:sp>
        <p:nvSpPr>
          <p:cNvPr id="87" name="Shape 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a:t>
            </a:fld>
            <a:endParaRPr sz="1200">
              <a:solidFill>
                <a:srgbClr val="888888"/>
              </a:solidFill>
            </a:endParaRPr>
          </a:p>
        </p:txBody>
      </p:sp>
      <p:pic>
        <p:nvPicPr>
          <p:cNvPr id="88" name="image2.jpeg"/>
          <p:cNvPicPr/>
          <p:nvPr/>
        </p:nvPicPr>
        <p:blipFill>
          <a:blip r:embed="rId3"/>
          <a:srcRect r="3111"/>
          <a:stretch>
            <a:fillRect/>
          </a:stretch>
        </p:blipFill>
        <p:spPr>
          <a:xfrm>
            <a:off x="20" y="9"/>
            <a:ext cx="12191980" cy="6857992"/>
          </a:xfrm>
          <a:prstGeom prst="rect">
            <a:avLst/>
          </a:prstGeom>
          <a:ln w="12700">
            <a:miter lim="400000"/>
          </a:ln>
        </p:spPr>
      </p:pic>
      <p:sp>
        <p:nvSpPr>
          <p:cNvPr id="89" name="Shape 89"/>
          <p:cNvSpPr/>
          <p:nvPr/>
        </p:nvSpPr>
        <p:spPr>
          <a:xfrm>
            <a:off x="465369" y="25808"/>
            <a:ext cx="10515601" cy="13255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nSpc>
                <a:spcPct val="90000"/>
              </a:lnSpc>
              <a:defRPr sz="3800" b="1">
                <a:solidFill>
                  <a:srgbClr val="B22523"/>
                </a:solidFill>
                <a:latin typeface="Adobe Garamond Pro"/>
                <a:ea typeface="Adobe Garamond Pro"/>
                <a:cs typeface="Adobe Garamond Pro"/>
                <a:sym typeface="Adobe Garamond Pro"/>
              </a:defRPr>
            </a:lvl1pPr>
          </a:lstStyle>
          <a:p>
            <a:pPr lvl="0">
              <a:defRPr sz="1800" b="0">
                <a:solidFill>
                  <a:srgbClr val="000000"/>
                </a:solidFill>
              </a:defRPr>
            </a:pPr>
            <a:r>
              <a:rPr sz="3800" b="1">
                <a:solidFill>
                  <a:srgbClr val="B22523"/>
                </a:solidFill>
              </a:rPr>
              <a:t>Stephen Lawrence Report (Macpherson)</a:t>
            </a:r>
          </a:p>
        </p:txBody>
      </p:sp>
      <p:sp>
        <p:nvSpPr>
          <p:cNvPr id="90" name="Shape 90"/>
          <p:cNvSpPr/>
          <p:nvPr/>
        </p:nvSpPr>
        <p:spPr>
          <a:xfrm>
            <a:off x="839787" y="1200408"/>
            <a:ext cx="5157788" cy="8239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spcBef>
                <a:spcPts val="1000"/>
              </a:spcBef>
              <a:defRPr sz="30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endParaRPr sz="3000" dirty="0">
              <a:solidFill>
                <a:schemeClr val="tx1"/>
              </a:solidFill>
            </a:endParaRPr>
          </a:p>
        </p:txBody>
      </p:sp>
      <p:sp>
        <p:nvSpPr>
          <p:cNvPr id="91" name="Shape 91"/>
          <p:cNvSpPr/>
          <p:nvPr/>
        </p:nvSpPr>
        <p:spPr>
          <a:xfrm>
            <a:off x="938212" y="1645075"/>
            <a:ext cx="5157788" cy="4256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28600" lvl="0" indent="-228600">
              <a:lnSpc>
                <a:spcPct val="90000"/>
              </a:lnSpc>
              <a:spcBef>
                <a:spcPts val="1000"/>
              </a:spcBef>
              <a:buClr>
                <a:srgbClr val="92200B"/>
              </a:buClr>
              <a:buSzPct val="100000"/>
              <a:buFont typeface="Arial"/>
              <a:buChar char="•"/>
            </a:pPr>
            <a:r>
              <a:rPr sz="2600" dirty="0">
                <a:solidFill>
                  <a:schemeClr val="tx1"/>
                </a:solidFill>
                <a:latin typeface="Adobe Garamond Pro"/>
                <a:ea typeface="Adobe Garamond Pro"/>
                <a:cs typeface="Adobe Garamond Pro"/>
                <a:sym typeface="Adobe Garamond Pro"/>
              </a:rPr>
              <a:t>Found evidence</a:t>
            </a:r>
            <a:r>
              <a:rPr lang="en-GB" sz="2600" dirty="0">
                <a:solidFill>
                  <a:schemeClr val="tx1"/>
                </a:solidFill>
                <a:latin typeface="Adobe Garamond Pro"/>
                <a:ea typeface="Adobe Garamond Pro"/>
                <a:cs typeface="Adobe Garamond Pro"/>
                <a:sym typeface="Adobe Garamond Pro"/>
              </a:rPr>
              <a:t> - I</a:t>
            </a:r>
            <a:r>
              <a:rPr sz="2600" dirty="0">
                <a:solidFill>
                  <a:schemeClr val="tx1"/>
                </a:solidFill>
                <a:latin typeface="Adobe Garamond Pro"/>
                <a:ea typeface="Adobe Garamond Pro"/>
                <a:cs typeface="Adobe Garamond Pro"/>
                <a:sym typeface="Adobe Garamond Pro"/>
              </a:rPr>
              <a:t>nstitutional</a:t>
            </a:r>
            <a:r>
              <a:rPr lang="en-GB" sz="2600" dirty="0">
                <a:solidFill>
                  <a:schemeClr val="tx1"/>
                </a:solidFill>
                <a:latin typeface="Adobe Garamond Pro"/>
                <a:ea typeface="Adobe Garamond Pro"/>
                <a:cs typeface="Adobe Garamond Pro"/>
                <a:sym typeface="Adobe Garamond Pro"/>
              </a:rPr>
              <a:t>  R</a:t>
            </a:r>
            <a:r>
              <a:rPr sz="2600" dirty="0">
                <a:solidFill>
                  <a:schemeClr val="tx1"/>
                </a:solidFill>
                <a:latin typeface="Adobe Garamond Pro"/>
                <a:ea typeface="Adobe Garamond Pro"/>
                <a:cs typeface="Adobe Garamond Pro"/>
                <a:sym typeface="Adobe Garamond Pro"/>
              </a:rPr>
              <a:t>acism</a:t>
            </a:r>
            <a:r>
              <a:rPr lang="en-GB" sz="2600" dirty="0">
                <a:solidFill>
                  <a:schemeClr val="tx1"/>
                </a:solidFill>
                <a:latin typeface="Adobe Garamond Pro"/>
                <a:ea typeface="Adobe Garamond Pro"/>
                <a:cs typeface="Adobe Garamond Pro"/>
                <a:sym typeface="Adobe Garamond Pro"/>
              </a:rPr>
              <a:t>.</a:t>
            </a:r>
            <a:endParaRPr sz="2600" dirty="0">
              <a:solidFill>
                <a:schemeClr val="tx1"/>
              </a:solidFill>
              <a:latin typeface="Adobe Garamond Pro"/>
              <a:ea typeface="Adobe Garamond Pro"/>
              <a:cs typeface="Adobe Garamond Pro"/>
              <a:sym typeface="Adobe Garamond Pro"/>
            </a:endParaRPr>
          </a:p>
          <a:p>
            <a:pPr marL="228600" lvl="0" indent="-228600">
              <a:lnSpc>
                <a:spcPct val="90000"/>
              </a:lnSpc>
              <a:spcBef>
                <a:spcPts val="1000"/>
              </a:spcBef>
              <a:buClr>
                <a:srgbClr val="92200B"/>
              </a:buClr>
              <a:buSzPct val="100000"/>
              <a:buFont typeface="Arial"/>
              <a:buChar char="•"/>
            </a:pPr>
            <a:r>
              <a:rPr sz="2600" dirty="0">
                <a:solidFill>
                  <a:schemeClr val="tx1"/>
                </a:solidFill>
                <a:latin typeface="Adobe Garamond Pro"/>
                <a:ea typeface="Adobe Garamond Pro"/>
                <a:cs typeface="Adobe Garamond Pro"/>
                <a:sym typeface="Adobe Garamond Pro"/>
              </a:rPr>
              <a:t>Change</a:t>
            </a:r>
            <a:r>
              <a:rPr lang="en-GB" sz="2600" dirty="0">
                <a:solidFill>
                  <a:schemeClr val="tx1"/>
                </a:solidFill>
                <a:latin typeface="Adobe Garamond Pro"/>
                <a:ea typeface="Adobe Garamond Pro"/>
                <a:cs typeface="Adobe Garamond Pro"/>
                <a:sym typeface="Adobe Garamond Pro"/>
              </a:rPr>
              <a:t>d</a:t>
            </a:r>
            <a:r>
              <a:rPr sz="2600" dirty="0">
                <a:solidFill>
                  <a:schemeClr val="tx1"/>
                </a:solidFill>
                <a:latin typeface="Adobe Garamond Pro"/>
                <a:ea typeface="Adobe Garamond Pro"/>
                <a:cs typeface="Adobe Garamond Pro"/>
                <a:sym typeface="Adobe Garamond Pro"/>
              </a:rPr>
              <a:t> the law</a:t>
            </a:r>
            <a:r>
              <a:rPr lang="en-GB" sz="2600" dirty="0">
                <a:solidFill>
                  <a:schemeClr val="tx1"/>
                </a:solidFill>
                <a:latin typeface="Adobe Garamond Pro"/>
                <a:ea typeface="Adobe Garamond Pro"/>
                <a:cs typeface="Adobe Garamond Pro"/>
                <a:sym typeface="Adobe Garamond Pro"/>
              </a:rPr>
              <a:t> -</a:t>
            </a:r>
            <a:r>
              <a:rPr sz="2600" dirty="0">
                <a:solidFill>
                  <a:schemeClr val="tx1"/>
                </a:solidFill>
                <a:latin typeface="Adobe Garamond Pro"/>
                <a:ea typeface="Adobe Garamond Pro"/>
                <a:cs typeface="Adobe Garamond Pro"/>
                <a:sym typeface="Adobe Garamond Pro"/>
              </a:rPr>
              <a:t> double jeopardy</a:t>
            </a:r>
            <a:r>
              <a:rPr lang="en-GB" sz="2600" dirty="0">
                <a:solidFill>
                  <a:schemeClr val="tx1"/>
                </a:solidFill>
                <a:latin typeface="Adobe Garamond Pro"/>
                <a:ea typeface="Adobe Garamond Pro"/>
                <a:cs typeface="Adobe Garamond Pro"/>
                <a:sym typeface="Adobe Garamond Pro"/>
              </a:rPr>
              <a:t>.</a:t>
            </a:r>
            <a:endParaRPr sz="2600" dirty="0">
              <a:solidFill>
                <a:schemeClr val="tx1"/>
              </a:solidFill>
              <a:latin typeface="Adobe Garamond Pro"/>
              <a:ea typeface="Adobe Garamond Pro"/>
              <a:cs typeface="Adobe Garamond Pro"/>
              <a:sym typeface="Adobe Garamond Pro"/>
            </a:endParaRPr>
          </a:p>
          <a:p>
            <a:pPr marL="228600" lvl="0" indent="-228600">
              <a:lnSpc>
                <a:spcPct val="90000"/>
              </a:lnSpc>
              <a:spcBef>
                <a:spcPts val="1000"/>
              </a:spcBef>
              <a:buClr>
                <a:srgbClr val="92200B"/>
              </a:buClr>
              <a:buSzPct val="100000"/>
              <a:buFont typeface="Arial"/>
              <a:buChar char="•"/>
            </a:pPr>
            <a:r>
              <a:rPr lang="en-GB" sz="2600" dirty="0">
                <a:solidFill>
                  <a:schemeClr val="tx1"/>
                </a:solidFill>
                <a:latin typeface="Adobe Garamond Pro"/>
                <a:ea typeface="Adobe Garamond Pro"/>
                <a:cs typeface="Adobe Garamond Pro"/>
                <a:sym typeface="Adobe Garamond Pro"/>
              </a:rPr>
              <a:t>Proposed c</a:t>
            </a:r>
            <a:r>
              <a:rPr sz="2600" dirty="0">
                <a:solidFill>
                  <a:schemeClr val="tx1"/>
                </a:solidFill>
                <a:latin typeface="Adobe Garamond Pro"/>
                <a:ea typeface="Adobe Garamond Pro"/>
                <a:cs typeface="Adobe Garamond Pro"/>
                <a:sym typeface="Adobe Garamond Pro"/>
              </a:rPr>
              <a:t>hange to the school curriculum (</a:t>
            </a:r>
            <a:r>
              <a:rPr lang="en-GB" sz="2600" dirty="0">
                <a:solidFill>
                  <a:schemeClr val="tx1"/>
                </a:solidFill>
                <a:latin typeface="Adobe Garamond Pro"/>
                <a:ea typeface="Adobe Garamond Pro"/>
                <a:cs typeface="Adobe Garamond Pro"/>
                <a:sym typeface="Adobe Garamond Pro"/>
              </a:rPr>
              <a:t>C</a:t>
            </a:r>
            <a:r>
              <a:rPr sz="2600" dirty="0">
                <a:solidFill>
                  <a:schemeClr val="tx1"/>
                </a:solidFill>
                <a:latin typeface="Adobe Garamond Pro"/>
                <a:ea typeface="Adobe Garamond Pro"/>
                <a:cs typeface="Adobe Garamond Pro"/>
                <a:sym typeface="Adobe Garamond Pro"/>
              </a:rPr>
              <a:t>itizenship</a:t>
            </a:r>
            <a:r>
              <a:rPr lang="en-GB" sz="2600" dirty="0">
                <a:solidFill>
                  <a:schemeClr val="tx1"/>
                </a:solidFill>
                <a:latin typeface="Adobe Garamond Pro"/>
                <a:ea typeface="Adobe Garamond Pro"/>
                <a:cs typeface="Adobe Garamond Pro"/>
                <a:sym typeface="Adobe Garamond Pro"/>
              </a:rPr>
              <a:t>).</a:t>
            </a:r>
          </a:p>
          <a:p>
            <a:pPr marL="228600" lvl="0" indent="-228600">
              <a:lnSpc>
                <a:spcPct val="90000"/>
              </a:lnSpc>
              <a:spcBef>
                <a:spcPts val="1000"/>
              </a:spcBef>
              <a:buClr>
                <a:srgbClr val="92200B"/>
              </a:buClr>
              <a:buSzPct val="100000"/>
              <a:buFont typeface="Arial"/>
              <a:buChar char="•"/>
            </a:pPr>
            <a:r>
              <a:rPr lang="en-GB" sz="2600" dirty="0">
                <a:solidFill>
                  <a:schemeClr val="tx1"/>
                </a:solidFill>
                <a:latin typeface="Adobe Garamond Pro"/>
                <a:ea typeface="Adobe Garamond Pro"/>
                <a:cs typeface="Adobe Garamond Pro"/>
                <a:sym typeface="Adobe Garamond Pro"/>
              </a:rPr>
              <a:t>Strengthened Race Relations Act.</a:t>
            </a:r>
          </a:p>
        </p:txBody>
      </p:sp>
      <p:pic>
        <p:nvPicPr>
          <p:cNvPr id="3" name="Picture 2">
            <a:extLst>
              <a:ext uri="{FF2B5EF4-FFF2-40B4-BE49-F238E27FC236}">
                <a16:creationId xmlns:a16="http://schemas.microsoft.com/office/drawing/2014/main" id="{D8C463BE-CB35-482B-9A19-D7A761E73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225" y="1393500"/>
            <a:ext cx="3448840" cy="4232926"/>
          </a:xfrm>
          <a:prstGeom prst="rect">
            <a:avLst/>
          </a:prstGeom>
          <a:ln w="38100">
            <a:solidFill>
              <a:schemeClr val="accent2"/>
            </a:solid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2.jpeg"/>
          <p:cNvPicPr/>
          <p:nvPr/>
        </p:nvPicPr>
        <p:blipFill>
          <a:blip r:embed="rId3"/>
          <a:srcRect r="3111"/>
          <a:stretch>
            <a:fillRect/>
          </a:stretch>
        </p:blipFill>
        <p:spPr>
          <a:xfrm>
            <a:off x="20" y="9"/>
            <a:ext cx="12191980" cy="6857992"/>
          </a:xfrm>
          <a:prstGeom prst="rect">
            <a:avLst/>
          </a:prstGeom>
          <a:ln w="12700">
            <a:miter lim="400000"/>
          </a:ln>
        </p:spPr>
      </p:pic>
      <p:sp>
        <p:nvSpPr>
          <p:cNvPr id="99" name="Shape 99"/>
          <p:cNvSpPr/>
          <p:nvPr/>
        </p:nvSpPr>
        <p:spPr>
          <a:xfrm>
            <a:off x="386719" y="412675"/>
            <a:ext cx="12192001" cy="9848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3200" b="1" dirty="0">
                <a:solidFill>
                  <a:srgbClr val="9F2936"/>
                </a:solidFill>
                <a:latin typeface="Adobe Garamond Pro"/>
                <a:ea typeface="Adobe Garamond Pro"/>
                <a:cs typeface="Adobe Garamond Pro"/>
                <a:sym typeface="Adobe Garamond Pro"/>
              </a:rPr>
              <a:t>Stephen’s Family </a:t>
            </a:r>
            <a:endParaRPr lang="en-GB" sz="3200" b="1" dirty="0">
              <a:solidFill>
                <a:srgbClr val="9F2936"/>
              </a:solidFill>
              <a:latin typeface="Adobe Garamond Pro"/>
              <a:ea typeface="Adobe Garamond Pro"/>
              <a:cs typeface="Adobe Garamond Pro"/>
              <a:sym typeface="Adobe Garamond Pro"/>
            </a:endParaRPr>
          </a:p>
          <a:p>
            <a:pPr lvl="0"/>
            <a:r>
              <a:rPr sz="3200" b="1" dirty="0">
                <a:solidFill>
                  <a:srgbClr val="9F2936"/>
                </a:solidFill>
                <a:latin typeface="Adobe Garamond Pro"/>
                <a:ea typeface="Adobe Garamond Pro"/>
                <a:cs typeface="Adobe Garamond Pro"/>
                <a:sym typeface="Adobe Garamond Pro"/>
              </a:rPr>
              <a:t>Fought</a:t>
            </a:r>
            <a:r>
              <a:rPr lang="en-GB" sz="3200" b="1" dirty="0">
                <a:solidFill>
                  <a:srgbClr val="9F2936"/>
                </a:solidFill>
                <a:latin typeface="Adobe Garamond Pro"/>
                <a:ea typeface="Adobe Garamond Pro"/>
                <a:cs typeface="Adobe Garamond Pro"/>
                <a:sym typeface="Adobe Garamond Pro"/>
              </a:rPr>
              <a:t> </a:t>
            </a:r>
            <a:r>
              <a:rPr sz="3200" b="1" dirty="0">
                <a:solidFill>
                  <a:srgbClr val="9F2936"/>
                </a:solidFill>
                <a:latin typeface="Adobe Garamond Pro"/>
                <a:ea typeface="Adobe Garamond Pro"/>
                <a:cs typeface="Adobe Garamond Pro"/>
                <a:sym typeface="Adobe Garamond Pro"/>
              </a:rPr>
              <a:t>for Justice</a:t>
            </a:r>
          </a:p>
        </p:txBody>
      </p:sp>
      <p:pic>
        <p:nvPicPr>
          <p:cNvPr id="8" name="image10.jpg">
            <a:extLst>
              <a:ext uri="{FF2B5EF4-FFF2-40B4-BE49-F238E27FC236}">
                <a16:creationId xmlns:a16="http://schemas.microsoft.com/office/drawing/2014/main" id="{1E32D9BC-F752-461A-B899-803FFFDD83A4}"/>
              </a:ext>
            </a:extLst>
          </p:cNvPr>
          <p:cNvPicPr/>
          <p:nvPr/>
        </p:nvPicPr>
        <p:blipFill>
          <a:blip r:embed="rId4"/>
          <a:stretch>
            <a:fillRect/>
          </a:stretch>
        </p:blipFill>
        <p:spPr>
          <a:xfrm>
            <a:off x="7959571" y="905117"/>
            <a:ext cx="3067378" cy="4404594"/>
          </a:xfrm>
          <a:prstGeom prst="rect">
            <a:avLst/>
          </a:prstGeom>
          <a:ln w="38100">
            <a:solidFill>
              <a:srgbClr val="ED7D31"/>
            </a:solidFill>
            <a:miter lim="400000"/>
          </a:ln>
        </p:spPr>
      </p:pic>
      <p:pic>
        <p:nvPicPr>
          <p:cNvPr id="9" name="image.jpg">
            <a:extLst>
              <a:ext uri="{FF2B5EF4-FFF2-40B4-BE49-F238E27FC236}">
                <a16:creationId xmlns:a16="http://schemas.microsoft.com/office/drawing/2014/main" id="{5D629771-3BB0-4AC0-A907-679323DF2408}"/>
              </a:ext>
            </a:extLst>
          </p:cNvPr>
          <p:cNvPicPr/>
          <p:nvPr/>
        </p:nvPicPr>
        <p:blipFill>
          <a:blip r:embed="rId5"/>
          <a:stretch>
            <a:fillRect/>
          </a:stretch>
        </p:blipFill>
        <p:spPr>
          <a:xfrm>
            <a:off x="4700264" y="268296"/>
            <a:ext cx="2641711" cy="3737022"/>
          </a:xfrm>
          <a:prstGeom prst="rect">
            <a:avLst/>
          </a:prstGeom>
          <a:ln w="38100">
            <a:solidFill>
              <a:srgbClr val="ED7D31"/>
            </a:solidFill>
            <a:miter lim="400000"/>
          </a:ln>
        </p:spPr>
      </p:pic>
      <p:pic>
        <p:nvPicPr>
          <p:cNvPr id="10" name="image11.jpg">
            <a:extLst>
              <a:ext uri="{FF2B5EF4-FFF2-40B4-BE49-F238E27FC236}">
                <a16:creationId xmlns:a16="http://schemas.microsoft.com/office/drawing/2014/main" id="{5E7DB9E0-BCA1-41F4-87D9-2250BBC6E94E}"/>
              </a:ext>
            </a:extLst>
          </p:cNvPr>
          <p:cNvPicPr/>
          <p:nvPr/>
        </p:nvPicPr>
        <p:blipFill>
          <a:blip r:embed="rId6"/>
          <a:stretch>
            <a:fillRect/>
          </a:stretch>
        </p:blipFill>
        <p:spPr>
          <a:xfrm>
            <a:off x="4354153" y="4196603"/>
            <a:ext cx="3231263" cy="1682728"/>
          </a:xfrm>
          <a:prstGeom prst="rect">
            <a:avLst/>
          </a:prstGeom>
          <a:ln w="38100">
            <a:solidFill>
              <a:srgbClr val="ED7D31"/>
            </a:solidFill>
            <a:miter lim="400000"/>
          </a:ln>
        </p:spPr>
      </p:pic>
      <p:pic>
        <p:nvPicPr>
          <p:cNvPr id="11" name="Picture 10">
            <a:extLst>
              <a:ext uri="{FF2B5EF4-FFF2-40B4-BE49-F238E27FC236}">
                <a16:creationId xmlns:a16="http://schemas.microsoft.com/office/drawing/2014/main" id="{A9F480CC-8D95-4F2F-B881-D326442C00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96664">
            <a:off x="1904361" y="1791189"/>
            <a:ext cx="1895956" cy="3775637"/>
          </a:xfrm>
          <a:prstGeom prst="rect">
            <a:avLst/>
          </a:prstGeom>
          <a:ln w="38100">
            <a:solidFill>
              <a:schemeClr val="accent2"/>
            </a:solid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2.jpeg"/>
          <p:cNvPicPr/>
          <p:nvPr/>
        </p:nvPicPr>
        <p:blipFill>
          <a:blip r:embed="rId3"/>
          <a:srcRect r="3111"/>
          <a:stretch>
            <a:fillRect/>
          </a:stretch>
        </p:blipFill>
        <p:spPr>
          <a:xfrm>
            <a:off x="20" y="9"/>
            <a:ext cx="12191980" cy="6857992"/>
          </a:xfrm>
          <a:prstGeom prst="rect">
            <a:avLst/>
          </a:prstGeom>
          <a:ln w="12700">
            <a:miter lim="400000"/>
          </a:ln>
        </p:spPr>
      </p:pic>
      <p:pic>
        <p:nvPicPr>
          <p:cNvPr id="109" name="Screen Shot 2019-02-16 at 20.46.54.png"/>
          <p:cNvPicPr/>
          <p:nvPr/>
        </p:nvPicPr>
        <p:blipFill>
          <a:blip r:embed="rId4"/>
          <a:srcRect l="3807" r="26635" b="2461"/>
          <a:stretch>
            <a:fillRect/>
          </a:stretch>
        </p:blipFill>
        <p:spPr>
          <a:xfrm>
            <a:off x="1413758" y="1137949"/>
            <a:ext cx="3692714" cy="3512885"/>
          </a:xfrm>
          <a:prstGeom prst="rect">
            <a:avLst/>
          </a:prstGeom>
          <a:ln w="38100">
            <a:solidFill>
              <a:srgbClr val="ED7D31"/>
            </a:solidFill>
            <a:miter lim="400000"/>
          </a:ln>
        </p:spPr>
      </p:pic>
      <p:sp>
        <p:nvSpPr>
          <p:cNvPr id="110" name="Shape 110"/>
          <p:cNvSpPr/>
          <p:nvPr/>
        </p:nvSpPr>
        <p:spPr>
          <a:xfrm>
            <a:off x="5177901" y="220010"/>
            <a:ext cx="1836199" cy="677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4400" b="1">
                <a:solidFill>
                  <a:srgbClr val="B22523"/>
                </a:solidFill>
                <a:latin typeface="Adobe Garamond Pro"/>
                <a:ea typeface="Adobe Garamond Pro"/>
                <a:cs typeface="Adobe Garamond Pro"/>
                <a:sym typeface="Adobe Garamond Pro"/>
              </a:defRPr>
            </a:lvl1pPr>
          </a:lstStyle>
          <a:p>
            <a:pPr lvl="0" algn="ctr">
              <a:defRPr sz="1800" b="0">
                <a:solidFill>
                  <a:srgbClr val="000000"/>
                </a:solidFill>
              </a:defRPr>
            </a:pPr>
            <a:r>
              <a:rPr sz="4400" b="1" dirty="0">
                <a:solidFill>
                  <a:srgbClr val="B22523"/>
                </a:solidFill>
              </a:rPr>
              <a:t>Hope </a:t>
            </a:r>
          </a:p>
        </p:txBody>
      </p:sp>
      <p:sp>
        <p:nvSpPr>
          <p:cNvPr id="113" name="Shape 113"/>
          <p:cNvSpPr/>
          <p:nvPr/>
        </p:nvSpPr>
        <p:spPr>
          <a:xfrm>
            <a:off x="6258156" y="4641163"/>
            <a:ext cx="4641069"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0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r>
              <a:rPr lang="en-GB" dirty="0">
                <a:solidFill>
                  <a:schemeClr val="tx1"/>
                </a:solidFill>
              </a:rPr>
              <a:t>“</a:t>
            </a:r>
            <a:r>
              <a:rPr sz="1800" dirty="0">
                <a:solidFill>
                  <a:schemeClr val="tx1"/>
                </a:solidFill>
              </a:rPr>
              <a:t>Stephen has come to represent a wound that needs healing in our society</a:t>
            </a:r>
            <a:r>
              <a:rPr lang="en-GB" sz="1800" dirty="0">
                <a:solidFill>
                  <a:schemeClr val="tx1"/>
                </a:solidFill>
              </a:rPr>
              <a:t>.”</a:t>
            </a:r>
            <a:endParaRPr sz="1800" dirty="0">
              <a:solidFill>
                <a:schemeClr val="tx1"/>
              </a:solidFill>
            </a:endParaRPr>
          </a:p>
        </p:txBody>
      </p:sp>
      <p:sp>
        <p:nvSpPr>
          <p:cNvPr id="114" name="Shape 114"/>
          <p:cNvSpPr/>
          <p:nvPr/>
        </p:nvSpPr>
        <p:spPr>
          <a:xfrm>
            <a:off x="8554614" y="5421163"/>
            <a:ext cx="2346153" cy="3231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5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r>
              <a:rPr sz="1500" dirty="0">
                <a:solidFill>
                  <a:schemeClr val="tx1"/>
                </a:solidFill>
              </a:rPr>
              <a:t>Mat Bickley, Stephen's cousin </a:t>
            </a:r>
          </a:p>
        </p:txBody>
      </p:sp>
      <p:sp>
        <p:nvSpPr>
          <p:cNvPr id="117" name="Shape 117"/>
          <p:cNvSpPr/>
          <p:nvPr/>
        </p:nvSpPr>
        <p:spPr>
          <a:xfrm>
            <a:off x="1850430" y="5867550"/>
            <a:ext cx="9447453" cy="30777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lang="en-GB" sz="1400" dirty="0">
                <a:solidFill>
                  <a:srgbClr val="B22523"/>
                </a:solidFill>
                <a:latin typeface="Adobe Garamond Pro"/>
                <a:ea typeface="Adobe Garamond Pro"/>
                <a:cs typeface="Adobe Garamond Pro"/>
                <a:sym typeface="Adobe Garamond Pro"/>
              </a:rPr>
              <a:t>                                                                 </a:t>
            </a:r>
            <a:r>
              <a:rPr sz="1400" dirty="0">
                <a:solidFill>
                  <a:srgbClr val="B22523"/>
                </a:solidFill>
                <a:latin typeface="Adobe Garamond Pro"/>
                <a:ea typeface="Adobe Garamond Pro"/>
                <a:cs typeface="Adobe Garamond Pro"/>
                <a:sym typeface="Adobe Garamond Pro"/>
              </a:rPr>
              <a:t>Reference </a:t>
            </a:r>
            <a:r>
              <a:rPr sz="1400" i="1" dirty="0">
                <a:solidFill>
                  <a:srgbClr val="B22523"/>
                </a:solidFill>
                <a:latin typeface="Adobe Garamond Pro"/>
                <a:ea typeface="Adobe Garamond Pro"/>
                <a:cs typeface="Adobe Garamond Pro"/>
                <a:sym typeface="Adobe Garamond Pro"/>
              </a:rPr>
              <a:t>Stephen: The Murder that Changed a Nation (BBC Documentary)</a:t>
            </a:r>
          </a:p>
        </p:txBody>
      </p:sp>
      <p:pic>
        <p:nvPicPr>
          <p:cNvPr id="15" name="image10.jpg">
            <a:extLst>
              <a:ext uri="{FF2B5EF4-FFF2-40B4-BE49-F238E27FC236}">
                <a16:creationId xmlns:a16="http://schemas.microsoft.com/office/drawing/2014/main" id="{D3926B31-CBAF-4771-946F-1332BBA3C891}"/>
              </a:ext>
            </a:extLst>
          </p:cNvPr>
          <p:cNvPicPr/>
          <p:nvPr/>
        </p:nvPicPr>
        <p:blipFill>
          <a:blip r:embed="rId5">
            <a:extLst>
              <a:ext uri="{28A0092B-C50C-407E-A947-70E740481C1C}">
                <a14:useLocalDpi xmlns:a14="http://schemas.microsoft.com/office/drawing/2010/main" val="0"/>
              </a:ext>
            </a:extLst>
          </a:blip>
          <a:stretch>
            <a:fillRect/>
          </a:stretch>
        </p:blipFill>
        <p:spPr>
          <a:xfrm>
            <a:off x="6258157" y="1599333"/>
            <a:ext cx="4641070" cy="2886335"/>
          </a:xfrm>
          <a:prstGeom prst="rect">
            <a:avLst/>
          </a:prstGeom>
          <a:ln w="38100">
            <a:solidFill>
              <a:srgbClr val="ED7D31"/>
            </a:solidFill>
            <a:miter lim="400000"/>
          </a:ln>
        </p:spPr>
      </p:pic>
      <p:sp>
        <p:nvSpPr>
          <p:cNvPr id="9" name="Shape 113">
            <a:extLst>
              <a:ext uri="{FF2B5EF4-FFF2-40B4-BE49-F238E27FC236}">
                <a16:creationId xmlns:a16="http://schemas.microsoft.com/office/drawing/2014/main" id="{B7BC939D-ECF8-4752-BA1D-3CEABFCCC298}"/>
              </a:ext>
            </a:extLst>
          </p:cNvPr>
          <p:cNvSpPr/>
          <p:nvPr/>
        </p:nvSpPr>
        <p:spPr>
          <a:xfrm>
            <a:off x="1932468" y="4774056"/>
            <a:ext cx="3260632"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000">
                <a:solidFill>
                  <a:srgbClr val="B22523"/>
                </a:solidFill>
                <a:latin typeface="Adobe Garamond Pro"/>
                <a:ea typeface="Adobe Garamond Pro"/>
                <a:cs typeface="Adobe Garamond Pro"/>
                <a:sym typeface="Adobe Garamond Pro"/>
              </a:defRPr>
            </a:lvl1pPr>
          </a:lstStyle>
          <a:p>
            <a:pPr lvl="0">
              <a:defRPr sz="1800">
                <a:solidFill>
                  <a:srgbClr val="000000"/>
                </a:solidFill>
              </a:defRPr>
            </a:pPr>
            <a:r>
              <a:rPr lang="en-GB" dirty="0"/>
              <a:t>Nelson Mandela gave Doreen Lawrence Hope. </a:t>
            </a:r>
            <a:endParaRPr dirty="0">
              <a:solidFill>
                <a:schemeClr val="tx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2.jpeg"/>
          <p:cNvPicPr/>
          <p:nvPr/>
        </p:nvPicPr>
        <p:blipFill>
          <a:blip r:embed="rId3"/>
          <a:srcRect r="3111"/>
          <a:stretch>
            <a:fillRect/>
          </a:stretch>
        </p:blipFill>
        <p:spPr>
          <a:xfrm>
            <a:off x="20" y="25808"/>
            <a:ext cx="12191980" cy="6857992"/>
          </a:xfrm>
          <a:prstGeom prst="rect">
            <a:avLst/>
          </a:prstGeom>
          <a:ln w="12700">
            <a:miter lim="400000"/>
          </a:ln>
        </p:spPr>
      </p:pic>
      <p:sp>
        <p:nvSpPr>
          <p:cNvPr id="123" name="Shape 123"/>
          <p:cNvSpPr>
            <a:spLocks noGrp="1"/>
          </p:cNvSpPr>
          <p:nvPr>
            <p:ph type="title"/>
          </p:nvPr>
        </p:nvSpPr>
        <p:spPr>
          <a:xfrm>
            <a:off x="465369" y="25808"/>
            <a:ext cx="10515601" cy="1325564"/>
          </a:xfrm>
          <a:prstGeom prst="rect">
            <a:avLst/>
          </a:prstGeom>
        </p:spPr>
        <p:txBody>
          <a:bodyPr lIns="0" tIns="0" rIns="0" bIns="0"/>
          <a:lstStyle>
            <a:lvl1pPr>
              <a:defRPr sz="3800" b="1">
                <a:solidFill>
                  <a:srgbClr val="AF3343"/>
                </a:solidFill>
                <a:latin typeface="Adobe Garamond Pro"/>
                <a:ea typeface="Adobe Garamond Pro"/>
                <a:cs typeface="Adobe Garamond Pro"/>
                <a:sym typeface="Adobe Garamond Pro"/>
              </a:defRPr>
            </a:lvl1pPr>
          </a:lstStyle>
          <a:p>
            <a:pPr lvl="0">
              <a:defRPr sz="1800" b="0">
                <a:solidFill>
                  <a:srgbClr val="000000"/>
                </a:solidFill>
              </a:defRPr>
            </a:pPr>
            <a:r>
              <a:rPr sz="3800" b="1">
                <a:solidFill>
                  <a:srgbClr val="AF3343"/>
                </a:solidFill>
              </a:rPr>
              <a:t>Live Our Best Life</a:t>
            </a:r>
          </a:p>
        </p:txBody>
      </p:sp>
      <p:pic>
        <p:nvPicPr>
          <p:cNvPr id="4" name="Picture 3">
            <a:extLst>
              <a:ext uri="{FF2B5EF4-FFF2-40B4-BE49-F238E27FC236}">
                <a16:creationId xmlns:a16="http://schemas.microsoft.com/office/drawing/2014/main" id="{D4B00C87-7550-455B-9846-F06A6347E313}"/>
              </a:ext>
            </a:extLst>
          </p:cNvPr>
          <p:cNvPicPr>
            <a:picLocks noChangeAspect="1"/>
          </p:cNvPicPr>
          <p:nvPr/>
        </p:nvPicPr>
        <p:blipFill>
          <a:blip r:embed="rId4"/>
          <a:stretch>
            <a:fillRect/>
          </a:stretch>
        </p:blipFill>
        <p:spPr>
          <a:xfrm>
            <a:off x="0" y="0"/>
            <a:ext cx="12192000" cy="6857999"/>
          </a:xfrm>
          <a:prstGeom prst="rect">
            <a:avLst/>
          </a:prstGeom>
        </p:spPr>
      </p:pic>
      <p:pic>
        <p:nvPicPr>
          <p:cNvPr id="8" name="image2.jpeg">
            <a:extLst>
              <a:ext uri="{FF2B5EF4-FFF2-40B4-BE49-F238E27FC236}">
                <a16:creationId xmlns:a16="http://schemas.microsoft.com/office/drawing/2014/main" id="{AB9B1B2B-CE6E-4B52-BBD7-069015667B27}"/>
              </a:ext>
            </a:extLst>
          </p:cNvPr>
          <p:cNvPicPr/>
          <p:nvPr/>
        </p:nvPicPr>
        <p:blipFill>
          <a:blip r:embed="rId3"/>
          <a:srcRect r="3111"/>
          <a:stretch>
            <a:fillRect/>
          </a:stretch>
        </p:blipFill>
        <p:spPr>
          <a:xfrm>
            <a:off x="-1" y="-1"/>
            <a:ext cx="12191981" cy="6857992"/>
          </a:xfrm>
          <a:prstGeom prst="rect">
            <a:avLst/>
          </a:prstGeom>
          <a:ln w="12700">
            <a:miter lim="400000"/>
          </a:ln>
        </p:spPr>
      </p:pic>
      <p:sp>
        <p:nvSpPr>
          <p:cNvPr id="5" name="TextBox 4">
            <a:extLst>
              <a:ext uri="{FF2B5EF4-FFF2-40B4-BE49-F238E27FC236}">
                <a16:creationId xmlns:a16="http://schemas.microsoft.com/office/drawing/2014/main" id="{01D96ED7-759F-4645-8690-F101BC01D9A4}"/>
              </a:ext>
            </a:extLst>
          </p:cNvPr>
          <p:cNvSpPr txBox="1"/>
          <p:nvPr/>
        </p:nvSpPr>
        <p:spPr>
          <a:xfrm>
            <a:off x="465349" y="261885"/>
            <a:ext cx="10116152" cy="6771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3800" b="1" i="0" u="none" strike="noStrike" cap="none" spc="0" normalizeH="0" baseline="0" dirty="0">
                <a:ln>
                  <a:noFill/>
                </a:ln>
                <a:solidFill>
                  <a:srgbClr val="960000"/>
                </a:solidFill>
                <a:effectLst/>
                <a:uFillTx/>
                <a:latin typeface="Adobe Garamond Pro"/>
                <a:sym typeface="Calibri"/>
              </a:rPr>
              <a:t>Live Our Best Life</a:t>
            </a:r>
          </a:p>
        </p:txBody>
      </p:sp>
      <p:pic>
        <p:nvPicPr>
          <p:cNvPr id="3" name="Picture 2">
            <a:extLst>
              <a:ext uri="{FF2B5EF4-FFF2-40B4-BE49-F238E27FC236}">
                <a16:creationId xmlns:a16="http://schemas.microsoft.com/office/drawing/2014/main" id="{D5F98302-BF38-472F-9739-6F9DAB831A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16"/>
          <a:stretch/>
        </p:blipFill>
        <p:spPr>
          <a:xfrm>
            <a:off x="3087560" y="789589"/>
            <a:ext cx="6016858" cy="5278812"/>
          </a:xfrm>
          <a:prstGeom prst="rect">
            <a:avLst/>
          </a:prstGeom>
        </p:spPr>
      </p:pic>
      <p:sp>
        <p:nvSpPr>
          <p:cNvPr id="7" name="Oval 6">
            <a:extLst>
              <a:ext uri="{FF2B5EF4-FFF2-40B4-BE49-F238E27FC236}">
                <a16:creationId xmlns:a16="http://schemas.microsoft.com/office/drawing/2014/main" id="{31E8E04F-257B-4DA4-A9E4-52AACF60C1BA}"/>
              </a:ext>
            </a:extLst>
          </p:cNvPr>
          <p:cNvSpPr/>
          <p:nvPr/>
        </p:nvSpPr>
        <p:spPr>
          <a:xfrm>
            <a:off x="3929938" y="1587449"/>
            <a:ext cx="4254586" cy="4247470"/>
          </a:xfrm>
          <a:prstGeom prst="ellipse">
            <a:avLst/>
          </a:prstGeom>
          <a:noFill/>
          <a:ln w="38100" cap="flat">
            <a:solidFill>
              <a:schemeClr val="accent2"/>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472C4"/>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472C4"/>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472C4"/>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472C4"/>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2052</TotalTime>
  <Words>1356</Words>
  <Application>Microsoft Macintosh PowerPoint</Application>
  <PresentationFormat>Widescreen</PresentationFormat>
  <Paragraphs>69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Adobe Garamond Pro</vt:lpstr>
      <vt:lpstr>Arial</vt:lpstr>
      <vt:lpstr>Avenir Roman</vt:lpstr>
      <vt:lpstr>Calibri</vt:lpstr>
      <vt:lpstr>Calibri Light</vt:lpstr>
      <vt:lpstr>Helvetica</vt:lpstr>
      <vt:lpstr>Microsoft Sans Serif</vt:lpstr>
      <vt:lpstr>Default</vt:lpstr>
      <vt:lpstr>PowerPoint Presentation</vt:lpstr>
      <vt:lpstr>PowerPoint Presentation</vt:lpstr>
      <vt:lpstr>PowerPoint Presentation</vt:lpstr>
      <vt:lpstr>PowerPoint Presentation</vt:lpstr>
      <vt:lpstr>PowerPoint Presentation</vt:lpstr>
      <vt:lpstr>PowerPoint Presentation</vt:lpstr>
      <vt:lpstr>Live Our Best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Murray</dc:creator>
  <cp:lastModifiedBy>Andy Holland</cp:lastModifiedBy>
  <cp:revision>37</cp:revision>
  <dcterms:modified xsi:type="dcterms:W3CDTF">2021-04-19T08:16:46Z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80ce814e-accc-4af6-a5e5-7372982c1023</vt:lpwstr>
  </property>
  <property fmtid="{D5CDD505-2E9C-101B-9397-08002B2CF9AE}" pid="3" name="Classification">
    <vt:lpwstr>OFFICIAL</vt:lpwstr>
  </property>
  <property fmtid="{D5CDD505-2E9C-101B-9397-08002B2CF9AE}" pid="4" name="Visibility">
    <vt:lpwstr>NOT VISIBLE</vt:lpwstr>
  </property>
</Properties>
</file>