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E8617F53-DB8E-1D41-AD53-3DA1455BD47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F7CB237-02D3-8748-BA91-6318DE3B5D5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E0E414E2-D10F-5A4A-B0F2-E2F85F62C197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4ED9EFE-128C-644B-9C98-748525B0A3C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9A82334A-64F5-054B-8E03-C795F9DDCB7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462AA29-C616-094E-9A47-67023AECD9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7C7213D3-9E20-C342-8B96-3DD076E1AA9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D68C241-F6CD-624A-B348-3105D7DB5B1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106DE7AB-E04E-264B-AE59-90D733B1400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717FEB1-1BB8-E44A-9A9C-D1BE9146FE9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D55A6B50-58EA-4540-876F-32CB7F896C02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EE27F5F-1919-F241-856E-C878135E32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2B5A44E2-FFCA-D848-85F1-043F506DD87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A462D40-728C-7B4E-B7FE-08015F23F4C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1A9B7DD4-C798-F141-BB64-90937F99F06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5434055-70FB-E24E-BB8C-A7711FA1895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F33E9838-F8B1-9E46-BB86-A7D7C400AF3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84870BB-1F75-F646-A9F8-ECEDF255372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CF316E28-DE10-8A4D-8C55-1017B76E397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EA5347-43B2-5648-BE05-8E6F510D92B1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/>
              <a:t>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DEEEAB05-D236-084A-9E14-1B479B5C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27F505B-C016-284B-81DC-5EAD6F8680D9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8266456A-9F8E-2041-8DF4-D486F14BC5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A27A0F45-75E4-0341-B7F6-5766C7CA1D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915CC-5F2F-5340-87A2-5D15AC9F1B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2A819-C1B6-1049-B2C9-ABCDF60435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5179A-B067-BA40-B788-C8EEE405A6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FD975-BD13-B847-9B8F-2D95D6871E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0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54EB50-1671-1B4E-BFC3-406B864D7F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B7B07-9E22-6B45-BD15-785917289E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DC7DB-7F29-084F-8B33-F74ED3B4BB6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D0106-83BC-BA40-A9FF-70FB1353B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380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3DF32-B37F-444B-98D5-61F213AC9E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2B66B-6806-4843-8569-8B47B1DCE8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CC2F4-AE53-B942-8510-A10E37885AD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E1533-DF69-C34D-B1AC-7185565DDF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950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1D9B55-F829-4947-B023-77C5D619ED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AE9258-BC53-CA49-A238-406D10487D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5939A0-E788-EA4D-A68F-8D4645DB6D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F7B8D-90A9-8847-9D62-17DEA6F6F6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08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308735-2330-8242-8B1E-C541AB80251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C2075CD4-DF71-2148-8EFC-B0D1EB5F64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54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9B9864-0784-4A43-81BF-16CEADBE90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9E6A571A-36EC-1B43-8CA1-EE1C96AB25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360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BC7141-16E0-9D45-8FDE-98BC291A5D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284CD2C6-34DB-0D4D-9FC9-A36BF20E5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07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735858-226C-954B-A862-EE452D181C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768B0621-5838-374D-A09F-969A5E392B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742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A49D2E-2B90-0A45-B72A-A21AA1AA3F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5FD6F2FA-E273-1A4E-B78A-F91986D5DA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859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AF8009-2E1F-7940-A291-D948511153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2489149C-7E22-C24A-A840-B98CA4E866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638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CB13019-B04C-8C47-9E36-F180FE5484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51AE48D0-F82D-444C-AD46-861DC28C2E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68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C75CD2-B8B8-D941-8A0B-AB3374D402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8ABF2-2C4E-B14F-99A2-E1F73C4CFF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0153-0CE5-4B49-8A16-9DF783F74F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855CE-1822-8B46-9A0C-A9D78624A4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243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D3633A-03FC-8D40-A8EB-C12320DDEF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F52349D6-EBE9-5842-BA4C-467F05FF3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7416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EF9E1-F78C-DF4B-94A3-634A3AAF3F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425FA058-2C4E-F642-AC72-EE6F96AC9F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116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4730E3-6261-634C-AD3E-A5265FEAE7F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3C17F115-B98B-494E-B1D9-F92E97652C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227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2166CD-626E-B346-9F99-3CAC2F14CB9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CD589BE7-E5E4-6742-8500-ED445B8DE9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396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240E4-72FA-1F49-989B-F21937B733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0EB38F-3097-F548-953E-1D62E71E4D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D2EA5-7B38-0A4B-8659-D68A910840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DE27C-ED9E-3C4B-AAF4-2AF3F30373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1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9C1593-C8C8-354D-9FCB-7ADCB4B411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F832AC-C167-3741-9431-DC0E7D41D13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69F09A-8655-D545-BF01-24E1C8EFAD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9CEC8-99DC-D142-80F0-9A244633D6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65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2803C5-074A-FB40-8EAD-7B8711E76D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783A195-5D09-9E45-96F4-58D01A93EF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C0AA739-38FC-494F-9975-D5F5260C9D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295A91-DA3D-054C-B746-8459303469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99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D555600-A511-D149-907A-6A3481B281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DD074-D715-5846-A81A-D3714B18ED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84CE60-6C85-E54C-A2C0-175D7F0D0E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A4D6E-930B-3946-BEE5-6A1F0170D2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780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89EA271-6D11-674B-8685-148A211EC4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C51995-BA18-B841-ADF5-4B4402CC94E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26C0F0-E662-714A-BAE8-734EAE14B4E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46F04-4998-B54B-A9C9-BB373EA9C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26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41693E-6E18-054A-8214-703668C89D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A45B74-46BE-FF42-8973-C642729093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104FA6-750C-F746-BF71-A4E1665A46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876F4-03BC-664B-8531-33C0CA656F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009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3BCBB6-F6F5-2E45-A43F-7F0D36EA17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843314-A708-F74A-BA3D-06650001D1A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541417F-1C98-844A-AC75-9ADA2B1CCC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1C14B-04BE-F241-8002-4AD6F5847B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77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9C6340-E13E-EE4E-AB0E-27FA5680D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402224A-2A31-6247-93D4-E9841435D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B005F1-545B-8B45-B330-9D2B654E493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DA4B3D-3CA2-FD49-9832-2252A3E88E4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4DEEE1-5225-9F49-8399-2697C88FB0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D4BF938-DFA1-D549-8D4F-50542C6CE38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D9DC64B0-AED1-614A-B673-481042B26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81C55CC-6D49-AC40-95A0-17F85EFA4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E24674A7-0F7F-804D-B246-DA42045A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9E0F4913-B265-7F4D-A398-4CF207C0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BA1E319-45D7-7A41-9EFB-BD0002BFAD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10790D48-830E-3841-8B73-3F4C76CB704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0C565C58-A9C0-D547-83A1-B8ECDFEF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Users/sianthomas/Library/Application%20Support/OpenOffice.org/3/user/gallery/j0388512.wav" TargetMode="External"/><Relationship Id="rId1" Type="http://schemas.microsoft.com/office/2007/relationships/media" Target="file:///Users/sianthomas/Library/Application%20Support/OpenOffice.org/3/user/gallery/j0388512.wav" TargetMode="Externa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C222500E-D304-A944-AD2F-0A5347A1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AutoShape 2">
            <a:extLst>
              <a:ext uri="{FF2B5EF4-FFF2-40B4-BE49-F238E27FC236}">
                <a16:creationId xmlns:a16="http://schemas.microsoft.com/office/drawing/2014/main" id="{C9B7CE42-D49E-334F-93EE-EC76E226BB58}"/>
              </a:ext>
            </a:extLst>
          </p:cNvPr>
          <p:cNvSpPr>
            <a:spLocks noRot="1" noChangeAspect="1" noChangeArrowheads="1"/>
          </p:cNvSp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SpPr>
        <p:spPr bwMode="auto">
          <a:xfrm>
            <a:off x="44958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CA4B6C7E-1111-4A48-B414-FD4057868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19685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241B6BC4-9A0E-0F4D-BD26-718F3678C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47800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7200" b="1">
                <a:solidFill>
                  <a:srgbClr val="000000"/>
                </a:solidFill>
                <a:latin typeface="Comic Sans MS" panose="030F0902030302020204" pitchFamily="66" charset="0"/>
              </a:rPr>
              <a:t>Y teimlad ‘o na’!!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</p:childTnLst>
        </p:cTn>
      </p:par>
    </p:tnLst>
    <p:bldLst>
      <p:bldP spid="20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EDADA292-0E02-2A40-94D1-68301A23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>
            <a:extLst>
              <a:ext uri="{FF2B5EF4-FFF2-40B4-BE49-F238E27FC236}">
                <a16:creationId xmlns:a16="http://schemas.microsoft.com/office/drawing/2014/main" id="{462D90B4-A9A0-0B40-BF35-BBF379030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388" y="1260475"/>
            <a:ext cx="8985251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b="1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64E05CFC-608A-F648-933B-70409406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9850"/>
            <a:ext cx="324008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AutoShape 5">
            <a:extLst>
              <a:ext uri="{FF2B5EF4-FFF2-40B4-BE49-F238E27FC236}">
                <a16:creationId xmlns:a16="http://schemas.microsoft.com/office/drawing/2014/main" id="{18F150DE-7D74-DB46-883C-2DEDFEC1D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19600"/>
            <a:ext cx="2590800" cy="2133600"/>
          </a:xfrm>
          <a:prstGeom prst="cloudCallout">
            <a:avLst>
              <a:gd name="adj1" fmla="val 68810"/>
              <a:gd name="adj2" fmla="val -6882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D5F7A358-FE91-7B4F-82CD-74184E37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419600"/>
            <a:ext cx="2590800" cy="2133600"/>
          </a:xfrm>
          <a:prstGeom prst="cloudCallout">
            <a:avLst>
              <a:gd name="adj1" fmla="val 68810"/>
              <a:gd name="adj2" fmla="val -6882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367" name="AutoShape 8">
            <a:extLst>
              <a:ext uri="{FF2B5EF4-FFF2-40B4-BE49-F238E27FC236}">
                <a16:creationId xmlns:a16="http://schemas.microsoft.com/office/drawing/2014/main" id="{C5A1BC14-DD61-3447-A7EA-ABF4A511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447800"/>
            <a:ext cx="2133600" cy="1600200"/>
          </a:xfrm>
          <a:prstGeom prst="cloudCallout">
            <a:avLst>
              <a:gd name="adj1" fmla="val -11903"/>
              <a:gd name="adj2" fmla="val 87102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C83836E-B4EB-734E-B01D-61DE409E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7200"/>
            <a:ext cx="829151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400" b="1">
                <a:solidFill>
                  <a:srgbClr val="000000"/>
                </a:solidFill>
                <a:latin typeface="Comic Sans MS" panose="030F0902030302020204" pitchFamily="66" charset="0"/>
              </a:rPr>
              <a:t>Adref eich hun a dieithryn yn galw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BDE500B5-1C79-9B4E-B409-A6B662C8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1714500"/>
            <a:ext cx="1571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Comic Sans MS" panose="030F0902030302020204" pitchFamily="66" charset="0"/>
              </a:rPr>
              <a:t>Am ddiwrnod!</a:t>
            </a:r>
            <a:r>
              <a:rPr lang="en-GB" altLang="en-US" sz="2400">
                <a:solidFill>
                  <a:schemeClr val="tx1"/>
                </a:solidFill>
                <a:latin typeface="Tempus Sans ITC" pitchFamily="82" charset="77"/>
              </a:rPr>
              <a:t> 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B7C6313C-6348-8E4D-8EEC-3F147945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800600"/>
            <a:ext cx="1757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Comic Sans MS" panose="030F0902030302020204" pitchFamily="66" charset="0"/>
              </a:rPr>
              <a:t>Beth sydd i swper tybed</a:t>
            </a:r>
            <a:r>
              <a:rPr lang="en-GB" altLang="en-US" sz="2400">
                <a:solidFill>
                  <a:schemeClr val="tx1"/>
                </a:solidFill>
                <a:latin typeface="Tempus Sans ITC" pitchFamily="82" charset="77"/>
              </a:rPr>
              <a:t>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D7B7AB5-D782-C448-A75E-2AA457C34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92375"/>
            <a:ext cx="38100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Roedd Joseph wedi cyrraedd adref o’r ysgol ac yn mwynhau ychydig funudau iddo’i hun.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105" grpId="0" autoUpdateAnimBg="0"/>
      <p:bldP spid="4107" grpId="0" autoUpdateAnimBg="0"/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223FADD3-6782-254E-93A6-5FD4352B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9144000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89AF9EA2-6690-B349-A054-96FA8A44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39750"/>
            <a:ext cx="38004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AutoShape 3">
            <a:extLst>
              <a:ext uri="{FF2B5EF4-FFF2-40B4-BE49-F238E27FC236}">
                <a16:creationId xmlns:a16="http://schemas.microsoft.com/office/drawing/2014/main" id="{ED8CE426-718D-7749-8CD9-5842F310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836613"/>
            <a:ext cx="3157538" cy="2303462"/>
          </a:xfrm>
          <a:prstGeom prst="wedgeRoundRectCallout">
            <a:avLst>
              <a:gd name="adj1" fmla="val -95653"/>
              <a:gd name="adj2" fmla="val 57236"/>
              <a:gd name="adj3" fmla="val 16667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37F1F1DB-E3F2-9945-AD80-F853A09B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96975"/>
            <a:ext cx="32051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Helô. </a:t>
            </a:r>
          </a:p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600">
                <a:solidFill>
                  <a:schemeClr val="tx1"/>
                </a:solidFill>
                <a:latin typeface="Comic Sans MS" panose="030F0902030302020204" pitchFamily="66" charset="0"/>
              </a:rPr>
              <a:t>Joseph yn siarad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652B6527-FC29-254D-B77A-3A3BD27B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149A2FD2-AD7F-7E4F-BB47-BD5E40F0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685800"/>
            <a:ext cx="44577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AutoShape 3">
            <a:extLst>
              <a:ext uri="{FF2B5EF4-FFF2-40B4-BE49-F238E27FC236}">
                <a16:creationId xmlns:a16="http://schemas.microsoft.com/office/drawing/2014/main" id="{4F5893D8-05FE-E646-BCA3-5A4D6E3BA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0713"/>
            <a:ext cx="2133600" cy="1600200"/>
          </a:xfrm>
          <a:prstGeom prst="wedgeRectCallout">
            <a:avLst>
              <a:gd name="adj1" fmla="val 83407"/>
              <a:gd name="adj2" fmla="val 80157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" name="AutoShape 4">
            <a:extLst>
              <a:ext uri="{FF2B5EF4-FFF2-40B4-BE49-F238E27FC236}">
                <a16:creationId xmlns:a16="http://schemas.microsoft.com/office/drawing/2014/main" id="{1376B51D-1FA7-C34F-8334-2AA8478A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349500"/>
            <a:ext cx="2016125" cy="1439863"/>
          </a:xfrm>
          <a:prstGeom prst="wedgeRectCallout">
            <a:avLst>
              <a:gd name="adj1" fmla="val 105514"/>
              <a:gd name="adj2" fmla="val 2269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DEF2046C-AF4A-5E48-83DE-0014A46A9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914400"/>
            <a:ext cx="2362200" cy="1435100"/>
          </a:xfrm>
          <a:prstGeom prst="wedgeEllipseCallout">
            <a:avLst>
              <a:gd name="adj1" fmla="val -95028"/>
              <a:gd name="adj2" fmla="val 158713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BAB8C8EB-E3AB-2B4C-82B2-90B319CB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0"/>
            <a:ext cx="2362200" cy="1414463"/>
          </a:xfrm>
          <a:prstGeom prst="wedgeEllipseCallout">
            <a:avLst>
              <a:gd name="adj1" fmla="val -107528"/>
              <a:gd name="adj2" fmla="val 38069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6" name="Text Box 13">
            <a:extLst>
              <a:ext uri="{FF2B5EF4-FFF2-40B4-BE49-F238E27FC236}">
                <a16:creationId xmlns:a16="http://schemas.microsoft.com/office/drawing/2014/main" id="{C834FFAF-87C5-1A40-A4BB-ED077350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400675"/>
            <a:ext cx="900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GB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Ok.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290F65BF-C01E-5F49-90ED-6B441C33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85800"/>
            <a:ext cx="18303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Helô, ydy dy rieni di adref?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1729E4E5-D431-A447-9939-AE8F527A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92375"/>
            <a:ext cx="252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  Pryd fyddan    nhw adref?</a:t>
            </a:r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40D14B2F-D1BD-8A4D-A192-D2A223DB5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933825"/>
            <a:ext cx="2376488" cy="1800225"/>
          </a:xfrm>
          <a:prstGeom prst="wedgeRectCallout">
            <a:avLst>
              <a:gd name="adj1" fmla="val 84134"/>
              <a:gd name="adj2" fmla="val -49912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D4AEA533-8C0D-A54B-85ED-7D3A9655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60800"/>
            <a:ext cx="1981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Gofynnodd dy dad i mi drwsio’r clo ar y drws cefn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5620699B-1E11-FA4E-9B68-4D353284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9144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Na. Dim eto.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FA03793B-516E-C04B-B189-04F80DE5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3401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Mewn tua awr.</a:t>
            </a:r>
          </a:p>
        </p:txBody>
      </p:sp>
      <p:sp>
        <p:nvSpPr>
          <p:cNvPr id="5131" name="AutoShape 11">
            <a:extLst>
              <a:ext uri="{FF2B5EF4-FFF2-40B4-BE49-F238E27FC236}">
                <a16:creationId xmlns:a16="http://schemas.microsoft.com/office/drawing/2014/main" id="{197E1E2C-8823-7749-8C5D-AFA21863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4876800"/>
            <a:ext cx="1946275" cy="1676400"/>
          </a:xfrm>
          <a:prstGeom prst="wedgeEllipseCallout">
            <a:avLst>
              <a:gd name="adj1" fmla="val -122755"/>
              <a:gd name="adj2" fmla="val -7594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utoUpdateAnimBg="0"/>
      <p:bldP spid="5140" grpId="0" autoUpdateAnimBg="0"/>
      <p:bldP spid="5128" grpId="0" animBg="1" autoUpdateAnimBg="0"/>
      <p:bldP spid="5142" grpId="0" autoUpdateAnimBg="0"/>
      <p:bldP spid="5139" grpId="0" autoUpdateAnimBg="0"/>
      <p:bldP spid="5141" grpId="0" autoUpdateAnimBg="0"/>
      <p:bldP spid="513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21DD3667-F353-694C-9055-9049AC30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F5C5094D-D2FD-6D4C-B06B-D1AAEEFA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76475"/>
            <a:ext cx="75612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400">
                <a:solidFill>
                  <a:srgbClr val="000000"/>
                </a:solidFill>
                <a:latin typeface="Comic Sans MS" panose="030F0902030302020204" pitchFamily="66" charset="0"/>
              </a:rPr>
              <a:t>Dechreuodd Joseph deimlo’n annifyr iawn!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32375211-E8B4-364C-9F2D-E5F6C009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284AE000-306E-0E4B-84C2-7A1D0941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39750"/>
            <a:ext cx="41068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AutoShape 3">
            <a:extLst>
              <a:ext uri="{FF2B5EF4-FFF2-40B4-BE49-F238E27FC236}">
                <a16:creationId xmlns:a16="http://schemas.microsoft.com/office/drawing/2014/main" id="{98CD57C2-3C4E-2845-80F1-61285363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539750"/>
            <a:ext cx="2209800" cy="1933575"/>
          </a:xfrm>
          <a:prstGeom prst="wedgeRectCallout">
            <a:avLst>
              <a:gd name="adj1" fmla="val 95977"/>
              <a:gd name="adj2" fmla="val 64847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FA01E7F9-92F1-B54D-9A03-D593218B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81300"/>
            <a:ext cx="2209800" cy="1584325"/>
          </a:xfrm>
          <a:prstGeom prst="wedgeRectCallout">
            <a:avLst>
              <a:gd name="adj1" fmla="val 99639"/>
              <a:gd name="adj2" fmla="val -2194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79E3279C-E55E-9747-95A5-670CD35F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437063"/>
            <a:ext cx="2209800" cy="1682750"/>
          </a:xfrm>
          <a:prstGeom prst="wedgeRectCallout">
            <a:avLst>
              <a:gd name="adj1" fmla="val 95472"/>
              <a:gd name="adj2" fmla="val -79056"/>
            </a:avLst>
          </a:prstGeom>
          <a:solidFill>
            <a:srgbClr val="FFFF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63" name="AutoShape 9">
            <a:extLst>
              <a:ext uri="{FF2B5EF4-FFF2-40B4-BE49-F238E27FC236}">
                <a16:creationId xmlns:a16="http://schemas.microsoft.com/office/drawing/2014/main" id="{A94B68D6-95A2-114B-963F-79524ABC2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027113"/>
            <a:ext cx="3028950" cy="1752600"/>
          </a:xfrm>
          <a:prstGeom prst="wedgeEllipseCallout">
            <a:avLst>
              <a:gd name="adj1" fmla="val -43083"/>
              <a:gd name="adj2" fmla="val 69981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64" name="AutoShape 10">
            <a:extLst>
              <a:ext uri="{FF2B5EF4-FFF2-40B4-BE49-F238E27FC236}">
                <a16:creationId xmlns:a16="http://schemas.microsoft.com/office/drawing/2014/main" id="{5D44D971-9680-3340-98CD-9309780E6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3284538"/>
            <a:ext cx="2879725" cy="1752600"/>
          </a:xfrm>
          <a:prstGeom prst="wedgeEllipseCallout">
            <a:avLst>
              <a:gd name="adj1" fmla="val -92403"/>
              <a:gd name="adj2" fmla="val -20204"/>
            </a:avLst>
          </a:prstGeom>
          <a:solidFill>
            <a:srgbClr val="00CC99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3DAC2B7-94C4-E248-AB73-298E52CB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1338"/>
            <a:ext cx="21986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Mi alla’i ddod draw i’w wneud nawr. Ryan ydy dy enw di?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DF500880-660B-4E41-8BAB-16808CF6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997200"/>
            <a:ext cx="2019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Atgoffa fi eto lle rwyt ti’n byw?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B8EB4971-3C53-2D48-94E2-18CD50AD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52963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Wela’i di mewn 15 munud!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C3C8D1AD-F32F-1B4F-AA35-BD3B912A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00175"/>
            <a:ext cx="2286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Iawn.</a:t>
            </a:r>
          </a:p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Na, Joseph.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9578246F-C371-AD49-90ED-B2FF47AC4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89363"/>
            <a:ext cx="25146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16 Lake View.</a:t>
            </a:r>
          </a:p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Comic Sans MS" panose="030F0902030302020204" pitchFamily="66" charset="0"/>
              </a:rPr>
              <a:t>Tu ôl i’r parc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80" grpId="0" autoUpdateAnimBg="0"/>
      <p:bldP spid="7182" grpId="0" autoUpdateAnimBg="0"/>
      <p:bldP spid="7179" grpId="0" autoUpdateAnimBg="0"/>
      <p:bldP spid="718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926A4738-79D2-484E-A7E5-97DCF87C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WordArt 2">
            <a:extLst>
              <a:ext uri="{FF2B5EF4-FFF2-40B4-BE49-F238E27FC236}">
                <a16:creationId xmlns:a16="http://schemas.microsoft.com/office/drawing/2014/main" id="{7BA37F39-EB62-5846-9C1D-A4EC963535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438400"/>
            <a:ext cx="2971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8A3B043C-E611-244F-B0F7-03C8E52A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486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400" b="1">
                <a:solidFill>
                  <a:srgbClr val="000000"/>
                </a:solidFill>
                <a:latin typeface="Comic Sans MS" panose="030F0902030302020204" pitchFamily="66" charset="0"/>
              </a:rPr>
              <a:t>Beth ydych chi’n meddwl all ddigwydd nesaf?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C6049D39-615A-C942-873E-E144E7A6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CBA78B2F-E0B0-AE4A-B1A5-B3449AC0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altLang="en-US" sz="4400">
                <a:solidFill>
                  <a:srgbClr val="000000"/>
                </a:solidFill>
                <a:latin typeface="Comic Sans MS" panose="030F0902030302020204" pitchFamily="66" charset="0"/>
              </a:rPr>
              <a:t>Pwyntiau i’w trafod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2830087-5D53-EC45-8E11-FD0FFDA8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Beth ddylai Joseph fod wedi ei wneud i’w gadw ei hun yn ddiogel?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Beth fyddech chi wedi ei ddweud?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Beth wnaeth Joseph yn gywir?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Beth wnaeth Joseph yn anghywir?</a:t>
            </a:r>
          </a:p>
          <a:p>
            <a:pPr eaLnBrk="1" hangingPunct="1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</a:rPr>
              <a:t>Sut fyddech chi wedi teimlo yn y sefyllfa hon?</a:t>
            </a:r>
          </a:p>
          <a:p>
            <a:pPr eaLnBrk="1" hangingPunct="1">
              <a:spcBef>
                <a:spcPts val="800"/>
              </a:spcBef>
            </a:pPr>
            <a:endParaRPr lang="en-GB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ord files SAFETY TEMPLATE LANDSCAPE A4">
            <a:extLst>
              <a:ext uri="{FF2B5EF4-FFF2-40B4-BE49-F238E27FC236}">
                <a16:creationId xmlns:a16="http://schemas.microsoft.com/office/drawing/2014/main" id="{3480227B-E1AD-B94F-AF56-67903933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">
            <a:extLst>
              <a:ext uri="{FF2B5EF4-FFF2-40B4-BE49-F238E27FC236}">
                <a16:creationId xmlns:a16="http://schemas.microsoft.com/office/drawing/2014/main" id="{88D90301-DBE2-D14A-81A4-23D47992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44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Ateb y ff</a:t>
            </a:r>
            <a:r>
              <a:rPr lang="en-US" altLang="en-US" sz="44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ôn</a:t>
            </a: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AAF73225-167A-784B-957A-8F39B32C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975"/>
            <a:ext cx="7772400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endParaRPr lang="en-GB" altLang="en-US" sz="36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endParaRPr lang="en-GB" altLang="en-US" sz="36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Peidiwch ag ateb y ff</a:t>
            </a:r>
            <a:r>
              <a:rPr lang="en-US" altLang="en-US" sz="32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ôn</a:t>
            </a:r>
            <a:endParaRPr lang="en-GB" altLang="en-US" sz="32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</a:pPr>
            <a:endParaRPr lang="en-GB" altLang="en-US" sz="32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GB" altLang="en-US" sz="32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Gadewch i’r neges fynd i’r peiriant</a:t>
            </a:r>
            <a:r>
              <a:rPr lang="en-US" altLang="en-US" sz="3200">
                <a:solidFill>
                  <a:srgbClr val="000000"/>
                </a:solidFill>
                <a:latin typeface="Comic Sans MS" panose="030F0902030302020204" pitchFamily="66" charset="0"/>
                <a:cs typeface="Arial Unicode MS" panose="020B0604020202020204" pitchFamily="34" charset="-128"/>
              </a:rPr>
              <a:t> ateb</a:t>
            </a:r>
            <a:endParaRPr lang="en-GB" altLang="en-US" sz="32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</a:pPr>
            <a:endParaRPr lang="en-GB" altLang="en-US" sz="8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GB" altLang="en-US" sz="32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</a:pPr>
            <a:endParaRPr lang="en-GB" altLang="en-US" sz="3600">
              <a:solidFill>
                <a:srgbClr val="000000"/>
              </a:solidFill>
              <a:latin typeface="Comic Sans MS" panose="030F09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22533" name="Freeform 3">
            <a:extLst>
              <a:ext uri="{FF2B5EF4-FFF2-40B4-BE49-F238E27FC236}">
                <a16:creationId xmlns:a16="http://schemas.microsoft.com/office/drawing/2014/main" id="{B5907C73-212E-E64A-86F2-AD333205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757238"/>
            <a:ext cx="1511300" cy="14382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200</Words>
  <Application>Microsoft Macintosh PowerPoint</Application>
  <PresentationFormat>On-screen Show (4:3)</PresentationFormat>
  <Paragraphs>38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Times New Roman</vt:lpstr>
      <vt:lpstr>Arial Unicode MS</vt:lpstr>
      <vt:lpstr>Calibri</vt:lpstr>
      <vt:lpstr>Comic Sans MS</vt:lpstr>
      <vt:lpstr>Tempus Sans ITC</vt:lpstr>
      <vt:lpstr>Tahoma</vt:lpstr>
      <vt:lpstr>Wingdings</vt:lpstr>
      <vt:lpstr>Default Design</vt:lpstr>
      <vt:lpstr>16_Default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9</cp:revision>
  <cp:lastPrinted>1601-01-01T00:00:00Z</cp:lastPrinted>
  <dcterms:created xsi:type="dcterms:W3CDTF">2012-04-30T13:27:46Z</dcterms:created>
  <dcterms:modified xsi:type="dcterms:W3CDTF">2022-03-02T23:46:59Z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