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72" r:id="rId11"/>
    <p:sldId id="263" r:id="rId12"/>
    <p:sldId id="273" r:id="rId13"/>
    <p:sldId id="274" r:id="rId14"/>
    <p:sldId id="275" r:id="rId15"/>
    <p:sldId id="264" r:id="rId16"/>
    <p:sldId id="265" r:id="rId17"/>
    <p:sldId id="266" r:id="rId18"/>
    <p:sldId id="277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F6BDBB-8E42-9643-96AF-7DEF92A0D5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92963-BDF9-CD4C-BAC7-7D88DD8828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FC3AEF-30AA-904F-ACA0-1F7D3DD91F2E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C57F9-CDA3-8043-8BFD-C24F572746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DD6EE-3C95-A446-BB2B-1CBAB38B28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5A6ADF-F288-B14E-8B42-BD2BA07B72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110" y="504817"/>
            <a:ext cx="7748645" cy="2475948"/>
          </a:xfrm>
        </p:spPr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677" y="3152588"/>
            <a:ext cx="6400800" cy="24862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y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0D5D3-1F08-8542-AA29-A20A1F0F5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6CE89C-DD99-E946-9625-3C4C6A7E7941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1F580-E33C-B440-A7EF-73E99DD8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B9784-3AC4-9243-9BB8-E803B2DD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FDBF-F755-DC4E-A09B-CE15BAFD4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60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4552" y="1610880"/>
            <a:ext cx="7757848" cy="4186557"/>
          </a:xfrm>
        </p:spPr>
        <p:txBody>
          <a:bodyPr vert="eaVert"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5F80C-FE1C-684B-9988-0D3ADB82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6F33B-518A-A241-B6E6-BEB2EA151452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4EA62-AA2D-6244-84FB-A58F2153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E80D0-0A4A-F941-A057-A1F387FB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511BF-84BE-654D-BD98-ADCDE0853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01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41709"/>
            <a:ext cx="1729200" cy="5364930"/>
          </a:xfrm>
        </p:spPr>
        <p:txBody>
          <a:bodyPr vert="eaVert"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4552" y="441709"/>
            <a:ext cx="5952448" cy="5364930"/>
          </a:xfrm>
        </p:spPr>
        <p:txBody>
          <a:bodyPr vert="eaVert"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44DF9-03C6-7C4F-8645-0BF88E0E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3AF89-3244-0745-B141-E9002329179A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6D775-61B5-564F-887A-C8204F96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64C9A-6794-4945-BCAA-10081863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6F78C-D2AE-9A46-9354-D2D4A6FA3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02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552" y="1610880"/>
            <a:ext cx="7757848" cy="4186557"/>
          </a:xfrm>
        </p:spPr>
        <p:txBody>
          <a:bodyPr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62D4E-65F2-934B-92DE-AC438786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CE1ED-5C1F-8B40-ACE1-75EB8C4CFE51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EB217-4655-714E-9784-03537633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7FF84-E231-0746-9023-A7782FB7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8718B-F8FC-AB4F-8F13-BD4AE0EB8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01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553" y="4406900"/>
            <a:ext cx="7757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y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553" y="2906713"/>
            <a:ext cx="775784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0E54F-6735-3042-906D-1208EA6E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DA40B-87E0-3448-908A-50D776484980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723A0-6960-1C4A-A647-5B837A32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06793-CEB7-DD42-82B2-8BDD3E12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04793-E686-4348-BE6C-8CA1A1AF4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98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622" y="1610880"/>
            <a:ext cx="3818260" cy="4177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141" y="1610880"/>
            <a:ext cx="3818260" cy="4177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DEE08-B25F-4C41-BED4-C42C4F20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82D2C4-68A5-9F4A-8998-980E61915B08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539BC-80AA-6E44-A627-C3B31971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0C97F-7A9B-1C49-BDB6-41FEA2C6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3FDB2-1BDA-7D4B-BCF2-8415F2F3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28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621" y="1617931"/>
            <a:ext cx="3816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621" y="2257693"/>
            <a:ext cx="3816000" cy="35397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70168" y="1617931"/>
            <a:ext cx="3816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0168" y="2257693"/>
            <a:ext cx="3816000" cy="35397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00D5A4-7B00-4445-B452-D8E74870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FB339-23A0-5D4D-BF5B-9DB1D5713750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65B0EF-F405-4047-A5F6-2A136992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2F0B92-A2F1-9349-BBC8-3EA0F9F7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87517-5671-284A-B40E-4E2BB23A0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31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F9C61-16A7-7A4B-860A-090E24C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84167-7C71-9F48-8C82-CE0C65A99D27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889FC-FE5C-0240-B71A-DF45CEA0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33B3F-312D-EF4F-B482-2D02265F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568EE-E5FC-524E-A675-3E653E7E4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23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44ADE-8425-6648-8394-D3218F39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33A00-F8B6-9B45-9453-B2BC3995EA46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3CC0A-799D-C149-AE6C-D3A36BEC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4A479-17AE-7941-B10B-A6865BB7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020B9-78FC-E44D-B54C-48909DED7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55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755" y="432506"/>
            <a:ext cx="2931758" cy="10025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32507"/>
            <a:ext cx="4707350" cy="53649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755" y="1435100"/>
            <a:ext cx="2931758" cy="43623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79A0C-D850-7647-914E-337F5D00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404642-31F7-2A42-8C1E-F29BF98CDDAE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C4F90-3AE4-3647-9E6A-27811507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97969-9463-C641-B9F9-D2F0C362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85E81-84AA-924A-B9D1-8594D3CEB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08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552" y="4662570"/>
            <a:ext cx="7757848" cy="398685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cy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9766" y="502351"/>
            <a:ext cx="7647416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y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552" y="5061256"/>
            <a:ext cx="7757848" cy="73618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6A1D3-E3B8-1D4B-A1BC-A49FBFBB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C7CABE-E225-EE4C-93C7-9B590EF1606C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8BB7C-B7E7-1944-9E11-0D7D6954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2E815-9186-3442-B784-DB9AB0F9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5783D-2862-1748-8CD6-A28261505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97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B831A25-25D6-144F-8F16-67AB7DB6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438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Title Placeholder 1">
            <a:extLst>
              <a:ext uri="{FF2B5EF4-FFF2-40B4-BE49-F238E27FC236}">
                <a16:creationId xmlns:a16="http://schemas.microsoft.com/office/drawing/2014/main" id="{215F69DB-652F-F546-A339-8F4B36E6C4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23875" y="468313"/>
            <a:ext cx="77581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y-GB" altLang="en-US"/>
              <a:t>Click to edit Master title style</a:t>
            </a:r>
            <a:endParaRPr lang="en-US" altLang="en-US"/>
          </a:p>
        </p:txBody>
      </p:sp>
      <p:sp>
        <p:nvSpPr>
          <p:cNvPr id="15364" name="Text Placeholder 2">
            <a:extLst>
              <a:ext uri="{FF2B5EF4-FFF2-40B4-BE49-F238E27FC236}">
                <a16:creationId xmlns:a16="http://schemas.microsoft.com/office/drawing/2014/main" id="{268E4003-F300-A543-B866-4079AE7B47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23875" y="1611313"/>
            <a:ext cx="77581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y-GB" altLang="en-US"/>
              <a:t>Click to edit Master text styles</a:t>
            </a:r>
          </a:p>
          <a:p>
            <a:pPr lvl="1"/>
            <a:r>
              <a:rPr lang="cy-GB" altLang="en-US"/>
              <a:t>Second level</a:t>
            </a:r>
          </a:p>
          <a:p>
            <a:pPr lvl="2"/>
            <a:r>
              <a:rPr lang="cy-GB" altLang="en-US"/>
              <a:t>Third level</a:t>
            </a:r>
          </a:p>
          <a:p>
            <a:pPr lvl="3"/>
            <a:r>
              <a:rPr lang="cy-GB" altLang="en-US"/>
              <a:t>Fourth level</a:t>
            </a:r>
          </a:p>
          <a:p>
            <a:pPr lvl="4"/>
            <a:r>
              <a:rPr lang="cy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B9AAD-50A6-D440-8E1F-41B2DC87D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288" y="6340475"/>
            <a:ext cx="1728787" cy="4714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Comic Sans MS" panose="030F0902030302020204" pitchFamily="66" charset="0"/>
              </a:defRPr>
            </a:lvl1pPr>
          </a:lstStyle>
          <a:p>
            <a:fld id="{2A4B5341-7BAD-D245-A5DD-05206E73358D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1E8BE-C1AB-AE4B-A094-4737B2762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4338" y="6340475"/>
            <a:ext cx="2895600" cy="4714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bg1"/>
                </a:solidFill>
                <a:latin typeface="Comic Sans MS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DFB39-35AC-F84F-B24E-790C8B6AC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40475"/>
            <a:ext cx="1728788" cy="4714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altLang="en-US"/>
              <a:t>Slide </a:t>
            </a:r>
            <a:fld id="{7F20C99F-FF10-7141-AAD3-A80918B49B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A6C53-61E6-6748-B4D2-91694D4E371B}"/>
              </a:ext>
            </a:extLst>
          </p:cNvPr>
          <p:cNvSpPr txBox="1"/>
          <p:nvPr/>
        </p:nvSpPr>
        <p:spPr>
          <a:xfrm>
            <a:off x="8348663" y="6596063"/>
            <a:ext cx="866775" cy="2159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500">
                <a:solidFill>
                  <a:schemeClr val="bg1"/>
                </a:solidFill>
                <a:latin typeface="Comic Sans MS" panose="030F0902030302020204" pitchFamily="66" charset="0"/>
              </a:rPr>
              <a:t>© Gwent Police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omic Sans MS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anose="030F0902030302020204" pitchFamily="66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anose="030F0902030302020204" pitchFamily="66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anose="030F0902030302020204" pitchFamily="66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anose="030F0902030302020204" pitchFamily="66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anose="030F0902030302020204" pitchFamily="66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anose="030F0902030302020204" pitchFamily="66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anose="030F0902030302020204" pitchFamily="66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anose="030F0902030302020204" pitchFamily="66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mic Sans MS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mic Sans MS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mic Sans MS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mic Sans MS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lashface.ctapt.de/" TargetMode="Externa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CB41-A325-4947-9C9B-8E47E61A9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504825"/>
            <a:ext cx="7748588" cy="2168525"/>
          </a:xfrm>
        </p:spPr>
        <p:txBody>
          <a:bodyPr/>
          <a:lstStyle/>
          <a:p>
            <a:r>
              <a:rPr lang="en-GB" altLang="en-US" sz="6000">
                <a:latin typeface="Comic Sans MS" panose="030F0902030302020204" pitchFamily="66" charset="0"/>
              </a:rPr>
              <a:t>Who can I trust?</a:t>
            </a:r>
          </a:p>
        </p:txBody>
      </p:sp>
      <p:pic>
        <p:nvPicPr>
          <p:cNvPr id="4" name="Picture 6" descr="AG00317_">
            <a:extLst>
              <a:ext uri="{FF2B5EF4-FFF2-40B4-BE49-F238E27FC236}">
                <a16:creationId xmlns:a16="http://schemas.microsoft.com/office/drawing/2014/main" id="{AD5605DA-41BB-C646-8B2F-E764CC3CE1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73350"/>
            <a:ext cx="246221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5BC42-B964-D34A-8ACA-DDAAED989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288" y="455613"/>
            <a:ext cx="3817937" cy="5332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>
                <a:latin typeface="Comic Sans MS" panose="030F0902030302020204" pitchFamily="66" charset="0"/>
              </a:rPr>
              <a:t>The park warden was a kind man and he knew the park well.  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Comic Sans MS" panose="030F0902030302020204" pitchFamily="66" charset="0"/>
              </a:rPr>
              <a:t>He showed Anna the way to the Park Café and walked there with her.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Comic Sans MS" panose="030F0902030302020204" pitchFamily="66" charset="0"/>
              </a:rPr>
              <a:t>At last, she found her brother Joseph who was thrilled to see her safe and sound. </a:t>
            </a:r>
          </a:p>
        </p:txBody>
      </p:sp>
      <p:pic>
        <p:nvPicPr>
          <p:cNvPr id="7" name="Picture 7" descr="digital camera 015">
            <a:extLst>
              <a:ext uri="{FF2B5EF4-FFF2-40B4-BE49-F238E27FC236}">
                <a16:creationId xmlns:a16="http://schemas.microsoft.com/office/drawing/2014/main" id="{FAE2E16A-54C1-CB47-8B90-40A56F8A4F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" b="2127"/>
          <a:stretch>
            <a:fillRect/>
          </a:stretch>
        </p:blipFill>
        <p:spPr>
          <a:xfrm>
            <a:off x="4464050" y="585788"/>
            <a:ext cx="3724275" cy="52022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A17ED6C8-6BBE-1C47-9B4A-86E14A40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902030302020204" pitchFamily="66" charset="0"/>
              </a:rPr>
              <a:t>Scene 2 – The town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CE2C4-FA63-D04C-8378-E02883DD5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288" y="1611313"/>
            <a:ext cx="3241675" cy="4176712"/>
          </a:xfrm>
        </p:spPr>
        <p:txBody>
          <a:bodyPr/>
          <a:lstStyle/>
          <a:p>
            <a:r>
              <a:rPr lang="en-GB" altLang="en-US" sz="2400">
                <a:latin typeface="Comic Sans MS" panose="030F0902030302020204" pitchFamily="66" charset="0"/>
              </a:rPr>
              <a:t>One fine, sunny morning, Anna was walking to school with her dad.</a:t>
            </a:r>
          </a:p>
          <a:p>
            <a:r>
              <a:rPr lang="en-GB" altLang="en-US" sz="2400">
                <a:latin typeface="Comic Sans MS" panose="030F0902030302020204" pitchFamily="66" charset="0"/>
              </a:rPr>
              <a:t>It was “eco friendly” week at school, so they decided to leave the car at home.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8A614-FCF6-D742-9ED0-C22F88AAA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1575" y="1611313"/>
            <a:ext cx="4570413" cy="4176712"/>
          </a:xfrm>
        </p:spPr>
        <p:txBody>
          <a:bodyPr/>
          <a:lstStyle/>
          <a:p>
            <a:r>
              <a:rPr lang="en-GB" altLang="en-US" sz="2400">
                <a:latin typeface="Comic Sans MS" panose="030F0902030302020204" pitchFamily="66" charset="0"/>
              </a:rPr>
              <a:t>She loved the wonderful smells from the baker’s, so she stopped to take a look at all the lovely cakes in the window.</a:t>
            </a:r>
          </a:p>
        </p:txBody>
      </p:sp>
      <p:pic>
        <p:nvPicPr>
          <p:cNvPr id="5" name="Picture 8" descr="digital camera 023">
            <a:extLst>
              <a:ext uri="{FF2B5EF4-FFF2-40B4-BE49-F238E27FC236}">
                <a16:creationId xmlns:a16="http://schemas.microsoft.com/office/drawing/2014/main" id="{585E5324-E248-9347-87BE-FB8110E31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529013"/>
            <a:ext cx="3243262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982176-8A9F-6847-AE9F-2BC79D16B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288" y="455613"/>
            <a:ext cx="3817937" cy="5332412"/>
          </a:xfrm>
        </p:spPr>
        <p:txBody>
          <a:bodyPr/>
          <a:lstStyle/>
          <a:p>
            <a:r>
              <a:rPr lang="en-GB" altLang="en-US" sz="2400">
                <a:latin typeface="Comic Sans MS" panose="030F0902030302020204" pitchFamily="66" charset="0"/>
              </a:rPr>
              <a:t>All of a sudden, she realised her dad had walked on to school without her.</a:t>
            </a:r>
          </a:p>
          <a:p>
            <a:r>
              <a:rPr lang="en-GB" altLang="en-US" sz="2400">
                <a:latin typeface="Comic Sans MS" panose="030F0902030302020204" pitchFamily="66" charset="0"/>
              </a:rPr>
              <a:t>She had been daydreaming about the delicious cakes.</a:t>
            </a:r>
          </a:p>
          <a:p>
            <a:r>
              <a:rPr lang="en-GB" altLang="en-US" sz="2400">
                <a:latin typeface="Comic Sans MS" panose="030F0902030302020204" pitchFamily="66" charset="0"/>
              </a:rPr>
              <a:t>She stood wondering what to do now!</a:t>
            </a:r>
          </a:p>
          <a:p>
            <a:r>
              <a:rPr lang="en-GB" altLang="en-US" sz="2400" b="1">
                <a:latin typeface="Comic Sans MS" panose="030F0902030302020204" pitchFamily="66" charset="0"/>
              </a:rPr>
              <a:t>What should she do?</a:t>
            </a:r>
          </a:p>
        </p:txBody>
      </p:sp>
      <p:pic>
        <p:nvPicPr>
          <p:cNvPr id="9" name="Picture 6" descr="digital camera 032">
            <a:extLst>
              <a:ext uri="{FF2B5EF4-FFF2-40B4-BE49-F238E27FC236}">
                <a16:creationId xmlns:a16="http://schemas.microsoft.com/office/drawing/2014/main" id="{0923B67D-3246-9E4D-A480-C8F515D5B4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5" b="-1735"/>
          <a:stretch>
            <a:fillRect/>
          </a:stretch>
        </p:blipFill>
        <p:spPr>
          <a:xfrm>
            <a:off x="4464050" y="517525"/>
            <a:ext cx="3817938" cy="5270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digital camera 033">
            <a:extLst>
              <a:ext uri="{FF2B5EF4-FFF2-40B4-BE49-F238E27FC236}">
                <a16:creationId xmlns:a16="http://schemas.microsoft.com/office/drawing/2014/main" id="{E07DCEDF-F416-0044-A34F-5ABB77C68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192463"/>
            <a:ext cx="1884363" cy="25114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digital camera 024a">
            <a:extLst>
              <a:ext uri="{FF2B5EF4-FFF2-40B4-BE49-F238E27FC236}">
                <a16:creationId xmlns:a16="http://schemas.microsoft.com/office/drawing/2014/main" id="{E211B50F-BC13-4F4C-9ABB-26EAAD15F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204913"/>
            <a:ext cx="2081213" cy="2286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digital camera 031">
            <a:extLst>
              <a:ext uri="{FF2B5EF4-FFF2-40B4-BE49-F238E27FC236}">
                <a16:creationId xmlns:a16="http://schemas.microsoft.com/office/drawing/2014/main" id="{ECD0AC9D-C05B-B34C-AB2E-6B12CBD7A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08350"/>
            <a:ext cx="1585912" cy="21145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igital camera 022">
            <a:extLst>
              <a:ext uri="{FF2B5EF4-FFF2-40B4-BE49-F238E27FC236}">
                <a16:creationId xmlns:a16="http://schemas.microsoft.com/office/drawing/2014/main" id="{DCBCB017-C6B6-8548-BEDF-8B0E8C83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71575"/>
            <a:ext cx="2613025" cy="19589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FFE58-06F0-7142-B517-E7D1808D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00050"/>
            <a:ext cx="7758113" cy="728663"/>
          </a:xfrm>
        </p:spPr>
        <p:txBody>
          <a:bodyPr>
            <a:normAutofit/>
          </a:bodyPr>
          <a:lstStyle/>
          <a:p>
            <a:r>
              <a:rPr lang="en-GB" altLang="en-US" sz="4000">
                <a:latin typeface="Comic Sans MS" panose="030F0902030302020204" pitchFamily="66" charset="0"/>
              </a:rPr>
              <a:t>Ask for help – but who?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D8DA331C-73CB-B64C-B629-7AB9E496A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38313"/>
            <a:ext cx="26130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0" b="1">
                <a:solidFill>
                  <a:srgbClr val="FFFFFF"/>
                </a:solidFill>
                <a:latin typeface="Tahoma" charset="0"/>
                <a:ea typeface="+mn-ea"/>
                <a:cs typeface="Times New Roman" charset="0"/>
              </a:rPr>
              <a:t>A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45502AF8-B4C3-AA40-81D7-5C5A9DDF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52863"/>
            <a:ext cx="1890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0" b="1">
                <a:solidFill>
                  <a:srgbClr val="FFFFFF"/>
                </a:solidFill>
                <a:latin typeface="Tahoma" charset="0"/>
                <a:ea typeface="+mn-ea"/>
                <a:cs typeface="Times New Roman" charset="0"/>
              </a:rPr>
              <a:t>B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F1FD9BBA-452C-3A4C-AC29-EE0E641D4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2109788"/>
            <a:ext cx="2079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0" b="1">
                <a:solidFill>
                  <a:srgbClr val="FFFFFF"/>
                </a:solidFill>
                <a:latin typeface="Tahoma" charset="0"/>
                <a:ea typeface="+mn-ea"/>
                <a:cs typeface="Times New Roman" charset="0"/>
              </a:rPr>
              <a:t>C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1B309F96-88E2-C945-A05D-A05831B6B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3" y="3844925"/>
            <a:ext cx="1882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0" b="1" dirty="0">
                <a:solidFill>
                  <a:srgbClr val="FFFFFF"/>
                </a:solidFill>
                <a:latin typeface="Tahoma" charset="0"/>
                <a:ea typeface="+mn-ea"/>
                <a:cs typeface="Times New Roman" charset="0"/>
              </a:rPr>
              <a:t>D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36560F84-4893-F84A-BAE8-A8973B318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1987550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 b="1">
                <a:latin typeface="Comic Sans MS" panose="030F0902030302020204" pitchFamily="66" charset="0"/>
              </a:rPr>
              <a:t>Builders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54BFD892-5E39-074C-B514-4EE555393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8" y="4213225"/>
            <a:ext cx="1562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 b="1">
                <a:latin typeface="Comic Sans MS" panose="030F0902030302020204" pitchFamily="66" charset="0"/>
              </a:rPr>
              <a:t>A café worker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33EC9776-FC72-E442-B70C-754952ABA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2546350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/>
            <a:r>
              <a:rPr lang="en-GB" altLang="en-US" b="1">
                <a:latin typeface="Comic Sans MS" panose="030F0902030302020204" pitchFamily="66" charset="0"/>
              </a:rPr>
              <a:t>Lady in the baker’s shop</a:t>
            </a: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A8029012-FEB5-F948-A61A-0F5CE5F05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4124325"/>
            <a:ext cx="163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/>
            <a:r>
              <a:rPr lang="en-GB" altLang="en-US" b="1">
                <a:latin typeface="Comic Sans MS" panose="030F0902030302020204" pitchFamily="66" charset="0"/>
              </a:rPr>
              <a:t>Teenagers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7" grpId="0" autoUpdateAnimBg="0"/>
      <p:bldP spid="1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4DEFCF-2297-3E4D-8266-76E12B987652}"/>
              </a:ext>
            </a:extLst>
          </p:cNvPr>
          <p:cNvSpPr txBox="1">
            <a:spLocks/>
          </p:cNvSpPr>
          <p:nvPr/>
        </p:nvSpPr>
        <p:spPr bwMode="auto">
          <a:xfrm>
            <a:off x="806450" y="1746250"/>
            <a:ext cx="3086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>
                <a:solidFill>
                  <a:srgbClr val="FF0000"/>
                </a:solidFill>
                <a:latin typeface="Comic Sans MS" panose="030F0902030302020204" pitchFamily="66" charset="0"/>
              </a:rPr>
              <a:t>Ready?</a:t>
            </a: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52E32D22-3841-2F41-8139-6B7E54A8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902030302020204" pitchFamily="66" charset="0"/>
              </a:rPr>
              <a:t>Who? Hold up your answer!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EB4DC-300D-DF4F-834D-A147FDA6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088" y="2692400"/>
            <a:ext cx="4152900" cy="3105150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5400" b="1">
                <a:latin typeface="Tahoma" panose="020B0604030504040204" pitchFamily="34" charset="0"/>
              </a:rPr>
              <a:t>C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b="1">
                <a:latin typeface="Comic Sans MS" panose="030F0902030302020204" pitchFamily="66" charset="0"/>
              </a:rPr>
              <a:t>Lady in the </a:t>
            </a:r>
            <a:br>
              <a:rPr lang="en-GB" altLang="en-US" b="1">
                <a:latin typeface="Comic Sans MS" panose="030F0902030302020204" pitchFamily="66" charset="0"/>
              </a:rPr>
            </a:br>
            <a:r>
              <a:rPr lang="en-GB" altLang="en-US" b="1">
                <a:latin typeface="Comic Sans MS" panose="030F0902030302020204" pitchFamily="66" charset="0"/>
              </a:rPr>
              <a:t>baker’s shop</a:t>
            </a:r>
          </a:p>
        </p:txBody>
      </p:sp>
      <p:pic>
        <p:nvPicPr>
          <p:cNvPr id="6" name="Picture 4" descr="digital camera 029">
            <a:extLst>
              <a:ext uri="{FF2B5EF4-FFF2-40B4-BE49-F238E27FC236}">
                <a16:creationId xmlns:a16="http://schemas.microsoft.com/office/drawing/2014/main" id="{52AD0625-ECE8-7540-BA6A-47A1B99D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641475"/>
            <a:ext cx="32480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BEDADB8-E398-1B49-BE5E-4BCCD0A6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902030302020204" pitchFamily="66" charset="0"/>
              </a:rPr>
              <a:t>What happened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21D00-9B0C-8841-96C1-FC0F5EEAC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611313"/>
            <a:ext cx="7758113" cy="41862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>
                <a:latin typeface="Comic Sans MS" panose="030F0902030302020204" pitchFamily="66" charset="0"/>
              </a:rPr>
              <a:t>The kind lady in the baker’s shop helped Anna.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Comic Sans MS" panose="030F0902030302020204" pitchFamily="66" charset="0"/>
              </a:rPr>
              <a:t>Straight away, she telephoned her school where her dad was waiting in the office.</a:t>
            </a:r>
          </a:p>
          <a:p>
            <a:pPr>
              <a:lnSpc>
                <a:spcPct val="90000"/>
              </a:lnSpc>
            </a:pPr>
            <a:r>
              <a:rPr lang="en-GB" altLang="en-US">
                <a:latin typeface="Comic Sans MS" panose="030F0902030302020204" pitchFamily="66" charset="0"/>
              </a:rPr>
              <a:t>He came to collect her from the baker’s and took her to school.</a:t>
            </a:r>
          </a:p>
          <a:p>
            <a:pPr>
              <a:lnSpc>
                <a:spcPct val="90000"/>
              </a:lnSpc>
            </a:pPr>
            <a:endParaRPr lang="en-GB" altLang="en-US" sz="1400">
              <a:latin typeface="Comic Sans MS" panose="030F0902030302020204" pitchFamily="66" charset="0"/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i="1">
                <a:latin typeface="Comic Sans MS" panose="030F0902030302020204" pitchFamily="66" charset="0"/>
              </a:rPr>
              <a:t>The End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0BDB08A-649E-5640-B8F6-41E410AC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902030302020204" pitchFamily="66" charset="0"/>
              </a:rPr>
              <a:t>Over to you!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7448E593-021E-9D4E-9690-7242A863A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611313"/>
            <a:ext cx="7758113" cy="4186237"/>
          </a:xfrm>
        </p:spPr>
        <p:txBody>
          <a:bodyPr/>
          <a:lstStyle/>
          <a:p>
            <a:pPr marL="0" indent="0" algn="ctr" defTabSz="-1738313">
              <a:buFont typeface="Arial" panose="020B0604020202020204" pitchFamily="34" charset="0"/>
              <a:buNone/>
            </a:pPr>
            <a:endParaRPr lang="en-GB" altLang="en-US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marL="0" indent="0" algn="ctr" defTabSz="-1738313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FF0000"/>
                </a:solidFill>
                <a:latin typeface="Comic Sans MS" panose="030F0902030302020204" pitchFamily="66" charset="0"/>
              </a:rPr>
              <a:t>Think – Pair – Share</a:t>
            </a:r>
          </a:p>
          <a:p>
            <a:pPr marL="0" indent="0" defTabSz="-1738313">
              <a:buFont typeface="Arial" panose="020B0604020202020204" pitchFamily="34" charset="0"/>
              <a:buNone/>
            </a:pPr>
            <a:endParaRPr lang="en-GB" altLang="en-US">
              <a:latin typeface="Comic Sans MS" panose="030F0902030302020204" pitchFamily="66" charset="0"/>
            </a:endParaRPr>
          </a:p>
          <a:p>
            <a:pPr marL="0" indent="0" algn="ctr" defTabSz="-1738313">
              <a:buFont typeface="Arial" panose="020B0604020202020204" pitchFamily="34" charset="0"/>
              <a:buNone/>
            </a:pPr>
            <a:r>
              <a:rPr lang="en-GB" altLang="en-US" sz="2800">
                <a:latin typeface="Comic Sans MS" panose="030F0902030302020204" pitchFamily="66" charset="0"/>
              </a:rPr>
              <a:t>In small groups, decide what you would do </a:t>
            </a:r>
            <a:br>
              <a:rPr lang="en-GB" altLang="en-US" sz="2800">
                <a:latin typeface="Comic Sans MS" panose="030F0902030302020204" pitchFamily="66" charset="0"/>
              </a:rPr>
            </a:br>
            <a:r>
              <a:rPr lang="en-GB" altLang="en-US" sz="2800">
                <a:latin typeface="Comic Sans MS" panose="030F0902030302020204" pitchFamily="66" charset="0"/>
              </a:rPr>
              <a:t>in the following situation!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AA7AF-D2FA-4340-82B8-7F9FEEDBD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661988"/>
            <a:ext cx="7758113" cy="5135562"/>
          </a:xfrm>
        </p:spPr>
        <p:txBody>
          <a:bodyPr/>
          <a:lstStyle/>
          <a:p>
            <a:r>
              <a:rPr lang="en-GB" altLang="en-US">
                <a:latin typeface="Comic Sans MS" panose="030F0902030302020204" pitchFamily="66" charset="0"/>
              </a:rPr>
              <a:t>You go shopping to a large supermarket with a parent.</a:t>
            </a:r>
          </a:p>
          <a:p>
            <a:r>
              <a:rPr lang="en-GB" altLang="en-US">
                <a:latin typeface="Comic Sans MS" panose="030F0902030302020204" pitchFamily="66" charset="0"/>
              </a:rPr>
              <a:t>You spend too long looking at the toy section.</a:t>
            </a:r>
          </a:p>
          <a:p>
            <a:r>
              <a:rPr lang="en-GB" altLang="en-US">
                <a:latin typeface="Comic Sans MS" panose="030F0902030302020204" pitchFamily="66" charset="0"/>
              </a:rPr>
              <a:t>When you look around, you can’t find your parent.</a:t>
            </a:r>
          </a:p>
          <a:p>
            <a:r>
              <a:rPr lang="en-GB" altLang="en-US" b="1">
                <a:latin typeface="Comic Sans MS" panose="030F0902030302020204" pitchFamily="66" charset="0"/>
              </a:rPr>
              <a:t>What do you do?</a:t>
            </a:r>
          </a:p>
          <a:p>
            <a:r>
              <a:rPr lang="en-GB" altLang="en-US" b="1">
                <a:latin typeface="Comic Sans MS" panose="030F0902030302020204" pitchFamily="66" charset="0"/>
              </a:rPr>
              <a:t>Who would you go to for help?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2604D-5167-A143-974F-47D599AB5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600075"/>
            <a:ext cx="7758113" cy="5135563"/>
          </a:xfrm>
        </p:spPr>
        <p:txBody>
          <a:bodyPr/>
          <a:lstStyle/>
          <a:p>
            <a:r>
              <a:rPr lang="en-GB" altLang="en-US" b="1">
                <a:latin typeface="Comic Sans MS" panose="030F0902030302020204" pitchFamily="66" charset="0"/>
              </a:rPr>
              <a:t>Place the following people in order of who you should go to for help.</a:t>
            </a:r>
          </a:p>
          <a:p>
            <a:r>
              <a:rPr lang="en-GB" altLang="en-US" b="1">
                <a:latin typeface="Comic Sans MS" panose="030F0902030302020204" pitchFamily="66" charset="0"/>
              </a:rPr>
              <a:t>1 = most safe</a:t>
            </a:r>
          </a:p>
          <a:p>
            <a:r>
              <a:rPr lang="en-GB" altLang="en-US" b="1">
                <a:latin typeface="Comic Sans MS" panose="030F0902030302020204" pitchFamily="66" charset="0"/>
              </a:rPr>
              <a:t>4 = least safe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BD8004-98A3-0A45-96A7-7B4E366FB285}"/>
              </a:ext>
            </a:extLst>
          </p:cNvPr>
          <p:cNvGrpSpPr>
            <a:grpSpLocks/>
          </p:cNvGrpSpPr>
          <p:nvPr/>
        </p:nvGrpSpPr>
        <p:grpSpPr bwMode="auto">
          <a:xfrm>
            <a:off x="593725" y="1733550"/>
            <a:ext cx="3725863" cy="1970088"/>
            <a:chOff x="593186" y="1733988"/>
            <a:chExt cx="3726425" cy="196975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56DF662-80E1-6C41-84C4-51DD24B3E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186" y="1733988"/>
              <a:ext cx="3726425" cy="1969750"/>
            </a:xfrm>
            <a:prstGeom prst="roundRect">
              <a:avLst>
                <a:gd name="adj" fmla="val 8944"/>
              </a:avLst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Security</a:t>
              </a:r>
              <a:br>
                <a:rPr lang="en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</a:br>
              <a:r>
                <a:rPr lang="en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guard</a:t>
              </a:r>
            </a:p>
          </p:txBody>
        </p:sp>
        <p:pic>
          <p:nvPicPr>
            <p:cNvPr id="14352" name="Picture 4" descr="9">
              <a:extLst>
                <a:ext uri="{FF2B5EF4-FFF2-40B4-BE49-F238E27FC236}">
                  <a16:creationId xmlns:a16="http://schemas.microsoft.com/office/drawing/2014/main" id="{DDC57071-6001-9446-9151-8D6AE4C2C6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194" y="1749270"/>
              <a:ext cx="1152347" cy="1939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ED54EE-2E15-A345-AEB4-2F070FFE111C}"/>
              </a:ext>
            </a:extLst>
          </p:cNvPr>
          <p:cNvGrpSpPr>
            <a:grpSpLocks/>
          </p:cNvGrpSpPr>
          <p:nvPr/>
        </p:nvGrpSpPr>
        <p:grpSpPr bwMode="auto">
          <a:xfrm>
            <a:off x="4456113" y="1733550"/>
            <a:ext cx="3727450" cy="1970088"/>
            <a:chOff x="4456500" y="1733988"/>
            <a:chExt cx="3726425" cy="196975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10A9293-9312-5A46-A675-AA88DBB23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500" y="1733988"/>
              <a:ext cx="3726425" cy="1969750"/>
            </a:xfrm>
            <a:prstGeom prst="roundRect">
              <a:avLst>
                <a:gd name="adj" fmla="val 8944"/>
              </a:avLst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Lady </a:t>
              </a:r>
              <a:br>
                <a:rPr lang="en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</a:br>
              <a:r>
                <a:rPr lang="en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pushing a</a:t>
              </a:r>
              <a:br>
                <a:rPr lang="en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</a:br>
              <a:r>
                <a:rPr lang="en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trolley with</a:t>
              </a:r>
              <a:br>
                <a:rPr lang="en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</a:br>
              <a:r>
                <a:rPr lang="en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a baby</a:t>
              </a:r>
            </a:p>
          </p:txBody>
        </p:sp>
        <p:pic>
          <p:nvPicPr>
            <p:cNvPr id="14350" name="Picture 6" descr="IMG00016-20090901-1048">
              <a:extLst>
                <a:ext uri="{FF2B5EF4-FFF2-40B4-BE49-F238E27FC236}">
                  <a16:creationId xmlns:a16="http://schemas.microsoft.com/office/drawing/2014/main" id="{4FE08440-1F5F-7444-BA16-F0FE037F5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786" y="1819583"/>
              <a:ext cx="1624589" cy="1798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C626BB-5EAB-A24B-BB63-E3446993CBEA}"/>
              </a:ext>
            </a:extLst>
          </p:cNvPr>
          <p:cNvGrpSpPr>
            <a:grpSpLocks/>
          </p:cNvGrpSpPr>
          <p:nvPr/>
        </p:nvGrpSpPr>
        <p:grpSpPr bwMode="auto">
          <a:xfrm>
            <a:off x="593725" y="3775075"/>
            <a:ext cx="3725863" cy="1968500"/>
            <a:chOff x="593186" y="3774452"/>
            <a:chExt cx="3726425" cy="196975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2BB5E3F-4B03-1B4D-AFCE-528FFC225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186" y="3774452"/>
              <a:ext cx="3726425" cy="1969750"/>
            </a:xfrm>
            <a:prstGeom prst="roundRect">
              <a:avLst>
                <a:gd name="adj" fmla="val 8944"/>
              </a:avLst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Man shopping</a:t>
              </a:r>
              <a:br>
                <a:rPr lang="en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</a:br>
              <a:r>
                <a:rPr lang="en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on his own</a:t>
              </a:r>
            </a:p>
          </p:txBody>
        </p:sp>
        <p:pic>
          <p:nvPicPr>
            <p:cNvPr id="14348" name="Picture 9" descr="IMG00018-20090901-1050">
              <a:extLst>
                <a:ext uri="{FF2B5EF4-FFF2-40B4-BE49-F238E27FC236}">
                  <a16:creationId xmlns:a16="http://schemas.microsoft.com/office/drawing/2014/main" id="{3A2148D4-EB43-9440-8C41-A327537C3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46" t="18996" b="28781"/>
            <a:stretch>
              <a:fillRect/>
            </a:stretch>
          </p:blipFill>
          <p:spPr bwMode="auto">
            <a:xfrm>
              <a:off x="2718909" y="3849371"/>
              <a:ext cx="1385862" cy="181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686AEE-B9D8-C24C-A1FD-E71F4394FD01}"/>
              </a:ext>
            </a:extLst>
          </p:cNvPr>
          <p:cNvGrpSpPr>
            <a:grpSpLocks/>
          </p:cNvGrpSpPr>
          <p:nvPr/>
        </p:nvGrpSpPr>
        <p:grpSpPr bwMode="auto">
          <a:xfrm>
            <a:off x="4456113" y="3775075"/>
            <a:ext cx="3727450" cy="1968500"/>
            <a:chOff x="4456500" y="3774452"/>
            <a:chExt cx="3726425" cy="196975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91769E4-E8A6-3346-8BC4-D88A3564E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500" y="3774452"/>
              <a:ext cx="3726425" cy="1969750"/>
            </a:xfrm>
            <a:prstGeom prst="roundRect">
              <a:avLst>
                <a:gd name="adj" fmla="val 8944"/>
              </a:avLst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Shop</a:t>
              </a:r>
              <a:br>
                <a:rPr lang="en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</a:br>
              <a:r>
                <a:rPr lang="en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cleaner</a:t>
              </a:r>
            </a:p>
          </p:txBody>
        </p:sp>
        <p:pic>
          <p:nvPicPr>
            <p:cNvPr id="14346" name="Picture 10" descr="cleaner">
              <a:extLst>
                <a:ext uri="{FF2B5EF4-FFF2-40B4-BE49-F238E27FC236}">
                  <a16:creationId xmlns:a16="http://schemas.microsoft.com/office/drawing/2014/main" id="{95FB1381-9275-A347-AFB1-3FA069CFE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236"/>
            <a:stretch>
              <a:fillRect/>
            </a:stretch>
          </p:blipFill>
          <p:spPr bwMode="auto">
            <a:xfrm>
              <a:off x="6567830" y="3837097"/>
              <a:ext cx="1356501" cy="184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B9847C-D144-9744-B32E-C687A187B218}"/>
              </a:ext>
            </a:extLst>
          </p:cNvPr>
          <p:cNvGrpSpPr>
            <a:grpSpLocks/>
          </p:cNvGrpSpPr>
          <p:nvPr/>
        </p:nvGrpSpPr>
        <p:grpSpPr bwMode="auto">
          <a:xfrm>
            <a:off x="531813" y="6237288"/>
            <a:ext cx="7497762" cy="588962"/>
            <a:chOff x="532157" y="6237567"/>
            <a:chExt cx="7496867" cy="589290"/>
          </a:xfrm>
        </p:grpSpPr>
        <p:sp>
          <p:nvSpPr>
            <p:cNvPr id="14343" name="Rectangle 24">
              <a:extLst>
                <a:ext uri="{FF2B5EF4-FFF2-40B4-BE49-F238E27FC236}">
                  <a16:creationId xmlns:a16="http://schemas.microsoft.com/office/drawing/2014/main" id="{1607B7EE-1B46-6642-B03A-898FC915C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157" y="6237567"/>
              <a:ext cx="361254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en-US" sz="3200" b="1">
                  <a:solidFill>
                    <a:srgbClr val="000000"/>
                  </a:solidFill>
                  <a:latin typeface="Comic Sans MS" panose="030F0902030302020204" pitchFamily="66" charset="0"/>
                </a:rPr>
                <a:t>1 = most safe</a:t>
              </a:r>
            </a:p>
          </p:txBody>
        </p:sp>
        <p:sp>
          <p:nvSpPr>
            <p:cNvPr id="14344" name="Rectangle 25">
              <a:extLst>
                <a:ext uri="{FF2B5EF4-FFF2-40B4-BE49-F238E27FC236}">
                  <a16:creationId xmlns:a16="http://schemas.microsoft.com/office/drawing/2014/main" id="{6CBFC364-4734-BA47-B7CB-CC9274A70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794" y="6242081"/>
              <a:ext cx="304823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en-GB" altLang="en-US" sz="3200" b="1">
                  <a:solidFill>
                    <a:srgbClr val="000000"/>
                  </a:solidFill>
                  <a:latin typeface="Comic Sans MS" panose="030F0902030302020204" pitchFamily="66" charset="0"/>
                </a:rPr>
                <a:t>4 = least safe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79D5-22A2-8E44-8C22-76A7748E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025" y="468313"/>
            <a:ext cx="5795963" cy="1143000"/>
          </a:xfrm>
        </p:spPr>
        <p:txBody>
          <a:bodyPr/>
          <a:lstStyle/>
          <a:p>
            <a:r>
              <a:rPr lang="en-GB" altLang="en-US">
                <a:latin typeface="Comic Sans MS" panose="030F0902030302020204" pitchFamily="66" charset="0"/>
              </a:rPr>
              <a:t>Make some faces!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5E2E-8BA7-BE40-82AB-6C56F4409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2738438"/>
            <a:ext cx="7758113" cy="3059112"/>
          </a:xfrm>
        </p:spPr>
        <p:txBody>
          <a:bodyPr/>
          <a:lstStyle/>
          <a:p>
            <a:r>
              <a:rPr lang="en-GB" altLang="en-US">
                <a:latin typeface="Comic Sans MS" panose="030F0902030302020204" pitchFamily="66" charset="0"/>
              </a:rPr>
              <a:t>Click on the link below and have a go at making...</a:t>
            </a:r>
          </a:p>
          <a:p>
            <a:pPr lvl="1"/>
            <a:r>
              <a:rPr lang="en-GB" altLang="en-US">
                <a:latin typeface="Comic Sans MS" panose="030F0902030302020204" pitchFamily="66" charset="0"/>
              </a:rPr>
              <a:t>some faces you </a:t>
            </a:r>
            <a:r>
              <a:rPr lang="en-GB" altLang="en-US" b="1">
                <a:latin typeface="Comic Sans MS" panose="030F0902030302020204" pitchFamily="66" charset="0"/>
              </a:rPr>
              <a:t>can trust</a:t>
            </a:r>
            <a:r>
              <a:rPr lang="en-GB" altLang="en-US">
                <a:latin typeface="Comic Sans MS" panose="030F0902030302020204" pitchFamily="66" charset="0"/>
              </a:rPr>
              <a:t>, and</a:t>
            </a:r>
          </a:p>
          <a:p>
            <a:pPr lvl="1"/>
            <a:r>
              <a:rPr lang="en-GB" altLang="en-US">
                <a:latin typeface="Comic Sans MS" panose="030F0902030302020204" pitchFamily="66" charset="0"/>
              </a:rPr>
              <a:t>some faces you </a:t>
            </a:r>
            <a:r>
              <a:rPr lang="en-GB" altLang="en-US" b="1">
                <a:latin typeface="Comic Sans MS" panose="030F0902030302020204" pitchFamily="66" charset="0"/>
              </a:rPr>
              <a:t>cannot trust</a:t>
            </a:r>
            <a:r>
              <a:rPr lang="en-GB" altLang="en-US">
                <a:latin typeface="Comic Sans MS" panose="030F0902030302020204" pitchFamily="66" charset="0"/>
              </a:rPr>
              <a:t>!</a:t>
            </a:r>
          </a:p>
          <a:p>
            <a:r>
              <a:rPr lang="en-GB" altLang="en-US">
                <a:latin typeface="Comic Sans MS" panose="030F0902030302020204" pitchFamily="66" charset="0"/>
                <a:hlinkClick r:id="rId3"/>
              </a:rPr>
              <a:t>http://flashface.ctapt.de/</a:t>
            </a:r>
            <a:endParaRPr lang="en-GB" altLang="en-US">
              <a:latin typeface="Comic Sans MS" panose="030F0902030302020204" pitchFamily="66" charset="0"/>
            </a:endParaRPr>
          </a:p>
          <a:p>
            <a:endParaRPr lang="en-GB" altLang="en-US">
              <a:latin typeface="Comic Sans MS" panose="030F0902030302020204" pitchFamily="66" charset="0"/>
            </a:endParaRPr>
          </a:p>
        </p:txBody>
      </p:sp>
      <p:pic>
        <p:nvPicPr>
          <p:cNvPr id="4" name="Picture 6" descr="j0282739">
            <a:extLst>
              <a:ext uri="{FF2B5EF4-FFF2-40B4-BE49-F238E27FC236}">
                <a16:creationId xmlns:a16="http://schemas.microsoft.com/office/drawing/2014/main" id="{C4D10D47-674B-A14D-93E5-F0FA0EE1EE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88963"/>
            <a:ext cx="2149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j0282747">
            <a:extLst>
              <a:ext uri="{FF2B5EF4-FFF2-40B4-BE49-F238E27FC236}">
                <a16:creationId xmlns:a16="http://schemas.microsoft.com/office/drawing/2014/main" id="{1537AA1C-49A3-AD43-9CA7-9DF22A15B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3563938"/>
            <a:ext cx="19939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783C-FE1B-0E41-B5FD-D4C5D300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GB" altLang="en-US" sz="2000">
                <a:latin typeface="Comic Sans MS" panose="030F0902030302020204" pitchFamily="66" charset="0"/>
              </a:rPr>
              <a:t>Group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973F4-AFE6-4C49-BAA1-15E0D533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468313"/>
            <a:ext cx="7758113" cy="16383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000" b="1">
                <a:latin typeface="Comic Sans MS" panose="030F0902030302020204" pitchFamily="66" charset="0"/>
              </a:rPr>
              <a:t>Group task </a:t>
            </a:r>
            <a:r>
              <a:rPr lang="en-GB" altLang="en-US" sz="2000">
                <a:latin typeface="Comic Sans MS" panose="030F0902030302020204" pitchFamily="66" charset="0"/>
              </a:rPr>
              <a:t>– Put the list in order of who you would trust most and least on the diamond.  Can you say why?</a:t>
            </a:r>
          </a:p>
        </p:txBody>
      </p:sp>
      <p:graphicFrame>
        <p:nvGraphicFramePr>
          <p:cNvPr id="8" name="Group 40">
            <a:extLst>
              <a:ext uri="{FF2B5EF4-FFF2-40B4-BE49-F238E27FC236}">
                <a16:creationId xmlns:a16="http://schemas.microsoft.com/office/drawing/2014/main" id="{2139C426-8267-F744-81FA-E7EEA8B6DC16}"/>
              </a:ext>
            </a:extLst>
          </p:cNvPr>
          <p:cNvGraphicFramePr>
            <a:graphicFrameLocks/>
          </p:cNvGraphicFramePr>
          <p:nvPr/>
        </p:nvGraphicFramePr>
        <p:xfrm>
          <a:off x="1042988" y="1628775"/>
          <a:ext cx="6913562" cy="4032250"/>
        </p:xfrm>
        <a:graphic>
          <a:graphicData uri="http://schemas.openxmlformats.org/drawingml/2006/table">
            <a:tbl>
              <a:tblPr/>
              <a:tblGrid>
                <a:gridCol w="345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Lollipop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Teacher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Police officer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Builder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Man walking dog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Couple in the park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Brother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Traffic warden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Boys playing football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Some girls smoking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Shopkeeper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Fire officer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Paramedic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Elderly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7B05A-EB90-FE4B-A39E-51DA1B8A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000">
                <a:latin typeface="Comic Sans MS" panose="030F0902030302020204" pitchFamily="66" charset="0"/>
              </a:rPr>
              <a:t>Game – What would you do?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29C9B9DB-087F-A648-820B-D3C8CF2D8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611313"/>
            <a:ext cx="7758113" cy="4186237"/>
          </a:xfrm>
        </p:spPr>
        <p:txBody>
          <a:bodyPr/>
          <a:lstStyle/>
          <a:p>
            <a:r>
              <a:rPr lang="en-GB" altLang="en-US">
                <a:latin typeface="Comic Sans MS" panose="030F0902030302020204" pitchFamily="66" charset="0"/>
              </a:rPr>
              <a:t>Get ready with your A, B, C and D cards!</a:t>
            </a:r>
          </a:p>
          <a:p>
            <a:r>
              <a:rPr lang="en-GB" altLang="en-US">
                <a:latin typeface="Comic Sans MS" panose="030F0902030302020204" pitchFamily="66" charset="0"/>
              </a:rPr>
              <a:t>Read the following stories and</a:t>
            </a:r>
          </a:p>
          <a:p>
            <a:pPr lvl="1"/>
            <a:r>
              <a:rPr lang="en-GB" altLang="en-US">
                <a:latin typeface="Comic Sans MS" panose="030F0902030302020204" pitchFamily="66" charset="0"/>
              </a:rPr>
              <a:t>think,</a:t>
            </a:r>
          </a:p>
          <a:p>
            <a:pPr lvl="1"/>
            <a:r>
              <a:rPr lang="en-GB" altLang="en-US">
                <a:latin typeface="Comic Sans MS" panose="030F0902030302020204" pitchFamily="66" charset="0"/>
              </a:rPr>
              <a:t>pair, and</a:t>
            </a:r>
          </a:p>
          <a:p>
            <a:pPr lvl="1"/>
            <a:r>
              <a:rPr lang="en-GB" altLang="en-US">
                <a:latin typeface="Comic Sans MS" panose="030F0902030302020204" pitchFamily="66" charset="0"/>
              </a:rPr>
              <a:t>share!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95572C77-29ED-F445-A837-930368B4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902030302020204" pitchFamily="66" charset="0"/>
              </a:rPr>
              <a:t>Scene 1 – Lost at the 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E151-4BC5-8A42-89F5-931EB79A1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611313"/>
            <a:ext cx="4911725" cy="2062162"/>
          </a:xfrm>
        </p:spPr>
        <p:txBody>
          <a:bodyPr/>
          <a:lstStyle/>
          <a:p>
            <a:r>
              <a:rPr lang="en-GB" altLang="en-US" sz="2400">
                <a:latin typeface="Comic Sans MS" panose="030F0902030302020204" pitchFamily="66" charset="0"/>
              </a:rPr>
              <a:t>It was a beautiful afternoon so Joseph and Anna decided to go to the park to play and to look at the ducks on the pond.</a:t>
            </a:r>
          </a:p>
        </p:txBody>
      </p:sp>
      <p:pic>
        <p:nvPicPr>
          <p:cNvPr id="4" name="Picture 7" descr="digital camera 006">
            <a:extLst>
              <a:ext uri="{FF2B5EF4-FFF2-40B4-BE49-F238E27FC236}">
                <a16:creationId xmlns:a16="http://schemas.microsoft.com/office/drawing/2014/main" id="{06DFF900-3A16-484B-8D85-A8FAF8F6B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13100"/>
            <a:ext cx="36734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igital camera 014">
            <a:extLst>
              <a:ext uri="{FF2B5EF4-FFF2-40B4-BE49-F238E27FC236}">
                <a16:creationId xmlns:a16="http://schemas.microsoft.com/office/drawing/2014/main" id="{0C2DD8BA-20F7-FA4A-9522-DD8761782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31925"/>
            <a:ext cx="2778125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igital camera 005">
            <a:extLst>
              <a:ext uri="{FF2B5EF4-FFF2-40B4-BE49-F238E27FC236}">
                <a16:creationId xmlns:a16="http://schemas.microsoft.com/office/drawing/2014/main" id="{DDBCF9AB-A99E-E943-91A8-D09E67096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338137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igital camera 007">
            <a:extLst>
              <a:ext uri="{FF2B5EF4-FFF2-40B4-BE49-F238E27FC236}">
                <a16:creationId xmlns:a16="http://schemas.microsoft.com/office/drawing/2014/main" id="{CB188152-5045-6C48-8592-8D0AD5CFA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573463"/>
            <a:ext cx="18256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24C4CB40-98E2-3B4F-A39A-C898B60B9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25" y="685800"/>
            <a:ext cx="4338638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latin typeface="Comic Sans MS" panose="030F0902030302020204" pitchFamily="66" charset="0"/>
              </a:rPr>
              <a:t>They were both enjoying the peace and quiet but it was time to go home.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latin typeface="Comic Sans MS" panose="030F0902030302020204" pitchFamily="66" charset="0"/>
              </a:rPr>
              <a:t>Anna had not listened to her brother.  He had gone without her!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108643-F6D2-164C-BD5E-2911F4FD9F65}"/>
              </a:ext>
            </a:extLst>
          </p:cNvPr>
          <p:cNvGrpSpPr>
            <a:grpSpLocks/>
          </p:cNvGrpSpPr>
          <p:nvPr/>
        </p:nvGrpSpPr>
        <p:grpSpPr bwMode="auto">
          <a:xfrm>
            <a:off x="1057275" y="4297363"/>
            <a:ext cx="2879725" cy="1177925"/>
            <a:chOff x="1056610" y="4297210"/>
            <a:chExt cx="2879725" cy="1178543"/>
          </a:xfrm>
        </p:grpSpPr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95881FF3-8F90-2944-A8EE-A3874CBB2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610" y="4297210"/>
              <a:ext cx="2879725" cy="1178543"/>
            </a:xfrm>
            <a:prstGeom prst="wedgeEllipseCallout">
              <a:avLst>
                <a:gd name="adj1" fmla="val 22268"/>
                <a:gd name="adj2" fmla="val -175595"/>
              </a:avLst>
            </a:prstGeom>
            <a:solidFill>
              <a:schemeClr val="bg1">
                <a:alpha val="54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3F87926F-EC02-AA45-A8BB-A20645087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385" y="4521164"/>
              <a:ext cx="2665413" cy="706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Comic Sans MS" charset="0"/>
                  <a:ea typeface="+mn-ea"/>
                </a:rPr>
                <a:t>I know, but we have to go now!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FB141E-9275-CA42-B021-6093B9DF24CD}"/>
              </a:ext>
            </a:extLst>
          </p:cNvPr>
          <p:cNvGrpSpPr>
            <a:grpSpLocks/>
          </p:cNvGrpSpPr>
          <p:nvPr/>
        </p:nvGrpSpPr>
        <p:grpSpPr bwMode="auto">
          <a:xfrm>
            <a:off x="1824038" y="463550"/>
            <a:ext cx="1600200" cy="1200150"/>
            <a:chOff x="-1600200" y="845810"/>
            <a:chExt cx="1600200" cy="1200328"/>
          </a:xfrm>
        </p:grpSpPr>
        <p:sp>
          <p:nvSpPr>
            <p:cNvPr id="11" name="AutoShape 12">
              <a:extLst>
                <a:ext uri="{FF2B5EF4-FFF2-40B4-BE49-F238E27FC236}">
                  <a16:creationId xmlns:a16="http://schemas.microsoft.com/office/drawing/2014/main" id="{C661EBE5-4215-D54C-8BA8-E47D38759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00200" y="860100"/>
              <a:ext cx="1600200" cy="1162222"/>
            </a:xfrm>
            <a:prstGeom prst="wedgeEllipseCallout">
              <a:avLst>
                <a:gd name="adj1" fmla="val -68750"/>
                <a:gd name="adj2" fmla="val 79546"/>
              </a:avLst>
            </a:prstGeom>
            <a:solidFill>
              <a:schemeClr val="bg1">
                <a:alpha val="54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5127" name="Text Box 9">
              <a:extLst>
                <a:ext uri="{FF2B5EF4-FFF2-40B4-BE49-F238E27FC236}">
                  <a16:creationId xmlns:a16="http://schemas.microsoft.com/office/drawing/2014/main" id="{43432E16-654C-5B4E-9FF2-BD011C84E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0615" y="845810"/>
              <a:ext cx="12954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</a:pPr>
              <a:r>
                <a:rPr lang="en-GB" altLang="en-US" sz="2400" b="1">
                  <a:latin typeface="Comic Sans MS" panose="030F0902030302020204" pitchFamily="66" charset="0"/>
                </a:rPr>
                <a:t>It is lovely here!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E40DF636-C729-C249-883D-0F3FFAE9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2808288"/>
            <a:ext cx="398145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latin typeface="Comic Sans MS" panose="030F0902030302020204" pitchFamily="66" charset="0"/>
              </a:rPr>
              <a:t>Anna had an idea.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latin typeface="Comic Sans MS" panose="030F0902030302020204" pitchFamily="66" charset="0"/>
              </a:rPr>
              <a:t>She would go and ask someone to help her find her brother.</a:t>
            </a:r>
          </a:p>
        </p:txBody>
      </p:sp>
      <p:pic>
        <p:nvPicPr>
          <p:cNvPr id="12" name="Picture 6" descr="digital camera 013">
            <a:extLst>
              <a:ext uri="{FF2B5EF4-FFF2-40B4-BE49-F238E27FC236}">
                <a16:creationId xmlns:a16="http://schemas.microsoft.com/office/drawing/2014/main" id="{011F8D6E-4138-0E4C-B7A7-DF956322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35941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8">
            <a:extLst>
              <a:ext uri="{FF2B5EF4-FFF2-40B4-BE49-F238E27FC236}">
                <a16:creationId xmlns:a16="http://schemas.microsoft.com/office/drawing/2014/main" id="{57388D7E-8612-B74D-A222-4B29C6FB2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38200"/>
            <a:ext cx="4267200" cy="1654175"/>
          </a:xfrm>
          <a:prstGeom prst="cloudCallout">
            <a:avLst>
              <a:gd name="adj1" fmla="val -71653"/>
              <a:gd name="adj2" fmla="val -35412"/>
            </a:avLst>
          </a:prstGeom>
          <a:solidFill>
            <a:schemeClr val="bg1">
              <a:alpha val="5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Comic Sans MS"/>
                <a:ea typeface="+mn-ea"/>
                <a:cs typeface="Comic Sans MS"/>
              </a:rPr>
              <a:t>No problem!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Comic Sans MS"/>
                <a:ea typeface="+mn-ea"/>
                <a:cs typeface="Comic Sans MS"/>
              </a:rPr>
              <a:t>I know </a:t>
            </a:r>
            <a:br>
              <a:rPr lang="en-GB" sz="2000" b="1" dirty="0">
                <a:latin typeface="Comic Sans MS"/>
                <a:ea typeface="+mn-ea"/>
                <a:cs typeface="Comic Sans MS"/>
              </a:rPr>
            </a:br>
            <a:r>
              <a:rPr lang="en-GB" sz="2000" b="1" dirty="0">
                <a:latin typeface="Comic Sans MS"/>
                <a:ea typeface="+mn-ea"/>
                <a:cs typeface="Comic Sans MS"/>
              </a:rPr>
              <a:t>what to 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C2D0-EB46-2140-B331-3B89AF64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00050"/>
            <a:ext cx="7758113" cy="7286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ea typeface="+mj-ea"/>
              </a:rPr>
              <a:t>Who should she ask for help?</a:t>
            </a:r>
          </a:p>
        </p:txBody>
      </p:sp>
      <p:pic>
        <p:nvPicPr>
          <p:cNvPr id="6" name="Picture 6" descr="digital camera 011">
            <a:extLst>
              <a:ext uri="{FF2B5EF4-FFF2-40B4-BE49-F238E27FC236}">
                <a16:creationId xmlns:a16="http://schemas.microsoft.com/office/drawing/2014/main" id="{1E690874-85E0-814E-BDD2-19D9F928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000250" cy="2522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igital camera 004">
            <a:extLst>
              <a:ext uri="{FF2B5EF4-FFF2-40B4-BE49-F238E27FC236}">
                <a16:creationId xmlns:a16="http://schemas.microsoft.com/office/drawing/2014/main" id="{ADFD6F35-4E30-904C-B9EB-4346D6695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268413"/>
            <a:ext cx="1890712" cy="23780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igital camera 021">
            <a:extLst>
              <a:ext uri="{FF2B5EF4-FFF2-40B4-BE49-F238E27FC236}">
                <a16:creationId xmlns:a16="http://schemas.microsoft.com/office/drawing/2014/main" id="{BB60967D-49B9-0749-B2B0-C2229116F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16113"/>
            <a:ext cx="2376488" cy="31686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digital camera 001">
            <a:extLst>
              <a:ext uri="{FF2B5EF4-FFF2-40B4-BE49-F238E27FC236}">
                <a16:creationId xmlns:a16="http://schemas.microsoft.com/office/drawing/2014/main" id="{FB504C24-E323-714C-ADB4-BC066EE58D79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3789363"/>
            <a:ext cx="2654300" cy="1990725"/>
          </a:xfrm>
          <a:ln w="28575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13">
            <a:extLst>
              <a:ext uri="{FF2B5EF4-FFF2-40B4-BE49-F238E27FC236}">
                <a16:creationId xmlns:a16="http://schemas.microsoft.com/office/drawing/2014/main" id="{85C898B6-E49E-3846-811B-D3A0E440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2000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0" b="1">
                <a:solidFill>
                  <a:srgbClr val="FFFFFF"/>
                </a:solidFill>
                <a:latin typeface="Tahoma" charset="0"/>
                <a:ea typeface="+mn-ea"/>
                <a:cs typeface="Times New Roman" charset="0"/>
              </a:rPr>
              <a:t>A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341EC876-3D27-CF41-B339-8AA0C44E8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700213"/>
            <a:ext cx="18907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0" b="1">
                <a:solidFill>
                  <a:srgbClr val="FFFFFF"/>
                </a:solidFill>
                <a:latin typeface="Tahoma" charset="0"/>
                <a:ea typeface="+mn-ea"/>
                <a:cs typeface="Times New Roman" charset="0"/>
              </a:rPr>
              <a:t>B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549C1252-0797-524C-A441-E64AECF1E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365625"/>
            <a:ext cx="2654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0" b="1">
                <a:solidFill>
                  <a:srgbClr val="FFFFFF"/>
                </a:solidFill>
                <a:latin typeface="Tahoma" charset="0"/>
                <a:ea typeface="+mn-ea"/>
                <a:cs typeface="Times New Roman" charset="0"/>
              </a:rPr>
              <a:t>C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C99D32A5-EA6E-0647-AC7F-96C3BB38F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284538"/>
            <a:ext cx="23764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0" b="1" dirty="0">
                <a:solidFill>
                  <a:srgbClr val="FFFFFF"/>
                </a:solidFill>
                <a:latin typeface="Tahoma" charset="0"/>
                <a:ea typeface="+mn-ea"/>
                <a:cs typeface="Times New Roman" charset="0"/>
              </a:rPr>
              <a:t>D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799F9EA9-9D59-0C4D-A71D-4E1A4194A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60800"/>
            <a:ext cx="194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 b="1">
                <a:latin typeface="Comic Sans MS" panose="030F0902030302020204" pitchFamily="66" charset="0"/>
              </a:rPr>
              <a:t>Couple playing with a ball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8D72391C-D0C2-5047-ACEE-D140903C7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1371600"/>
            <a:ext cx="342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altLang="en-US" b="1">
                <a:latin typeface="Comic Sans MS" panose="030F0902030302020204" pitchFamily="66" charset="0"/>
              </a:rPr>
              <a:t>Man walking his dog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57B1B7DE-C4C2-AC42-8352-EC5DB29EB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084763"/>
            <a:ext cx="1838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GB" altLang="en-US" b="1">
                <a:latin typeface="Comic Sans MS" panose="030F0902030302020204" pitchFamily="66" charset="0"/>
              </a:rPr>
              <a:t>A family with children</a:t>
            </a: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C2294762-B512-C94A-900A-29ED154E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5233988"/>
            <a:ext cx="211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/>
            <a:r>
              <a:rPr lang="en-GB" altLang="en-US" b="1">
                <a:latin typeface="Comic Sans MS" panose="030F0902030302020204" pitchFamily="66" charset="0"/>
              </a:rPr>
              <a:t>The park warden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7" grpId="0" autoUpdateAnimBg="0"/>
      <p:bldP spid="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61E5C5-171D-7345-93F9-BC7BAE071F71}"/>
              </a:ext>
            </a:extLst>
          </p:cNvPr>
          <p:cNvSpPr txBox="1">
            <a:spLocks/>
          </p:cNvSpPr>
          <p:nvPr/>
        </p:nvSpPr>
        <p:spPr bwMode="auto">
          <a:xfrm>
            <a:off x="806450" y="1746250"/>
            <a:ext cx="3086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 b="1">
                <a:solidFill>
                  <a:srgbClr val="FF0000"/>
                </a:solidFill>
                <a:latin typeface="Comic Sans MS" panose="030F0902030302020204" pitchFamily="66" charset="0"/>
              </a:rPr>
              <a:t>Ready?</a:t>
            </a: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20385BA1-8DE0-4048-9852-6633A17C9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902030302020204" pitchFamily="66" charset="0"/>
              </a:rPr>
              <a:t>Who? Hold up your answer!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D0F3-3FAF-8841-B05A-B0085AF57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088" y="2692400"/>
            <a:ext cx="4152900" cy="310515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5400" b="1" dirty="0">
                <a:latin typeface="Tahoma" charset="0"/>
                <a:ea typeface="+mn-ea"/>
                <a:cs typeface="Times New Roman" charset="0"/>
              </a:rPr>
              <a:t>D</a:t>
            </a: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GB" b="1" dirty="0">
                <a:ea typeface="+mn-ea"/>
              </a:rPr>
              <a:t>The park warden</a:t>
            </a:r>
          </a:p>
        </p:txBody>
      </p:sp>
      <p:pic>
        <p:nvPicPr>
          <p:cNvPr id="4" name="Picture 7" descr="digital camera 020">
            <a:extLst>
              <a:ext uri="{FF2B5EF4-FFF2-40B4-BE49-F238E27FC236}">
                <a16:creationId xmlns:a16="http://schemas.microsoft.com/office/drawing/2014/main" id="{DC275600-CACB-AF48-AE61-2EC772D9B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641475"/>
            <a:ext cx="3086100" cy="39608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theme/theme1.xml><?xml version="1.0" encoding="utf-8"?>
<a:theme xmlns:a="http://schemas.openxmlformats.org/drawingml/2006/main" name="Presentation - Behavi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Behaviour.potx</Template>
  <TotalTime>288</TotalTime>
  <Words>633</Words>
  <Application>Microsoft Macintosh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ＭＳ Ｐゴシック</vt:lpstr>
      <vt:lpstr>Arial</vt:lpstr>
      <vt:lpstr>Comic Sans MS</vt:lpstr>
      <vt:lpstr>Times New Roman</vt:lpstr>
      <vt:lpstr>Tahoma</vt:lpstr>
      <vt:lpstr>Presentation - Behaviour</vt:lpstr>
      <vt:lpstr>Who can I trust?</vt:lpstr>
      <vt:lpstr>Make some faces!</vt:lpstr>
      <vt:lpstr>Group task</vt:lpstr>
      <vt:lpstr>Game – What would you do?</vt:lpstr>
      <vt:lpstr>Scene 1 – Lost at the park</vt:lpstr>
      <vt:lpstr>PowerPoint Presentation</vt:lpstr>
      <vt:lpstr>PowerPoint Presentation</vt:lpstr>
      <vt:lpstr>Who should she ask for help?</vt:lpstr>
      <vt:lpstr>Who? Hold up your answer!</vt:lpstr>
      <vt:lpstr>PowerPoint Presentation</vt:lpstr>
      <vt:lpstr>Scene 2 – The town centre</vt:lpstr>
      <vt:lpstr>PowerPoint Presentation</vt:lpstr>
      <vt:lpstr>Ask for help – but who?</vt:lpstr>
      <vt:lpstr>Who? Hold up your answer!</vt:lpstr>
      <vt:lpstr>What happened next?</vt:lpstr>
      <vt:lpstr>Over to you!</vt:lpstr>
      <vt:lpstr>PowerPoint Presentation</vt:lpstr>
      <vt:lpstr>PowerPoint Presentation</vt:lpstr>
    </vt:vector>
  </TitlesOfParts>
  <Company>Gwent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Holland</dc:creator>
  <cp:lastModifiedBy>Andy Holland</cp:lastModifiedBy>
  <cp:revision>27</cp:revision>
  <dcterms:created xsi:type="dcterms:W3CDTF">2013-08-28T09:25:23Z</dcterms:created>
  <dcterms:modified xsi:type="dcterms:W3CDTF">2022-03-02T23:47:14Z</dcterms:modified>
</cp:coreProperties>
</file>