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263FC-CA5F-0C4F-B241-D8D605EB0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F193B2-218F-4144-8F3F-72D8F79466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6EE47-6B0D-674A-BD5F-759DC45C1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D7401-A42E-644B-BE65-20EC9FE46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DBBBC-BA87-C045-A12C-C333E7C08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461E1-8293-7C4B-8C18-92067EA57C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782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05A6B-78A2-AA4E-882B-36A22DA38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FEAAFE-83CF-D044-9092-939DCC3786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9B716-013E-DF45-BF67-9080220FC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2B59D-E9F1-DC49-9B71-BFDF35262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440EB-2805-BA41-A839-213D51B78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C4750-D62D-B344-8728-3BCE32D2ED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463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4AF61E-9837-BF4B-8EF5-864BB8432C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DECF70-796C-5F49-9FC4-A9A420889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27E67-6F57-EC45-BBD3-69054937F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2A351-6AF4-2C45-B8E7-D178EC8F3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01CE9-B2CB-6740-8574-9916C8365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23A1D-5F44-7547-ABFD-54DE9E4901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1065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2802A-CAA8-3C4E-9AAA-037C60DE9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A44BA9-4DDF-5140-8BF4-EDB39AFE524D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BC3E6A-3921-2A40-B9F3-ED5F6778FE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B4D87B-32DC-6D46-ACE0-03BF26275F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15DB1-6F46-5D4B-ABDE-8CF199FC5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A673-5091-7045-A545-E804FAB65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FEB5FEA-2BBA-1D4D-B87D-193A97095F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0679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8C927-B2A0-9341-8448-7E93271B8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CE081-D6FC-7947-8BB3-1655BC3DA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2A9B3-1461-5943-8728-946530F8D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FA2B2-BE2D-054A-921C-34C87BF53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BCA62-E5F1-7A4B-A1BA-FF75E120B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2CDCF-CAD5-3B4A-AC2A-1EB2EC14207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2668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F03AF-CDA2-4E49-95C8-A13FA355B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BF0C4-A0BC-5249-B203-4528C76AE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D2164-39F1-324A-9269-010F7BCBE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3977E-5757-834A-A3BF-BE4135B79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98B51-EE1F-264D-853C-AD6537BCB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FA73E-0717-B945-8947-2DDB247F37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263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48FF7-3E41-9C40-A782-08A81D781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06EF6-F799-214E-9301-94EFD7EB0E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ACDD18-D741-5244-AC42-F1F7E5F0C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B99540-B7A2-3343-A0C1-907576B6B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88D1BC-07D5-5846-9278-5818F9BD0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CE3704-06BA-A241-93CC-58DB85302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398A4-9FE8-8D41-9CE5-7578A6E6A5B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439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0F67F-E2D6-E546-B78F-9829FBD17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7A28C6-62C0-614B-8515-42A2B06A4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17418B-F22D-5F4C-B38C-DCE257FB4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C63A2-E2EA-084A-925A-A1156D5F3A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6E284F-7055-8A4E-974A-AF7AC6B20E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0D15EF-6AC0-654D-B94A-BA324A0EB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33859E-1083-2E4D-95E4-BFFC617B6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6A31-8280-4042-87E9-EE8CE5D02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02CAB-C038-C947-9441-DDED234850F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0222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7446A-5679-8D4B-8FE0-76AC73B11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BB0239-80EA-CF4C-8ECC-146E6F15E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4EABD-3F8E-4147-9D40-BE188C15C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36C570-0B9F-9847-9E02-2EA9FE456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4F2CC-94A1-DB43-BA99-1C3F07BA5B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4589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DBF740-FE92-0947-920B-AC21B37AF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3BA0CA-E75C-F64D-BF1B-C1D2130E5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324360-8FAC-8842-B82E-853CC408A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84057-119F-0B49-B0A7-90D36C707BA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354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D21DC-5FCD-224F-BA0D-50B6AE88C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B8CA3-E920-B94D-B61B-9410A798D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EDB8E-09E8-6C47-9110-D827888B8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A91A5D-2A27-624C-92B3-05494160A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CAE82F-87C9-3F43-B692-356904B77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FB598B-A815-2E42-8E89-8831043F3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C5BD6-D413-274B-BE97-F8A6F7C516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0654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D1881-6807-A647-9144-6A9237B9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FE9082-63C2-EC41-B8A3-853D8C4A84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283407-000A-0643-86BB-656B331A8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6914FD-A010-414E-AE26-5CC26BB78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F6325A-F009-064F-AD60-B4463902C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05F85B-CBDB-EC4A-87ED-07010445D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47FF9-99F7-EC4C-9CC7-82B277B3A1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7283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1D7592F-C856-204F-9385-9FC19A74AE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A6CABE6-A1AC-874A-B991-0A5542CB7E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0404506-2A21-494B-910C-1E37CFF6BD3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88FC74B-0548-5149-92CC-D53DF110595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5531034-1022-6B45-8D88-887A3AC86FB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6E57BF-901D-5846-97DD-0FF26E62550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2.png"/><Relationship Id="rId5" Type="http://schemas.openxmlformats.org/officeDocument/2006/relationships/image" Target="../media/image21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>
            <a:extLst>
              <a:ext uri="{FF2B5EF4-FFF2-40B4-BE49-F238E27FC236}">
                <a16:creationId xmlns:a16="http://schemas.microsoft.com/office/drawing/2014/main" id="{2C5FB75E-F45E-FB40-8034-F08AF5AD1E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3229" r="17618" b="130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2" name="Rectangle 6">
            <a:extLst>
              <a:ext uri="{FF2B5EF4-FFF2-40B4-BE49-F238E27FC236}">
                <a16:creationId xmlns:a16="http://schemas.microsoft.com/office/drawing/2014/main" id="{BF5CA221-EE29-5F45-8815-F445254E6F0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03575" y="2565400"/>
            <a:ext cx="5040313" cy="1150938"/>
          </a:xfrm>
        </p:spPr>
        <p:txBody>
          <a:bodyPr anchor="ctr"/>
          <a:lstStyle/>
          <a:p>
            <a:br>
              <a:rPr lang="en-GB" altLang="en-US" sz="5400">
                <a:latin typeface="Comic Sans MS" panose="030F0902030302020204" pitchFamily="66" charset="0"/>
              </a:rPr>
            </a:br>
            <a:r>
              <a:rPr lang="en-GB" altLang="en-US" sz="5000" b="1">
                <a:solidFill>
                  <a:srgbClr val="FF6600"/>
                </a:solidFill>
                <a:latin typeface="Comic Sans MS" panose="030F0902030302020204" pitchFamily="66" charset="0"/>
              </a:rPr>
              <a:t>R</a:t>
            </a:r>
            <a:r>
              <a:rPr lang="en-US" altLang="en-US" sz="5000" b="1">
                <a:solidFill>
                  <a:srgbClr val="FF6600"/>
                </a:solidFill>
                <a:latin typeface="Comic Sans MS" panose="030F0902030302020204" pitchFamily="66" charset="0"/>
              </a:rPr>
              <a:t>ô</a:t>
            </a:r>
            <a:r>
              <a:rPr lang="en-GB" altLang="en-US" sz="5000" b="1">
                <a:solidFill>
                  <a:srgbClr val="FF6600"/>
                </a:solidFill>
                <a:latin typeface="Comic Sans MS" panose="030F0902030302020204" pitchFamily="66" charset="0"/>
              </a:rPr>
              <a:t>l y gwyliwr</a:t>
            </a:r>
          </a:p>
        </p:txBody>
      </p:sp>
      <p:pic>
        <p:nvPicPr>
          <p:cNvPr id="14344" name="Picture 8">
            <a:extLst>
              <a:ext uri="{FF2B5EF4-FFF2-40B4-BE49-F238E27FC236}">
                <a16:creationId xmlns:a16="http://schemas.microsoft.com/office/drawing/2014/main" id="{167FD567-6AD1-8849-B00B-DCC055A6CD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500438"/>
            <a:ext cx="2879725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5" name="WordArt 9">
            <a:extLst>
              <a:ext uri="{FF2B5EF4-FFF2-40B4-BE49-F238E27FC236}">
                <a16:creationId xmlns:a16="http://schemas.microsoft.com/office/drawing/2014/main" id="{BAD21879-030D-3840-ACA7-5AFB09E6B7E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68538" y="836613"/>
            <a:ext cx="4381500" cy="16954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96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Bwlio</a:t>
            </a:r>
          </a:p>
        </p:txBody>
      </p:sp>
      <p:sp>
        <p:nvSpPr>
          <p:cNvPr id="14346" name="Text Box 10">
            <a:extLst>
              <a:ext uri="{FF2B5EF4-FFF2-40B4-BE49-F238E27FC236}">
                <a16:creationId xmlns:a16="http://schemas.microsoft.com/office/drawing/2014/main" id="{4C271542-79A4-9644-9DDE-77FF39BB8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5949950"/>
            <a:ext cx="3384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altLang="en-US" sz="2000" b="1">
                <a:solidFill>
                  <a:srgbClr val="0000FF"/>
                </a:solidFill>
                <a:latin typeface="Comic Sans MS" panose="030F0902030302020204" pitchFamily="66" charset="0"/>
              </a:rPr>
              <a:t>Gwaithgaredd 4</a:t>
            </a:r>
          </a:p>
        </p:txBody>
      </p:sp>
      <p:pic>
        <p:nvPicPr>
          <p:cNvPr id="14347" name="Picture 11">
            <a:extLst>
              <a:ext uri="{FF2B5EF4-FFF2-40B4-BE49-F238E27FC236}">
                <a16:creationId xmlns:a16="http://schemas.microsoft.com/office/drawing/2014/main" id="{863C59E9-F4D7-A843-9EA2-557D29FCC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714750"/>
            <a:ext cx="2665412" cy="266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8" name="Picture 8">
            <a:extLst>
              <a:ext uri="{FF2B5EF4-FFF2-40B4-BE49-F238E27FC236}">
                <a16:creationId xmlns:a16="http://schemas.microsoft.com/office/drawing/2014/main" id="{AA825875-09F0-4543-83B1-72BBE55722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3229" r="17618" b="130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5" name="Rectangle 5">
            <a:extLst>
              <a:ext uri="{FF2B5EF4-FFF2-40B4-BE49-F238E27FC236}">
                <a16:creationId xmlns:a16="http://schemas.microsoft.com/office/drawing/2014/main" id="{AB830316-6F16-5648-AACA-BA12A512C97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476250"/>
            <a:ext cx="8424863" cy="208756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altLang="en-US" sz="3600">
                <a:latin typeface="Comic Sans MS" panose="030F0902030302020204" pitchFamily="66" charset="0"/>
              </a:rPr>
              <a:t>   </a:t>
            </a:r>
            <a:r>
              <a:rPr lang="en-GB" altLang="en-US" sz="3600" b="1">
                <a:solidFill>
                  <a:schemeClr val="accent2"/>
                </a:solidFill>
                <a:latin typeface="Comic Sans MS" panose="030F0902030302020204" pitchFamily="66" charset="0"/>
              </a:rPr>
              <a:t>Bwlio yw pan fydd rhywun, yn fwriadol, yn eich brifio, eich bygwth neu’n eich dychryn yn rheolaidd</a:t>
            </a:r>
          </a:p>
        </p:txBody>
      </p:sp>
      <p:sp>
        <p:nvSpPr>
          <p:cNvPr id="15370" name="WordArt 10">
            <a:extLst>
              <a:ext uri="{FF2B5EF4-FFF2-40B4-BE49-F238E27FC236}">
                <a16:creationId xmlns:a16="http://schemas.microsoft.com/office/drawing/2014/main" id="{427DF4A3-9E6E-7745-8E7F-243812E3B82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5650" y="908050"/>
            <a:ext cx="7315200" cy="15001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GB" sz="7200" b="1" kern="10"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Beth yw bwlio?</a:t>
            </a:r>
          </a:p>
        </p:txBody>
      </p:sp>
      <p:pic>
        <p:nvPicPr>
          <p:cNvPr id="15371" name="Picture 11">
            <a:extLst>
              <a:ext uri="{FF2B5EF4-FFF2-40B4-BE49-F238E27FC236}">
                <a16:creationId xmlns:a16="http://schemas.microsoft.com/office/drawing/2014/main" id="{558E1E0D-FAD8-2D41-ACD4-D33C542856B3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2636838"/>
            <a:ext cx="3240087" cy="16621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72" name="Picture 12">
            <a:extLst>
              <a:ext uri="{FF2B5EF4-FFF2-40B4-BE49-F238E27FC236}">
                <a16:creationId xmlns:a16="http://schemas.microsoft.com/office/drawing/2014/main" id="{7715F964-7C9F-8E45-B81E-97ADA9B65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636838"/>
            <a:ext cx="2376487" cy="167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3" name="Picture 13">
            <a:extLst>
              <a:ext uri="{FF2B5EF4-FFF2-40B4-BE49-F238E27FC236}">
                <a16:creationId xmlns:a16="http://schemas.microsoft.com/office/drawing/2014/main" id="{AB1F7110-80B7-434F-A67C-2D3066FEA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319588"/>
            <a:ext cx="3240087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4" name="Picture 14">
            <a:extLst>
              <a:ext uri="{FF2B5EF4-FFF2-40B4-BE49-F238E27FC236}">
                <a16:creationId xmlns:a16="http://schemas.microsoft.com/office/drawing/2014/main" id="{5D5C55E9-9D9B-2942-BF4C-074ECB952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565400"/>
            <a:ext cx="1617662" cy="242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5" name="Picture 15">
            <a:extLst>
              <a:ext uri="{FF2B5EF4-FFF2-40B4-BE49-F238E27FC236}">
                <a16:creationId xmlns:a16="http://schemas.microsoft.com/office/drawing/2014/main" id="{5145FF78-50B1-BB49-8CDE-57F86AF8F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652963"/>
            <a:ext cx="2376487" cy="170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6" name="Picture 16">
            <a:extLst>
              <a:ext uri="{FF2B5EF4-FFF2-40B4-BE49-F238E27FC236}">
                <a16:creationId xmlns:a16="http://schemas.microsoft.com/office/drawing/2014/main" id="{1099C64B-21C9-284C-B9EF-A8E1D7189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652963"/>
            <a:ext cx="1641475" cy="164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>
            <a:extLst>
              <a:ext uri="{FF2B5EF4-FFF2-40B4-BE49-F238E27FC236}">
                <a16:creationId xmlns:a16="http://schemas.microsoft.com/office/drawing/2014/main" id="{163A662C-F184-F249-97DE-AEF05D50C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3229" r="17618" b="130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4" name="Rectangle 4">
            <a:extLst>
              <a:ext uri="{FF2B5EF4-FFF2-40B4-BE49-F238E27FC236}">
                <a16:creationId xmlns:a16="http://schemas.microsoft.com/office/drawing/2014/main" id="{2F3C0CFD-DA92-8844-9239-A8C22CE6C0D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655763" y="2133600"/>
            <a:ext cx="7488237" cy="4525963"/>
          </a:xfrm>
        </p:spPr>
        <p:txBody>
          <a:bodyPr/>
          <a:lstStyle/>
          <a:p>
            <a:pPr>
              <a:lnSpc>
                <a:spcPct val="125000"/>
              </a:lnSpc>
              <a:buFontTx/>
              <a:buNone/>
            </a:pPr>
            <a:r>
              <a:rPr lang="en-GB" altLang="en-US" b="1">
                <a:solidFill>
                  <a:schemeClr val="accent2"/>
                </a:solidFill>
                <a:latin typeface="Comic Sans MS" panose="030F0902030302020204" pitchFamily="66" charset="0"/>
              </a:rPr>
              <a:t>brifo rhywun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en-GB" altLang="en-US" b="1">
                <a:solidFill>
                  <a:schemeClr val="accent2"/>
                </a:solidFill>
                <a:latin typeface="Comic Sans MS" panose="030F0902030302020204" pitchFamily="66" charset="0"/>
              </a:rPr>
              <a:t>galw enwau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en-GB" altLang="en-US" b="1">
                <a:solidFill>
                  <a:schemeClr val="accent2"/>
                </a:solidFill>
                <a:latin typeface="Comic Sans MS" panose="030F0902030302020204" pitchFamily="66" charset="0"/>
              </a:rPr>
              <a:t>cael eich gadael allan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en-GB" altLang="en-US" b="1">
                <a:solidFill>
                  <a:schemeClr val="accent2"/>
                </a:solidFill>
                <a:latin typeface="Comic Sans MS" panose="030F0902030302020204" pitchFamily="66" charset="0"/>
              </a:rPr>
              <a:t>dwyn arian neu pethau rhywun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en-GB" altLang="en-US" b="1">
                <a:solidFill>
                  <a:schemeClr val="accent2"/>
                </a:solidFill>
                <a:latin typeface="Comic Sans MS" panose="030F0902030302020204" pitchFamily="66" charset="0"/>
              </a:rPr>
              <a:t>gwneud arwyddion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en-GB" altLang="en-US" b="1">
                <a:solidFill>
                  <a:schemeClr val="accent2"/>
                </a:solidFill>
                <a:latin typeface="Comic Sans MS" panose="030F0902030302020204" pitchFamily="66" charset="0"/>
              </a:rPr>
              <a:t>bwlio seibr</a:t>
            </a:r>
          </a:p>
        </p:txBody>
      </p:sp>
      <p:sp>
        <p:nvSpPr>
          <p:cNvPr id="25607" name="WordArt 7">
            <a:extLst>
              <a:ext uri="{FF2B5EF4-FFF2-40B4-BE49-F238E27FC236}">
                <a16:creationId xmlns:a16="http://schemas.microsoft.com/office/drawing/2014/main" id="{416B7E12-4ACB-344E-82ED-75A3C3431D6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16013" y="620713"/>
            <a:ext cx="6438900" cy="15621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b="1" kern="10"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Pa fath o fwlio wyddoch </a:t>
            </a:r>
          </a:p>
          <a:p>
            <a:pPr algn="ctr"/>
            <a:r>
              <a:rPr lang="en-GB" sz="4400" b="1" kern="10"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chi amdanynt?</a:t>
            </a:r>
          </a:p>
        </p:txBody>
      </p:sp>
      <p:pic>
        <p:nvPicPr>
          <p:cNvPr id="25609" name="Picture 9">
            <a:extLst>
              <a:ext uri="{FF2B5EF4-FFF2-40B4-BE49-F238E27FC236}">
                <a16:creationId xmlns:a16="http://schemas.microsoft.com/office/drawing/2014/main" id="{9A56014A-E838-4046-93AD-AECCBF90FC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997200"/>
            <a:ext cx="576262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0" name="Picture 10">
            <a:extLst>
              <a:ext uri="{FF2B5EF4-FFF2-40B4-BE49-F238E27FC236}">
                <a16:creationId xmlns:a16="http://schemas.microsoft.com/office/drawing/2014/main" id="{843401DD-EE4F-B447-ADFC-20103ADE5F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644900"/>
            <a:ext cx="611187" cy="61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1" name="Picture 11">
            <a:extLst>
              <a:ext uri="{FF2B5EF4-FFF2-40B4-BE49-F238E27FC236}">
                <a16:creationId xmlns:a16="http://schemas.microsoft.com/office/drawing/2014/main" id="{ACE49F73-13C2-8E41-B875-2F653084D5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292600"/>
            <a:ext cx="611187" cy="61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2" name="Picture 12">
            <a:extLst>
              <a:ext uri="{FF2B5EF4-FFF2-40B4-BE49-F238E27FC236}">
                <a16:creationId xmlns:a16="http://schemas.microsoft.com/office/drawing/2014/main" id="{7E13EE4A-D873-4D4A-AD43-93D822D42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13325"/>
            <a:ext cx="611187" cy="61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3" name="Picture 13">
            <a:extLst>
              <a:ext uri="{FF2B5EF4-FFF2-40B4-BE49-F238E27FC236}">
                <a16:creationId xmlns:a16="http://schemas.microsoft.com/office/drawing/2014/main" id="{F59F9E20-E526-8746-BBAB-F775D4F0CF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662613"/>
            <a:ext cx="611187" cy="611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6" name="Picture 16">
            <a:extLst>
              <a:ext uri="{FF2B5EF4-FFF2-40B4-BE49-F238E27FC236}">
                <a16:creationId xmlns:a16="http://schemas.microsoft.com/office/drawing/2014/main" id="{F4339AC5-BF93-9449-83B6-550DAD0312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060575"/>
            <a:ext cx="59690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>
            <a:extLst>
              <a:ext uri="{FF2B5EF4-FFF2-40B4-BE49-F238E27FC236}">
                <a16:creationId xmlns:a16="http://schemas.microsoft.com/office/drawing/2014/main" id="{5544F9B0-B73A-4049-A7AB-3B1C58D4A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3229" r="17618" b="130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0" name="WordArt 6">
            <a:extLst>
              <a:ext uri="{FF2B5EF4-FFF2-40B4-BE49-F238E27FC236}">
                <a16:creationId xmlns:a16="http://schemas.microsoft.com/office/drawing/2014/main" id="{D6A47E19-D1DC-A64A-97EB-23C9CEDC17F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42988" y="692150"/>
            <a:ext cx="6886575" cy="9620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5400" b="1" kern="10"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Beth yw gwyliwr</a:t>
            </a:r>
          </a:p>
        </p:txBody>
      </p:sp>
      <p:sp>
        <p:nvSpPr>
          <p:cNvPr id="26631" name="WordArt 7">
            <a:extLst>
              <a:ext uri="{FF2B5EF4-FFF2-40B4-BE49-F238E27FC236}">
                <a16:creationId xmlns:a16="http://schemas.microsoft.com/office/drawing/2014/main" id="{7ECA891A-B0EC-0B4F-9257-1B53B35B812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92275" y="2492375"/>
            <a:ext cx="3752850" cy="28860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5400" b="1" kern="10"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edrychwr</a:t>
            </a:r>
          </a:p>
          <a:p>
            <a:r>
              <a:rPr lang="en-GB" sz="5400" b="1" kern="10"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tyst</a:t>
            </a:r>
          </a:p>
          <a:p>
            <a:r>
              <a:rPr lang="en-GB" sz="5400" b="1" kern="10"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arsyllyd</a:t>
            </a:r>
          </a:p>
        </p:txBody>
      </p:sp>
      <p:pic>
        <p:nvPicPr>
          <p:cNvPr id="26632" name="Picture 8">
            <a:extLst>
              <a:ext uri="{FF2B5EF4-FFF2-40B4-BE49-F238E27FC236}">
                <a16:creationId xmlns:a16="http://schemas.microsoft.com/office/drawing/2014/main" id="{C7462A99-891E-7848-B1CC-FF882CC5FFD1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0063" y="1844675"/>
            <a:ext cx="1701800" cy="4497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633" name="Picture 9">
            <a:extLst>
              <a:ext uri="{FF2B5EF4-FFF2-40B4-BE49-F238E27FC236}">
                <a16:creationId xmlns:a16="http://schemas.microsoft.com/office/drawing/2014/main" id="{1CEE9A3C-B171-DE40-B969-A28168943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573463"/>
            <a:ext cx="936625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5" name="Picture 11">
            <a:extLst>
              <a:ext uri="{FF2B5EF4-FFF2-40B4-BE49-F238E27FC236}">
                <a16:creationId xmlns:a16="http://schemas.microsoft.com/office/drawing/2014/main" id="{AE9DD686-7B67-0B41-84E1-381478C3BD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24400"/>
            <a:ext cx="936625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6" name="Picture 12">
            <a:extLst>
              <a:ext uri="{FF2B5EF4-FFF2-40B4-BE49-F238E27FC236}">
                <a16:creationId xmlns:a16="http://schemas.microsoft.com/office/drawing/2014/main" id="{E4EFECA0-773E-E747-BF65-D90A867C7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327275"/>
            <a:ext cx="936625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>
            <a:extLst>
              <a:ext uri="{FF2B5EF4-FFF2-40B4-BE49-F238E27FC236}">
                <a16:creationId xmlns:a16="http://schemas.microsoft.com/office/drawing/2014/main" id="{07C95585-A8BC-AA47-8D27-8D58CCE30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3229" r="17618" b="13062"/>
          <a:stretch>
            <a:fillRect/>
          </a:stretch>
        </p:blipFill>
        <p:spPr bwMode="auto">
          <a:xfrm>
            <a:off x="-252413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4" name="WordArt 6">
            <a:extLst>
              <a:ext uri="{FF2B5EF4-FFF2-40B4-BE49-F238E27FC236}">
                <a16:creationId xmlns:a16="http://schemas.microsoft.com/office/drawing/2014/main" id="{C4116DAB-FC2D-6C40-A3CE-707F4BB1313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19250" y="549275"/>
            <a:ext cx="5781675" cy="1066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000" b="1" kern="10"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Fyddech ch'in helpu?</a:t>
            </a:r>
          </a:p>
        </p:txBody>
      </p:sp>
      <p:sp>
        <p:nvSpPr>
          <p:cNvPr id="27655" name="WordArt 7">
            <a:extLst>
              <a:ext uri="{FF2B5EF4-FFF2-40B4-BE49-F238E27FC236}">
                <a16:creationId xmlns:a16="http://schemas.microsoft.com/office/drawing/2014/main" id="{11DD9FC9-DAD8-CF40-A471-BCFBCC09389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4213" y="1844675"/>
            <a:ext cx="7143750" cy="2552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Mewn parau, siaradwch am pryd </a:t>
            </a:r>
          </a:p>
          <a:p>
            <a:pPr algn="ctr"/>
            <a:r>
              <a:rPr lang="en-GB" sz="3600" b="1" kern="1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y byddech a phryd na fyddech yn </a:t>
            </a:r>
          </a:p>
          <a:p>
            <a:pPr algn="ctr"/>
            <a:r>
              <a:rPr lang="en-GB" sz="3600" b="1" kern="1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helpu rhywun sy'n cael ei fwlio </a:t>
            </a:r>
          </a:p>
        </p:txBody>
      </p:sp>
      <p:pic>
        <p:nvPicPr>
          <p:cNvPr id="27656" name="Picture 8">
            <a:extLst>
              <a:ext uri="{FF2B5EF4-FFF2-40B4-BE49-F238E27FC236}">
                <a16:creationId xmlns:a16="http://schemas.microsoft.com/office/drawing/2014/main" id="{EC2F5EBB-E79E-E541-AD38-EA395E3F1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5085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7" name="Picture 9">
            <a:extLst>
              <a:ext uri="{FF2B5EF4-FFF2-40B4-BE49-F238E27FC236}">
                <a16:creationId xmlns:a16="http://schemas.microsoft.com/office/drawing/2014/main" id="{2E81AB1F-97D4-B142-8BC2-FAB73725B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581525"/>
            <a:ext cx="16192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8" name="Picture 10">
            <a:extLst>
              <a:ext uri="{FF2B5EF4-FFF2-40B4-BE49-F238E27FC236}">
                <a16:creationId xmlns:a16="http://schemas.microsoft.com/office/drawing/2014/main" id="{10E7976B-052E-1E49-B6F6-DF85BA5EE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52913"/>
            <a:ext cx="2160588" cy="216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9" name="Picture 11">
            <a:extLst>
              <a:ext uri="{FF2B5EF4-FFF2-40B4-BE49-F238E27FC236}">
                <a16:creationId xmlns:a16="http://schemas.microsoft.com/office/drawing/2014/main" id="{86866DF7-5754-0542-84BC-135E0EB0F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724400"/>
            <a:ext cx="1595438" cy="149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>
            <a:extLst>
              <a:ext uri="{FF2B5EF4-FFF2-40B4-BE49-F238E27FC236}">
                <a16:creationId xmlns:a16="http://schemas.microsoft.com/office/drawing/2014/main" id="{A36DD66C-B4EB-CC4F-B181-5E74B43C8C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3229" r="17618" b="130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8" name="WordArt 6">
            <a:extLst>
              <a:ext uri="{FF2B5EF4-FFF2-40B4-BE49-F238E27FC236}">
                <a16:creationId xmlns:a16="http://schemas.microsoft.com/office/drawing/2014/main" id="{E594D86D-408D-0048-80CD-C6A55C43873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11188" y="620713"/>
            <a:ext cx="7505700" cy="781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b="1" kern="10"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Allwch chi orffen y brawddegau?</a:t>
            </a:r>
          </a:p>
        </p:txBody>
      </p:sp>
      <p:pic>
        <p:nvPicPr>
          <p:cNvPr id="28682" name="Picture 10">
            <a:extLst>
              <a:ext uri="{FF2B5EF4-FFF2-40B4-BE49-F238E27FC236}">
                <a16:creationId xmlns:a16="http://schemas.microsoft.com/office/drawing/2014/main" id="{FD0B0698-701A-3649-A958-CF29C1BE251E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1413" y="1916113"/>
            <a:ext cx="4249737" cy="4249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684" name="AutoShape 12">
            <a:extLst>
              <a:ext uri="{FF2B5EF4-FFF2-40B4-BE49-F238E27FC236}">
                <a16:creationId xmlns:a16="http://schemas.microsoft.com/office/drawing/2014/main" id="{0B9D7932-0C4B-2144-8F12-559FD6590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2349500"/>
            <a:ext cx="2376488" cy="2087563"/>
          </a:xfrm>
          <a:prstGeom prst="wedgeEllipseCallout">
            <a:avLst>
              <a:gd name="adj1" fmla="val -102106"/>
              <a:gd name="adj2" fmla="val 10074"/>
            </a:avLst>
          </a:prstGeom>
          <a:solidFill>
            <a:srgbClr val="FF99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altLang="en-US" sz="2000" b="1">
                <a:solidFill>
                  <a:schemeClr val="bg1"/>
                </a:solidFill>
                <a:latin typeface="Comic Sans MS" panose="030F0902030302020204" pitchFamily="66" charset="0"/>
              </a:rPr>
              <a:t>Byddwn i’n helpu rhywun sy’n cael ei fwlio os …</a:t>
            </a:r>
          </a:p>
        </p:txBody>
      </p:sp>
      <p:sp>
        <p:nvSpPr>
          <p:cNvPr id="28686" name="AutoShape 14">
            <a:extLst>
              <a:ext uri="{FF2B5EF4-FFF2-40B4-BE49-F238E27FC236}">
                <a16:creationId xmlns:a16="http://schemas.microsoft.com/office/drawing/2014/main" id="{4E6F7F06-09D9-1D4B-97B8-11DFB0B0D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916113"/>
            <a:ext cx="2592387" cy="2087562"/>
          </a:xfrm>
          <a:prstGeom prst="wedgeEllipseCallout">
            <a:avLst>
              <a:gd name="adj1" fmla="val 88458"/>
              <a:gd name="adj2" fmla="val 34032"/>
            </a:avLst>
          </a:prstGeom>
          <a:solidFill>
            <a:srgbClr val="33CCCC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altLang="en-US" sz="2000" b="1">
                <a:solidFill>
                  <a:schemeClr val="bg1"/>
                </a:solidFill>
                <a:latin typeface="Comic Sans MS" panose="030F0902030302020204" pitchFamily="66" charset="0"/>
              </a:rPr>
              <a:t>Byddwn i ddim yn helpu rhywun sy’n cael ei fwlio…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4" grpId="0" animBg="1"/>
      <p:bldP spid="2868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>
            <a:extLst>
              <a:ext uri="{FF2B5EF4-FFF2-40B4-BE49-F238E27FC236}">
                <a16:creationId xmlns:a16="http://schemas.microsoft.com/office/drawing/2014/main" id="{0A1DD0CC-F701-8C43-BC50-6FD49BA2E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3229" r="17618" b="130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02" name="WordArt 6">
            <a:extLst>
              <a:ext uri="{FF2B5EF4-FFF2-40B4-BE49-F238E27FC236}">
                <a16:creationId xmlns:a16="http://schemas.microsoft.com/office/drawing/2014/main" id="{D1CED74B-E167-DB43-8DC9-A5FA18E8296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47813" y="620713"/>
            <a:ext cx="5953125" cy="781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b="1" kern="10"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Beth allech chi wneud?</a:t>
            </a:r>
          </a:p>
        </p:txBody>
      </p:sp>
      <p:sp>
        <p:nvSpPr>
          <p:cNvPr id="29704" name="WordArt 8">
            <a:extLst>
              <a:ext uri="{FF2B5EF4-FFF2-40B4-BE49-F238E27FC236}">
                <a16:creationId xmlns:a16="http://schemas.microsoft.com/office/drawing/2014/main" id="{7A0B5CA1-3E1F-8149-8036-BEC1ED82DEB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03350" y="2060575"/>
            <a:ext cx="6267450" cy="6381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Rhowch y datganiadau mewn trefn</a:t>
            </a:r>
          </a:p>
        </p:txBody>
      </p:sp>
      <p:sp>
        <p:nvSpPr>
          <p:cNvPr id="29705" name="Line 9">
            <a:extLst>
              <a:ext uri="{FF2B5EF4-FFF2-40B4-BE49-F238E27FC236}">
                <a16:creationId xmlns:a16="http://schemas.microsoft.com/office/drawing/2014/main" id="{BCEEBC4C-50B6-504B-96BF-FF3F8A9733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7450" y="3933825"/>
            <a:ext cx="662463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06" name="Text Box 10">
            <a:extLst>
              <a:ext uri="{FF2B5EF4-FFF2-40B4-BE49-F238E27FC236}">
                <a16:creationId xmlns:a16="http://schemas.microsoft.com/office/drawing/2014/main" id="{D2089490-DA3A-6E45-9FB3-6FE18B0FF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221163"/>
            <a:ext cx="30241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latin typeface="Comic Sans MS" panose="030F0902030302020204" pitchFamily="66" charset="0"/>
              </a:rPr>
              <a:t>Mwyaf tebygol - cyntaf</a:t>
            </a:r>
          </a:p>
        </p:txBody>
      </p:sp>
      <p:sp>
        <p:nvSpPr>
          <p:cNvPr id="29707" name="Text Box 11">
            <a:extLst>
              <a:ext uri="{FF2B5EF4-FFF2-40B4-BE49-F238E27FC236}">
                <a16:creationId xmlns:a16="http://schemas.microsoft.com/office/drawing/2014/main" id="{ACE3064E-1186-D04A-941D-697F918CC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4221163"/>
            <a:ext cx="2590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latin typeface="Comic Sans MS" panose="030F0902030302020204" pitchFamily="66" charset="0"/>
              </a:rPr>
              <a:t>Lleiaf tebygol - olaf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>
            <a:extLst>
              <a:ext uri="{FF2B5EF4-FFF2-40B4-BE49-F238E27FC236}">
                <a16:creationId xmlns:a16="http://schemas.microsoft.com/office/drawing/2014/main" id="{36F6B835-B0CA-4747-9DF6-747C0D0DF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3229" r="17618" b="130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6" name="WordArt 6">
            <a:extLst>
              <a:ext uri="{FF2B5EF4-FFF2-40B4-BE49-F238E27FC236}">
                <a16:creationId xmlns:a16="http://schemas.microsoft.com/office/drawing/2014/main" id="{62023323-E302-F548-A7D9-903FB42BA80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87450" y="549275"/>
            <a:ext cx="6581775" cy="12763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Ble yn yr ysgol ydych chi wedi</a:t>
            </a:r>
          </a:p>
          <a:p>
            <a:pPr algn="ctr"/>
            <a:r>
              <a:rPr lang="en-GB" sz="3600" b="1" kern="10"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 gweld bwlio yn digwydd?</a:t>
            </a:r>
          </a:p>
        </p:txBody>
      </p:sp>
      <p:pic>
        <p:nvPicPr>
          <p:cNvPr id="30727" name="Picture 7">
            <a:extLst>
              <a:ext uri="{FF2B5EF4-FFF2-40B4-BE49-F238E27FC236}">
                <a16:creationId xmlns:a16="http://schemas.microsoft.com/office/drawing/2014/main" id="{FE408CF6-E7B5-7A43-809E-FB7D913121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844675"/>
            <a:ext cx="4608512" cy="460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>
            <a:extLst>
              <a:ext uri="{FF2B5EF4-FFF2-40B4-BE49-F238E27FC236}">
                <a16:creationId xmlns:a16="http://schemas.microsoft.com/office/drawing/2014/main" id="{BC99E464-2260-4A42-A699-2B072F9D4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3229" r="17618" b="130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53" name="Picture 9">
            <a:extLst>
              <a:ext uri="{FF2B5EF4-FFF2-40B4-BE49-F238E27FC236}">
                <a16:creationId xmlns:a16="http://schemas.microsoft.com/office/drawing/2014/main" id="{A8669D1A-2951-F14B-A63D-394434B9B7C1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476250"/>
            <a:ext cx="6480175" cy="5859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54" name="Text Box 10">
            <a:extLst>
              <a:ext uri="{FF2B5EF4-FFF2-40B4-BE49-F238E27FC236}">
                <a16:creationId xmlns:a16="http://schemas.microsoft.com/office/drawing/2014/main" id="{CA1A43D2-0E36-7446-91E7-C0AD78C69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1989138"/>
            <a:ext cx="42481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000" b="1">
                <a:solidFill>
                  <a:schemeClr val="bg1"/>
                </a:solidFill>
                <a:latin typeface="Comic Sans MS" panose="030F0902030302020204" pitchFamily="66" charset="0"/>
              </a:rPr>
              <a:t>Bydd bwlio yn peidio mewn llai na 10 eiliad pan fydd cyfoedion (plant eraill) yn helpu</a:t>
            </a:r>
          </a:p>
        </p:txBody>
      </p:sp>
      <p:sp>
        <p:nvSpPr>
          <p:cNvPr id="31755" name="WordArt 11">
            <a:extLst>
              <a:ext uri="{FF2B5EF4-FFF2-40B4-BE49-F238E27FC236}">
                <a16:creationId xmlns:a16="http://schemas.microsoft.com/office/drawing/2014/main" id="{9BA0ACA1-0783-374A-895E-4FCD4EF887D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63713" y="620713"/>
            <a:ext cx="5572125" cy="8572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800" b="1" kern="10"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902030302020204" pitchFamily="66" charset="0"/>
              </a:rPr>
              <a:t>Wyddoch chi?</a:t>
            </a:r>
          </a:p>
        </p:txBody>
      </p:sp>
      <p:sp>
        <p:nvSpPr>
          <p:cNvPr id="31756" name="Text Box 12">
            <a:extLst>
              <a:ext uri="{FF2B5EF4-FFF2-40B4-BE49-F238E27FC236}">
                <a16:creationId xmlns:a16="http://schemas.microsoft.com/office/drawing/2014/main" id="{9C22D379-3296-204F-9282-2E2E8338D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1989138"/>
            <a:ext cx="424815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400" b="1">
                <a:solidFill>
                  <a:schemeClr val="bg1"/>
                </a:solidFill>
                <a:latin typeface="Comic Sans MS" panose="030F0902030302020204" pitchFamily="66" charset="0"/>
              </a:rPr>
              <a:t>Bydd gwyliwr yn bresennol bron bob tro y bydd bwlio yn digwydd (8/10)</a:t>
            </a:r>
          </a:p>
        </p:txBody>
      </p:sp>
      <p:sp>
        <p:nvSpPr>
          <p:cNvPr id="31757" name="Text Box 13">
            <a:extLst>
              <a:ext uri="{FF2B5EF4-FFF2-40B4-BE49-F238E27FC236}">
                <a16:creationId xmlns:a16="http://schemas.microsoft.com/office/drawing/2014/main" id="{767E3CBF-DFE2-0A4D-A19A-0A7390D20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2060575"/>
            <a:ext cx="424815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latin typeface="Comic Sans MS" panose="030F0902030302020204" pitchFamily="66" charset="0"/>
              </a:rPr>
              <a:t>Yn yr iard bydd plant yn helpu i stopio bwlio – yn amlach nag oedolion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197</Words>
  <Application>Microsoft Macintosh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Comic Sans MS</vt:lpstr>
      <vt:lpstr>Default Design</vt:lpstr>
      <vt:lpstr> Rôl y gwyliwr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Schools Liason</dc:creator>
  <cp:lastModifiedBy>Andy Holland</cp:lastModifiedBy>
  <cp:revision>14</cp:revision>
  <dcterms:created xsi:type="dcterms:W3CDTF">2012-04-30T13:27:46Z</dcterms:created>
  <dcterms:modified xsi:type="dcterms:W3CDTF">2022-03-02T23:48:10Z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480fde1a-8e25-4b09-84e7-50ed7c39b02e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