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6" r:id="rId5"/>
    <p:sldId id="275" r:id="rId6"/>
    <p:sldId id="270" r:id="rId7"/>
    <p:sldId id="27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86386" autoAdjust="0"/>
  </p:normalViewPr>
  <p:slideViewPr>
    <p:cSldViewPr snapToGrid="0" snapToObjects="1">
      <p:cViewPr varScale="1">
        <p:scale>
          <a:sx n="126" d="100"/>
          <a:sy n="126" d="100"/>
        </p:scale>
        <p:origin x="19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2023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2023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38226" y="1069026"/>
            <a:ext cx="7067549" cy="2636491"/>
            <a:chOff x="1104900" y="995874"/>
            <a:chExt cx="7067549" cy="2636491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18115" t="16254" r="13762" b="22502"/>
            <a:stretch/>
          </p:blipFill>
          <p:spPr bwMode="auto">
            <a:xfrm>
              <a:off x="5461316" y="995874"/>
              <a:ext cx="2711133" cy="17402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l="28871" t="16253" r="14087" b="19670"/>
            <a:stretch/>
          </p:blipFill>
          <p:spPr bwMode="auto">
            <a:xfrm>
              <a:off x="1104900" y="995874"/>
              <a:ext cx="2692558" cy="17402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4"/>
            <a:srcRect l="19723" t="15934" r="15569" b="19366"/>
            <a:stretch/>
          </p:blipFill>
          <p:spPr bwMode="auto">
            <a:xfrm>
              <a:off x="3270198" y="2036045"/>
              <a:ext cx="2730183" cy="1596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0D69E1-FC96-A84C-AC3C-B71933E8E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cy-GB" sz="4800" noProof="1"/>
              <a:t>Diffiniadau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FA6DE-189E-D243-A278-70084B55E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GB" sz="4800" noProof="1"/>
              <a:t>Definitions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26614-22ED-65D6-0B95-9FAFA867AF3E}"/>
              </a:ext>
            </a:extLst>
          </p:cNvPr>
          <p:cNvSpPr txBox="1"/>
          <p:nvPr/>
        </p:nvSpPr>
        <p:spPr>
          <a:xfrm>
            <a:off x="189781" y="306238"/>
            <a:ext cx="223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>
                <a:solidFill>
                  <a:schemeClr val="tx2"/>
                </a:solidFill>
              </a:rPr>
              <a:t>Stori Griff</a:t>
            </a:r>
          </a:p>
          <a:p>
            <a:r>
              <a:rPr lang="cy-GB" dirty="0">
                <a:solidFill>
                  <a:schemeClr val="tx2"/>
                </a:solidFill>
              </a:rPr>
              <a:t>Adnodd Athrawon 1a.</a:t>
            </a:r>
          </a:p>
        </p:txBody>
      </p:sp>
    </p:spTree>
    <p:extLst>
      <p:ext uri="{BB962C8B-B14F-4D97-AF65-F5344CB8AC3E}">
        <p14:creationId xmlns:p14="http://schemas.microsoft.com/office/powerpoint/2010/main" val="196416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Diffiniad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y-GB" sz="3600" dirty="0"/>
              <a:t> </a:t>
            </a:r>
            <a:r>
              <a:rPr lang="cy-GB" sz="3600" b="1" dirty="0"/>
              <a:t>Meithrin Perthynas Amhriodol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y-GB" sz="3600" dirty="0"/>
              <a:t>Pan fydd oedolyn yn fwriadol yn dod yn gyfaill i blentyn ac yn ennill ei ymddiriedaeth gyda'r bwriad o’i niweidio yn rhywiol.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0550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Diffiniad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y-GB" sz="3600" b="1" dirty="0"/>
              <a:t>Camfanteisio ar Blant </a:t>
            </a:r>
            <a:r>
              <a:rPr lang="cy-GB" sz="3600" dirty="0"/>
              <a:t>yw pan mae </a:t>
            </a:r>
            <a:br>
              <a:rPr lang="cy-GB" sz="3600" dirty="0"/>
            </a:br>
            <a:r>
              <a:rPr lang="cy-GB" sz="3600" dirty="0"/>
              <a:t>rhywun yn dod yn gyfaill i blentyn,</a:t>
            </a:r>
            <a:br>
              <a:rPr lang="cy-GB" sz="3600" dirty="0"/>
            </a:br>
            <a:r>
              <a:rPr lang="cy-GB" sz="3600" dirty="0"/>
              <a:t>eu camdrin, a’u camfanteisio,</a:t>
            </a:r>
            <a:br>
              <a:rPr lang="cy-GB" sz="3600" dirty="0"/>
            </a:br>
            <a:r>
              <a:rPr lang="cy-GB" sz="3600" dirty="0"/>
              <a:t>eu paratoi at bwrpas rhyw,</a:t>
            </a:r>
            <a:br>
              <a:rPr lang="cy-GB" sz="3600" dirty="0"/>
            </a:br>
            <a:r>
              <a:rPr lang="cy-GB" sz="3600" dirty="0"/>
              <a:t>a’u rheoli am diben troseddol neu rywiol</a:t>
            </a:r>
          </a:p>
        </p:txBody>
      </p:sp>
    </p:spTree>
    <p:extLst>
      <p:ext uri="{BB962C8B-B14F-4D97-AF65-F5344CB8AC3E}">
        <p14:creationId xmlns:p14="http://schemas.microsoft.com/office/powerpoint/2010/main" val="269762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480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Cyngor Gorau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y-GB" sz="4400" dirty="0"/>
              <a:t>“Os wyf yn teimlo’n anghyfforddus neu’n anniogel </a:t>
            </a:r>
            <a:br>
              <a:rPr lang="cy-GB" sz="4400" dirty="0"/>
            </a:br>
            <a:r>
              <a:rPr lang="cy-GB" sz="4400" dirty="0"/>
              <a:t>byddaf yn dweud wrth </a:t>
            </a:r>
            <a:br>
              <a:rPr lang="cy-GB" sz="4400" dirty="0"/>
            </a:br>
            <a:r>
              <a:rPr lang="cy-GB" sz="4400" dirty="0"/>
              <a:t>oedolyn dibynadwy </a:t>
            </a:r>
            <a:br>
              <a:rPr lang="cy-GB" sz="4400" dirty="0"/>
            </a:br>
            <a:r>
              <a:rPr lang="cy-GB" sz="4400" dirty="0"/>
              <a:t>ac yn gofyn am help.”</a:t>
            </a:r>
          </a:p>
        </p:txBody>
      </p:sp>
    </p:spTree>
    <p:extLst>
      <p:ext uri="{BB962C8B-B14F-4D97-AF65-F5344CB8AC3E}">
        <p14:creationId xmlns:p14="http://schemas.microsoft.com/office/powerpoint/2010/main" val="398188135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3-01-Secondary" id="{976CBD87-959B-F942-B6FF-2555C84A4BE6}" vid="{97F9A7F2-8069-2A46-9EEF-D3BA136B7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2</TotalTime>
  <Words>99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PowerPoint-2015-Safety</vt:lpstr>
      <vt:lpstr>Diffiniadau</vt:lpstr>
      <vt:lpstr>Diffiniad</vt:lpstr>
      <vt:lpstr>Diffiniad</vt:lpstr>
      <vt:lpstr>Cyngor Gorau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Diffiniadau</dc:title>
  <dc:creator>Andy Holland</dc:creator>
  <cp:lastModifiedBy>Andy Holland</cp:lastModifiedBy>
  <cp:revision>1</cp:revision>
  <cp:lastPrinted>2021-11-08T14:24:17Z</cp:lastPrinted>
  <dcterms:created xsi:type="dcterms:W3CDTF">2023-03-28T15:26:45Z</dcterms:created>
  <dcterms:modified xsi:type="dcterms:W3CDTF">2023-03-28T15:29:14Z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