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631D3FF-8D8E-F244-BEDA-38D3F6CA1B2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0B14130-1C45-224E-8136-D09257F81F0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50261632-24B2-CC42-BA94-7A43408B1DFC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37C7A832-4908-454B-9C0F-4E95FEB4CC6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7CD38D55-E567-F547-982E-14A347784FA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0112D51F-E901-E242-BFF2-3135E1F957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9F03EB-491D-454A-AB85-0E4D63D2013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6716CB50-B23B-8A48-B252-1D085437BC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2802AA9E-D17B-2D42-BC5D-84D92C6FA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3D1DA3C8-4C2E-FC4D-A6F9-A40F2A4082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E17037D-A0FC-0744-8739-E68144311633}" type="slidenum">
              <a:rPr lang="en-GB" altLang="en-US"/>
              <a:pPr eaLnBrk="1" hangingPunct="1"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D2DF1B50-88FD-A748-B543-30807C1F3B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953AD6BE-EB41-E54E-9F8A-F33BF083D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C50CAA3F-F8FF-474F-A3AA-C057455EE1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F3A62FD-1765-694D-BEE9-903634DA6FB2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9629E545-827D-7F4B-A8FB-DECFD1A9038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201E3B2F-B67B-8642-BF9F-CB74DEBB5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6D2B39DC-6559-884A-A9A7-28BB5CD8D7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41E4226-E430-9941-B71E-1FDAB1CAB97C}" type="slidenum">
              <a:rPr lang="en-GB" altLang="en-US"/>
              <a:pPr eaLnBrk="1" hangingPunct="1"/>
              <a:t>3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DB75DD4-C12C-A442-8DA7-6C3CBA4315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D004B3B-870A-FF4A-9A9A-F9E79DC4EB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1DCB19-0433-B749-AC5F-2E95365611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094060-D0DC-8D48-9F81-05843D2841D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4695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934B81-0645-354B-92A8-201B4B333D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CB484A-83CE-854E-82D1-2DC687E3C4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EA27AEE-F303-4643-861D-0F93CCC977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60F207-E351-3441-ADD9-A503D90FC1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7986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200CFE-3AD1-954A-B97E-3AC6B404E2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253C7F-3810-CB40-9888-2CA537C185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7F0F4CC-EB61-444F-BB6D-A1012E2871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63A2DE-30D3-0841-B38F-E909D462A2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0496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2E35DF-2209-7F44-89F8-7938A18FA8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9DB87C-37C4-7944-BA4D-16E2103C5C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40BF1D-3561-AC44-B868-411A907423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0C1422-4559-774B-9ABF-177718A1B6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718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9DF81D-F2B7-F24E-8186-88C43F2134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B010D3-DD54-8745-AF24-272ECAED5A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A2B769-162E-2841-89BA-5C52C06C87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B074B8-8167-7747-B413-0697B2AB481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8940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F0571D-D8FE-1745-9AB0-8C4A1F5BEB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70EC82-6680-4F48-B2AF-C6B5A34994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1D1527-A35E-B248-B0CE-89F4CCA5A6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96FCB2-EB42-F947-8838-1FED458C60B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0184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070423-54A4-C746-BEB6-B5767DB37D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62CDEE-05DD-C647-8FBB-9C465A2030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F4E927-AF3C-0043-B651-5D9AB48AB5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36E200-A39F-7C4C-AB06-9A32AB3CB6D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1114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6987342-1DEA-C64E-8955-A6D26576CB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20EA47A-7884-1948-AC77-3A6004E5D2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B3C0915-9CD2-2E44-9D41-69AAA28C0E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96AE34-0345-8A43-B78C-35D1E354C7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6998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0172AAC-9653-674C-A246-E370B42712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272490B-8E7A-3540-86D0-08097059BD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72C6F0F-4F84-874D-B684-5E6FA28587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C28546-2875-2C4E-A449-E6C1302EFEF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3086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C04F59B-2602-A543-A02F-2D79DF56AE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4B650BE-EC83-1B4C-A8F6-18A54FEA52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5C9F298-CE2E-EF4A-9BEF-F65AD6A978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EDA566-5C43-9A46-A96E-1B9B36D57E4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8523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D81409-6F94-3248-9BC2-DB498B69F4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CC8521-48FD-B94A-9709-DE61198A29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A59703-8AFE-E641-8125-905B945505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DED600-0F8F-A148-9C73-E071D18A1D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9135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6A3511-EF06-D84C-9E06-A7FC6F1F7F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D593DD-B730-4C41-AF24-683B991423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7A68BC-E16B-A646-9647-E938E2AC36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523F31-D254-F842-A992-90F7A0357E6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192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9D191D6-9D46-0749-81BA-E51AD78D23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1F08C92-741B-4646-BD14-A2D8D7E5AF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D3AF2EA-4BAE-8242-9038-81729CA92CA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4A34335-26B6-D246-8454-BCFA431967F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E5DDF73-C7D7-5042-B517-B2EA3892B50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1EFE500-6F17-7049-9265-DF578CB2357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ord files SAFETY TEMPLATE LANDSCAPE A4">
            <a:extLst>
              <a:ext uri="{FF2B5EF4-FFF2-40B4-BE49-F238E27FC236}">
                <a16:creationId xmlns:a16="http://schemas.microsoft.com/office/drawing/2014/main" id="{3C6D1933-8805-594F-9857-3A8819219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6" descr="117040622">
            <a:extLst>
              <a:ext uri="{FF2B5EF4-FFF2-40B4-BE49-F238E27FC236}">
                <a16:creationId xmlns:a16="http://schemas.microsoft.com/office/drawing/2014/main" id="{CBAF867B-B371-7443-A46B-3EF399AC1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908050"/>
            <a:ext cx="3805237" cy="468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7">
            <a:extLst>
              <a:ext uri="{FF2B5EF4-FFF2-40B4-BE49-F238E27FC236}">
                <a16:creationId xmlns:a16="http://schemas.microsoft.com/office/drawing/2014/main" id="{DA0DF491-6211-AC45-B43C-0D55BAED2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2276475"/>
            <a:ext cx="165735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 b="1">
                <a:latin typeface="Comic Sans MS" panose="030F0902030302020204" pitchFamily="66" charset="0"/>
              </a:rPr>
              <a:t>Holiadur Ffôn Symudol</a:t>
            </a:r>
            <a:r>
              <a:rPr lang="en-GB" altLang="en-US" sz="3200" b="1">
                <a:latin typeface="Comic Sans MS" panose="030F0902030302020204" pitchFamily="66" charset="0"/>
              </a:rPr>
              <a:t> </a:t>
            </a:r>
          </a:p>
        </p:txBody>
      </p:sp>
      <p:sp>
        <p:nvSpPr>
          <p:cNvPr id="2053" name="WordArt 8">
            <a:extLst>
              <a:ext uri="{FF2B5EF4-FFF2-40B4-BE49-F238E27FC236}">
                <a16:creationId xmlns:a16="http://schemas.microsoft.com/office/drawing/2014/main" id="{C9C04992-367A-C545-BAB7-8A9712F277A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700338" y="476250"/>
            <a:ext cx="350837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5400" b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Comic Sans MS" panose="030F0902030302020204" pitchFamily="66" charset="0"/>
              </a:rPr>
              <a:t>Dychmygwch Hwn</a:t>
            </a:r>
          </a:p>
        </p:txBody>
      </p:sp>
      <p:pic>
        <p:nvPicPr>
          <p:cNvPr id="2054" name="Picture 10" descr="bar graphs,business concepts,businesses,charts,concepts,emoticons,emotions,graphs,presentations,smiley,smiley face,smiley faces,smileys,smilie,smilie face,smilie faces,smilies,smily,smily face,smily faces,smilys,symbols">
            <a:extLst>
              <a:ext uri="{FF2B5EF4-FFF2-40B4-BE49-F238E27FC236}">
                <a16:creationId xmlns:a16="http://schemas.microsoft.com/office/drawing/2014/main" id="{9113BD0B-6741-1742-8F8B-B6E461D73B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773238"/>
            <a:ext cx="3095625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Text Box 11">
            <a:extLst>
              <a:ext uri="{FF2B5EF4-FFF2-40B4-BE49-F238E27FC236}">
                <a16:creationId xmlns:a16="http://schemas.microsoft.com/office/drawing/2014/main" id="{64F71890-DAC3-8048-B114-AA438FE26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15888"/>
            <a:ext cx="15843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Comic Sans MS" panose="030F0902030302020204" pitchFamily="66" charset="0"/>
              </a:rPr>
              <a:t>Adnodd 1a.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ord files SAFETY TEMPLATE LANDSCAPE A4">
            <a:extLst>
              <a:ext uri="{FF2B5EF4-FFF2-40B4-BE49-F238E27FC236}">
                <a16:creationId xmlns:a16="http://schemas.microsoft.com/office/drawing/2014/main" id="{B8550478-E854-F54F-BA21-710B71FB3D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2" descr="MH900431538">
            <a:extLst>
              <a:ext uri="{FF2B5EF4-FFF2-40B4-BE49-F238E27FC236}">
                <a16:creationId xmlns:a16="http://schemas.microsoft.com/office/drawing/2014/main" id="{1D1BF99D-846F-724E-A5E3-0E9E1DC162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981075"/>
            <a:ext cx="1223963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>
            <a:extLst>
              <a:ext uri="{FF2B5EF4-FFF2-40B4-BE49-F238E27FC236}">
                <a16:creationId xmlns:a16="http://schemas.microsoft.com/office/drawing/2014/main" id="{0EDDA512-4771-AE41-B1D1-9741479340E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916113"/>
            <a:ext cx="6911975" cy="3816350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cy-GB" altLang="en-US" sz="1600">
                <a:latin typeface="Comic Sans MS" panose="030F0902030302020204" pitchFamily="66" charset="0"/>
              </a:rPr>
              <a:t>Faint sydd â ffôn symudol?</a:t>
            </a:r>
          </a:p>
          <a:p>
            <a:pPr eaLnBrk="1" hangingPunct="1">
              <a:lnSpc>
                <a:spcPct val="140000"/>
              </a:lnSpc>
            </a:pPr>
            <a:r>
              <a:rPr lang="cy-GB" altLang="en-US" sz="1600">
                <a:latin typeface="Comic Sans MS" panose="030F0902030302020204" pitchFamily="66" charset="0"/>
              </a:rPr>
              <a:t>Faint sydd â ffôn symudol sy’n gallu cysylltu â’r rhyngrwyd?</a:t>
            </a:r>
          </a:p>
          <a:p>
            <a:pPr eaLnBrk="1" hangingPunct="1">
              <a:lnSpc>
                <a:spcPct val="140000"/>
              </a:lnSpc>
            </a:pPr>
            <a:r>
              <a:rPr lang="cy-GB" altLang="en-US" sz="1600">
                <a:latin typeface="Comic Sans MS" panose="030F0902030302020204" pitchFamily="66" charset="0"/>
              </a:rPr>
              <a:t>Faint sy’n cael defnyddio ffôn symudol ffrind neu berthynas?</a:t>
            </a:r>
          </a:p>
          <a:p>
            <a:pPr eaLnBrk="1" hangingPunct="1">
              <a:lnSpc>
                <a:spcPct val="140000"/>
              </a:lnSpc>
            </a:pPr>
            <a:r>
              <a:rPr lang="cy-GB" altLang="en-US" sz="1600">
                <a:latin typeface="Comic Sans MS" panose="030F0902030302020204" pitchFamily="66" charset="0"/>
              </a:rPr>
              <a:t>Faint sy’n defnyddio ffôn symudol bob dydd?</a:t>
            </a:r>
          </a:p>
          <a:p>
            <a:pPr eaLnBrk="1" hangingPunct="1">
              <a:lnSpc>
                <a:spcPct val="140000"/>
              </a:lnSpc>
            </a:pPr>
            <a:r>
              <a:rPr lang="cy-GB" altLang="en-US" sz="1600">
                <a:latin typeface="Comic Sans MS" panose="030F0902030302020204" pitchFamily="66" charset="0"/>
              </a:rPr>
              <a:t>Faint sy’n defnyddio ffôn symudol i fynd ar y Rhyngrwyd bob dydd?</a:t>
            </a:r>
          </a:p>
          <a:p>
            <a:pPr eaLnBrk="1" hangingPunct="1">
              <a:lnSpc>
                <a:spcPct val="140000"/>
              </a:lnSpc>
            </a:pPr>
            <a:r>
              <a:rPr lang="cy-GB" altLang="en-US" sz="1600">
                <a:latin typeface="Comic Sans MS" panose="030F0902030302020204" pitchFamily="66" charset="0"/>
              </a:rPr>
              <a:t>Faint sy’n ei ddefnyddio fel ffôn i siarad?  	</a:t>
            </a:r>
          </a:p>
          <a:p>
            <a:pPr eaLnBrk="1" hangingPunct="1">
              <a:lnSpc>
                <a:spcPct val="140000"/>
              </a:lnSpc>
            </a:pPr>
            <a:r>
              <a:rPr lang="cy-GB" altLang="en-US" sz="1600">
                <a:latin typeface="Comic Sans MS" panose="030F0902030302020204" pitchFamily="66" charset="0"/>
              </a:rPr>
              <a:t>Faint sy’n ei ddefnyddio i decstio?  	</a:t>
            </a:r>
          </a:p>
          <a:p>
            <a:pPr eaLnBrk="1" hangingPunct="1">
              <a:lnSpc>
                <a:spcPct val="140000"/>
              </a:lnSpc>
            </a:pPr>
            <a:r>
              <a:rPr lang="cy-GB" altLang="en-US" sz="1600">
                <a:latin typeface="Comic Sans MS" panose="030F0902030302020204" pitchFamily="66" charset="0"/>
              </a:rPr>
              <a:t>Faint sy’n ei ddefnyddio ar gyfer rhywbeth arall?</a:t>
            </a:r>
            <a:endParaRPr lang="en-GB" altLang="en-US" sz="1600"/>
          </a:p>
        </p:txBody>
      </p:sp>
      <p:sp>
        <p:nvSpPr>
          <p:cNvPr id="3077" name="WordArt 8">
            <a:extLst>
              <a:ext uri="{FF2B5EF4-FFF2-40B4-BE49-F238E27FC236}">
                <a16:creationId xmlns:a16="http://schemas.microsoft.com/office/drawing/2014/main" id="{AB7A0262-0F05-7641-995D-AC732854F95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84213" y="620713"/>
            <a:ext cx="74866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i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Comic Sans MS" panose="030F0902030302020204" pitchFamily="66" charset="0"/>
              </a:rPr>
              <a:t>Rhan 1 - Gofynnwch i'r dosbarth...canlyniadau</a:t>
            </a:r>
          </a:p>
        </p:txBody>
      </p:sp>
      <p:sp>
        <p:nvSpPr>
          <p:cNvPr id="3078" name="Line 13">
            <a:extLst>
              <a:ext uri="{FF2B5EF4-FFF2-40B4-BE49-F238E27FC236}">
                <a16:creationId xmlns:a16="http://schemas.microsoft.com/office/drawing/2014/main" id="{44AFFD7D-5CB5-B244-87EC-38C7D8049CA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87450" y="1484313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9" name="Line 14">
            <a:extLst>
              <a:ext uri="{FF2B5EF4-FFF2-40B4-BE49-F238E27FC236}">
                <a16:creationId xmlns:a16="http://schemas.microsoft.com/office/drawing/2014/main" id="{2FAA475D-7B57-9042-BBC9-7D1DBA15789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87450" y="1989138"/>
            <a:ext cx="403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0" name="Rectangle 15">
            <a:extLst>
              <a:ext uri="{FF2B5EF4-FFF2-40B4-BE49-F238E27FC236}">
                <a16:creationId xmlns:a16="http://schemas.microsoft.com/office/drawing/2014/main" id="{054B4C27-C03E-814E-8DBB-2EE6B4DBF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412875"/>
            <a:ext cx="28892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3081" name="Rectangle 16">
            <a:extLst>
              <a:ext uri="{FF2B5EF4-FFF2-40B4-BE49-F238E27FC236}">
                <a16:creationId xmlns:a16="http://schemas.microsoft.com/office/drawing/2014/main" id="{C1197DA4-3638-474F-A22C-5A15D0A53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1484313"/>
            <a:ext cx="287338" cy="504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3082" name="Rectangle 17">
            <a:extLst>
              <a:ext uri="{FF2B5EF4-FFF2-40B4-BE49-F238E27FC236}">
                <a16:creationId xmlns:a16="http://schemas.microsoft.com/office/drawing/2014/main" id="{99506BDB-E2EF-0947-B5F1-BFA21D826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1628775"/>
            <a:ext cx="287338" cy="360363"/>
          </a:xfrm>
          <a:prstGeom prst="rect">
            <a:avLst/>
          </a:prstGeom>
          <a:solidFill>
            <a:srgbClr val="E35FD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3083" name="Rectangle 18">
            <a:extLst>
              <a:ext uri="{FF2B5EF4-FFF2-40B4-BE49-F238E27FC236}">
                <a16:creationId xmlns:a16="http://schemas.microsoft.com/office/drawing/2014/main" id="{5F137001-75B9-4F47-A44A-027D604BB3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1700213"/>
            <a:ext cx="287338" cy="288925"/>
          </a:xfrm>
          <a:prstGeom prst="rect">
            <a:avLst/>
          </a:prstGeom>
          <a:solidFill>
            <a:srgbClr val="EEF17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3084" name="Rectangle 19">
            <a:extLst>
              <a:ext uri="{FF2B5EF4-FFF2-40B4-BE49-F238E27FC236}">
                <a16:creationId xmlns:a16="http://schemas.microsoft.com/office/drawing/2014/main" id="{03E82861-D3D1-724F-A72F-E30D2EE47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1773238"/>
            <a:ext cx="287338" cy="215900"/>
          </a:xfrm>
          <a:prstGeom prst="rect">
            <a:avLst/>
          </a:prstGeom>
          <a:solidFill>
            <a:srgbClr val="EC283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3085" name="Rectangle 20">
            <a:extLst>
              <a:ext uri="{FF2B5EF4-FFF2-40B4-BE49-F238E27FC236}">
                <a16:creationId xmlns:a16="http://schemas.microsoft.com/office/drawing/2014/main" id="{1465E9E5-8A13-1C42-A1BE-0B023E4622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1916113"/>
            <a:ext cx="288925" cy="73025"/>
          </a:xfrm>
          <a:prstGeom prst="rect">
            <a:avLst/>
          </a:prstGeom>
          <a:solidFill>
            <a:srgbClr val="5670F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3086" name="Rectangle 21">
            <a:extLst>
              <a:ext uri="{FF2B5EF4-FFF2-40B4-BE49-F238E27FC236}">
                <a16:creationId xmlns:a16="http://schemas.microsoft.com/office/drawing/2014/main" id="{6E414733-D14F-7444-AC62-8EE569DDE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2863" y="1484313"/>
            <a:ext cx="287337" cy="504825"/>
          </a:xfrm>
          <a:prstGeom prst="rect">
            <a:avLst/>
          </a:prstGeom>
          <a:solidFill>
            <a:srgbClr val="64EA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3087" name="Rectangle 22">
            <a:extLst>
              <a:ext uri="{FF2B5EF4-FFF2-40B4-BE49-F238E27FC236}">
                <a16:creationId xmlns:a16="http://schemas.microsoft.com/office/drawing/2014/main" id="{9C2683E5-0073-3E47-B24A-932C500E8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3075" y="1773238"/>
            <a:ext cx="288925" cy="217487"/>
          </a:xfrm>
          <a:prstGeom prst="rect">
            <a:avLst/>
          </a:prstGeom>
          <a:solidFill>
            <a:srgbClr val="F3C95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3088" name="Rectangle 4">
            <a:extLst>
              <a:ext uri="{FF2B5EF4-FFF2-40B4-BE49-F238E27FC236}">
                <a16:creationId xmlns:a16="http://schemas.microsoft.com/office/drawing/2014/main" id="{A09498C5-E364-A847-A3CA-E0A79BDB0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1725" y="1906588"/>
            <a:ext cx="777875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20000"/>
              </a:spcBef>
            </a:pPr>
            <a:r>
              <a:rPr lang="en-GB" altLang="en-US" sz="1600">
                <a:latin typeface="Comic Sans MS" panose="030F0902030302020204" pitchFamily="66" charset="0"/>
              </a:rPr>
              <a:t>___</a:t>
            </a:r>
          </a:p>
          <a:p>
            <a:pPr eaLnBrk="1" hangingPunct="1">
              <a:lnSpc>
                <a:spcPct val="140000"/>
              </a:lnSpc>
              <a:spcBef>
                <a:spcPct val="20000"/>
              </a:spcBef>
            </a:pPr>
            <a:r>
              <a:rPr lang="en-GB" altLang="en-US" sz="1600">
                <a:latin typeface="Comic Sans MS" panose="030F0902030302020204" pitchFamily="66" charset="0"/>
              </a:rPr>
              <a:t>___</a:t>
            </a:r>
          </a:p>
          <a:p>
            <a:pPr eaLnBrk="1" hangingPunct="1">
              <a:lnSpc>
                <a:spcPct val="140000"/>
              </a:lnSpc>
              <a:spcBef>
                <a:spcPct val="20000"/>
              </a:spcBef>
            </a:pPr>
            <a:r>
              <a:rPr lang="en-GB" altLang="en-US" sz="1600">
                <a:latin typeface="Comic Sans MS" panose="030F0902030302020204" pitchFamily="66" charset="0"/>
              </a:rPr>
              <a:t>___</a:t>
            </a:r>
          </a:p>
          <a:p>
            <a:pPr eaLnBrk="1" hangingPunct="1">
              <a:lnSpc>
                <a:spcPct val="140000"/>
              </a:lnSpc>
              <a:spcBef>
                <a:spcPct val="20000"/>
              </a:spcBef>
            </a:pPr>
            <a:r>
              <a:rPr lang="en-GB" altLang="en-US" sz="1600">
                <a:latin typeface="Comic Sans MS" panose="030F0902030302020204" pitchFamily="66" charset="0"/>
              </a:rPr>
              <a:t>___</a:t>
            </a:r>
          </a:p>
          <a:p>
            <a:pPr eaLnBrk="1" hangingPunct="1">
              <a:lnSpc>
                <a:spcPct val="140000"/>
              </a:lnSpc>
              <a:spcBef>
                <a:spcPct val="20000"/>
              </a:spcBef>
            </a:pPr>
            <a:r>
              <a:rPr lang="en-GB" altLang="en-US" sz="1600">
                <a:latin typeface="Comic Sans MS" panose="030F0902030302020204" pitchFamily="66" charset="0"/>
              </a:rPr>
              <a:t>___</a:t>
            </a:r>
          </a:p>
          <a:p>
            <a:pPr eaLnBrk="1" hangingPunct="1">
              <a:lnSpc>
                <a:spcPct val="140000"/>
              </a:lnSpc>
              <a:spcBef>
                <a:spcPct val="20000"/>
              </a:spcBef>
            </a:pPr>
            <a:r>
              <a:rPr lang="en-GB" altLang="en-US" sz="1600">
                <a:latin typeface="Comic Sans MS" panose="030F0902030302020204" pitchFamily="66" charset="0"/>
              </a:rPr>
              <a:t>___</a:t>
            </a:r>
          </a:p>
          <a:p>
            <a:pPr eaLnBrk="1" hangingPunct="1">
              <a:lnSpc>
                <a:spcPct val="140000"/>
              </a:lnSpc>
              <a:spcBef>
                <a:spcPct val="20000"/>
              </a:spcBef>
            </a:pPr>
            <a:r>
              <a:rPr lang="en-GB" altLang="en-US" sz="1600">
                <a:latin typeface="Comic Sans MS" panose="030F0902030302020204" pitchFamily="66" charset="0"/>
              </a:rPr>
              <a:t>___</a:t>
            </a:r>
          </a:p>
          <a:p>
            <a:pPr eaLnBrk="1" hangingPunct="1">
              <a:lnSpc>
                <a:spcPct val="140000"/>
              </a:lnSpc>
              <a:spcBef>
                <a:spcPct val="20000"/>
              </a:spcBef>
            </a:pPr>
            <a:r>
              <a:rPr lang="en-GB" altLang="en-US" sz="1600">
                <a:latin typeface="Comic Sans MS" panose="030F0902030302020204" pitchFamily="66" charset="0"/>
              </a:rPr>
              <a:t>___</a:t>
            </a:r>
            <a:endParaRPr lang="en-GB" altLang="en-US"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Word files SAFETY TEMPLATE LANDSCAPE A4">
            <a:extLst>
              <a:ext uri="{FF2B5EF4-FFF2-40B4-BE49-F238E27FC236}">
                <a16:creationId xmlns:a16="http://schemas.microsoft.com/office/drawing/2014/main" id="{370D8A5B-13F4-0043-8B38-F91CF69F28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4">
            <a:extLst>
              <a:ext uri="{FF2B5EF4-FFF2-40B4-BE49-F238E27FC236}">
                <a16:creationId xmlns:a16="http://schemas.microsoft.com/office/drawing/2014/main" id="{6A7CD493-2A4F-3043-91B4-6E0B465CBD9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628775"/>
            <a:ext cx="7129463" cy="3887788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y-GB" altLang="en-US" sz="2400">
                <a:solidFill>
                  <a:srgbClr val="000000"/>
                </a:solidFill>
                <a:latin typeface="Comic Sans MS" panose="030F0902030302020204" pitchFamily="66" charset="0"/>
              </a:rPr>
              <a:t>Ar gyfer beth y byddwch chi’n defnyddio’r ffôn symudol?</a:t>
            </a:r>
          </a:p>
          <a:p>
            <a:pPr eaLnBrk="1" hangingPunct="1">
              <a:lnSpc>
                <a:spcPct val="120000"/>
              </a:lnSpc>
            </a:pPr>
            <a:r>
              <a:rPr lang="cy-GB" altLang="en-US" sz="2400">
                <a:solidFill>
                  <a:srgbClr val="000000"/>
                </a:solidFill>
                <a:latin typeface="Comic Sans MS" panose="030F0902030302020204" pitchFamily="66" charset="0"/>
              </a:rPr>
              <a:t>Pam mae angen ffôn symudol arnoch chi?</a:t>
            </a:r>
          </a:p>
          <a:p>
            <a:pPr eaLnBrk="1" hangingPunct="1">
              <a:lnSpc>
                <a:spcPct val="120000"/>
              </a:lnSpc>
            </a:pPr>
            <a:r>
              <a:rPr lang="cy-GB" altLang="en-US" sz="2400">
                <a:solidFill>
                  <a:srgbClr val="000000"/>
                </a:solidFill>
                <a:latin typeface="Comic Sans MS" panose="030F0902030302020204" pitchFamily="66" charset="0"/>
              </a:rPr>
              <a:t>Ydy ffonau symudol yn eich rhoi chi mewn perygl?</a:t>
            </a:r>
          </a:p>
          <a:p>
            <a:pPr eaLnBrk="1" hangingPunct="1">
              <a:lnSpc>
                <a:spcPct val="120000"/>
              </a:lnSpc>
            </a:pPr>
            <a:r>
              <a:rPr lang="cy-GB" altLang="en-US" sz="2400">
                <a:solidFill>
                  <a:srgbClr val="000000"/>
                </a:solidFill>
                <a:latin typeface="Comic Sans MS" panose="030F0902030302020204" pitchFamily="66" charset="0"/>
              </a:rPr>
              <a:t>Sut oedd pobl yn cyfathrebu â’i gilydd          cyn i ffonau symudol gael eu dyfeisio?</a:t>
            </a:r>
          </a:p>
          <a:p>
            <a:pPr eaLnBrk="1" hangingPunct="1"/>
            <a:endParaRPr lang="cy-GB" altLang="en-US" sz="2400">
              <a:latin typeface="Comic Sans MS" panose="030F0902030302020204" pitchFamily="66" charset="0"/>
            </a:endParaRPr>
          </a:p>
        </p:txBody>
      </p:sp>
      <p:sp>
        <p:nvSpPr>
          <p:cNvPr id="4100" name="WordArt 6">
            <a:extLst>
              <a:ext uri="{FF2B5EF4-FFF2-40B4-BE49-F238E27FC236}">
                <a16:creationId xmlns:a16="http://schemas.microsoft.com/office/drawing/2014/main" id="{B6801838-BA98-AE48-9A8C-754A65A515E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31913" y="620713"/>
            <a:ext cx="620077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Comic Sans MS" panose="030F0902030302020204" pitchFamily="66" charset="0"/>
              </a:rPr>
              <a:t>Rhan 2. Mewn grwpiau o bedwar …</a:t>
            </a:r>
          </a:p>
        </p:txBody>
      </p:sp>
      <p:pic>
        <p:nvPicPr>
          <p:cNvPr id="4101" name="Picture 8" descr="98161394">
            <a:extLst>
              <a:ext uri="{FF2B5EF4-FFF2-40B4-BE49-F238E27FC236}">
                <a16:creationId xmlns:a16="http://schemas.microsoft.com/office/drawing/2014/main" id="{F9B7A62F-A105-BB4D-940D-575CA57FC8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838" y="3933825"/>
            <a:ext cx="1217612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153</Words>
  <Application>Microsoft Macintosh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Comic Sans MS</vt:lpstr>
      <vt:lpstr>Default Design</vt:lpstr>
      <vt:lpstr>PowerPoint Presentation</vt:lpstr>
      <vt:lpstr>PowerPoint Presentation</vt:lpstr>
      <vt:lpstr>PowerPoint Presentation</vt:lpstr>
    </vt:vector>
  </TitlesOfParts>
  <Company>Schools Liason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1a. Holidur Agoriadol</dc:title>
  <dc:creator>Schools Liason</dc:creator>
  <cp:lastModifiedBy>Andy Holland</cp:lastModifiedBy>
  <cp:revision>14</cp:revision>
  <dcterms:created xsi:type="dcterms:W3CDTF">2012-04-30T13:27:46Z</dcterms:created>
  <dcterms:modified xsi:type="dcterms:W3CDTF">2022-03-03T09:08:54Z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480fde1a-8e25-4b09-84e7-50ed7c39b02e</vt:lpwstr>
  </property>
  <property fmtid="{D5CDD505-2E9C-101B-9397-08002B2CF9AE}" pid="3" name="SWPIL">
    <vt:lpwstr>NOT PROTECTIVELY MARKED</vt:lpwstr>
  </property>
  <property fmtid="{D5CDD505-2E9C-101B-9397-08002B2CF9AE}" pid="4" name="SWPVNV">
    <vt:lpwstr>No Visual Mark</vt:lpwstr>
  </property>
</Properties>
</file>