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8BDC5F-E412-D94C-8903-88F297D9B9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16BA5-6284-2A41-82B9-A987695E32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5B4477-52CA-654D-8C36-46D56B0A6728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A4E6DF-AF51-7E45-94D9-4D5B096CE0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53D92BF-C4B6-F34E-A9F4-12DA9B555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7B742-647C-B14A-9C7B-F034FD0A14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4EE69-F900-2E48-B790-F28D2D12F8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281D6-40A4-9F46-B789-F322263FF8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BD2D521A-BF3E-A543-A6E5-39475D05B3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6523F46-4D48-9542-A8EC-83CFF65208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12A07A4-0FD3-D346-B9DC-C326975ED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E5B5B9-5710-5945-B3BE-753494E98B89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56ABA95F-C918-6F4B-8B66-3C426663EE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D8854398-2404-6846-8AB5-DF1DDF7D37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2C289439-3BF0-1346-A9AE-D98015A441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D63F10-91C3-DB46-91F2-3AE718CB0460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1FBB3D5-E6CE-B74E-99BB-C3D0D9FC5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D2C1EFB5-AE6B-1540-BA7A-242D47299F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25D87323-DD9F-064B-ACF4-32C1698D5B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6244C1-7C50-1149-B89D-A7E8A1C2E945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4F0E66E-06F5-A647-837F-9AAEF0E518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7594D8E-4FD1-A843-9BA0-1593CDEB40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09814D2-BFDF-8347-BC9B-1DBCA34828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B54C98-8147-344A-B8F1-8ECDBDC02E2D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F9A29A2A-B1C2-2A44-9965-9B8B4C9865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B2AAD836-7C39-4B4A-A363-DEBAD49E3F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CA0CD51F-DCDB-0146-B811-F1A07D4370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2CB62E-226B-3047-A5CA-1AAA51FD494C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167A286-F8E0-9B4D-B0A1-68CA01DCDA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1C43B42-49AC-404C-8E30-407BED8C00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22EAC97-03A8-9D4E-BDB2-573B4B2740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D2DDC0-F92E-7744-948C-E68C9F6716BE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3518D2-4940-B142-8E5B-D77FFF835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DB35E2-AA63-B94F-935E-4DD095069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BFAEB-C352-5940-B64D-0C4DD83B1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7EC0A-495F-2543-A51D-6FE77C4A13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697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46F8D5-4FDC-704C-B839-0F9DD38B6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036353-A992-4140-B685-31AA8E819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7034AF-ED6D-2643-9B6D-E80EA82F8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38AB4-AEF7-F044-9379-CC00EF9D89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808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2A67FC-1FBE-264C-AF8B-BCF92CA97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A1360F-9C83-354A-859B-2579C56AA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ABEF5A-EF29-214B-B769-601E12492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1EF5A-1F85-1C49-987F-87BAB55D61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524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4E382-FAFA-CF4F-931B-F369AE6B0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1C22CC-1818-A444-838E-1F8161087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025BC7-7F11-1A4C-8D46-AC293B861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8D929-035C-0E4E-A30C-485DB62DA7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44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C3DB6B-2675-A54F-B424-C1E4E3A67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09FDB8-8A03-1A49-8194-2C8FC0396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FE003B-2DFC-7B4E-BCD2-E547454EA8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50C05-123F-8647-AE84-F132DC54A7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3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17399-AE3C-9F4E-BE4F-031EA9E7D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46025F-A1B8-C24B-9F88-949C834188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039FCA-5F21-3343-BD2D-EAB474A17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44106-7372-824B-9AAD-F0E0533DC0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86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83DCE0-6DE7-0340-B4BF-B8BEE2278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2C9CF8-A48B-C94F-A27F-DD565D395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B32403-7CE3-F74E-BA97-CF2DE2B11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7B28A-69B2-2D43-949A-C2D9BAA152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75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C5E701-9CAC-724C-A664-D30851ED01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3A29D7-ED17-334E-918F-DA766F379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6ABECC2-A9A8-6E46-B244-157580A2E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EAD76-5EC9-0646-92EE-3E69CF90E2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84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0B53F90-6FFB-3348-8226-B1F856CFA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96F374-9D4E-4141-BEE7-BDC65A34E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F865A2-E218-924D-94E5-A6DEF112C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B2E1B-B068-2947-A852-0FABBD5CA9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02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979AF0-7D3B-F84F-879D-F541898A9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CF538B-6FFF-8C48-B9EC-3C5142546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DF8546-A49F-CC4F-8067-3B4A3B2FE3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60316-94DF-F248-A401-1A2E3A52DD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7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3B7A7-1CF7-9F44-B61C-6686E6A9B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659963-84BA-B04C-8EB2-3AEE30193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917C9-5916-9642-A16D-CC7A3B859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FEF4D-19DC-514F-8383-63BAF9F45B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428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FD0144-049B-2348-AFB8-6990B57D46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384EE-4DC2-7743-82F8-5D6C82105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22A36B-85D4-114D-8414-81FE4378F3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775DB-A411-C44B-8B2F-8A66244752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32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6DFDC5-2630-AC4E-91A9-3DDF6168F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4A883E-442A-824E-A8EE-5819DA399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C05A8B-8BFD-EC4B-B641-42B664C933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D49E85-DE75-6143-93E6-5654BFFA73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2C9A02-4607-BB44-8AB9-2B5DDBC277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AD368-DAA4-1841-A7A6-17A4AAA7AD8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2D1212CA-7F0A-FA42-82AC-949D41405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7B35E575-6DDC-1A4C-BA84-7D07F0F43D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404813"/>
            <a:ext cx="4537075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>
                <a:solidFill>
                  <a:schemeClr val="accent2"/>
                </a:solidFill>
                <a:latin typeface="Comic Sans MS" panose="030F0902030302020204" pitchFamily="66" charset="0"/>
              </a:rPr>
              <a:t>                           </a:t>
            </a:r>
          </a:p>
          <a:p>
            <a:pPr eaLnBrk="1" hangingPunct="1">
              <a:buFontTx/>
              <a:buNone/>
            </a:pPr>
            <a:endParaRPr lang="cy-GB" altLang="en-US" sz="2800" b="1">
              <a:solidFill>
                <a:schemeClr val="accent2"/>
              </a:solidFill>
              <a:latin typeface="Comic Sans MS" panose="030F0902030302020204" pitchFamily="66" charset="0"/>
            </a:endParaRPr>
          </a:p>
          <a:p>
            <a:pPr eaLnBrk="1" hangingPunct="1">
              <a:buFontTx/>
              <a:buNone/>
            </a:pPr>
            <a:r>
              <a:rPr lang="cy-GB" altLang="en-US" sz="2800" b="1">
                <a:solidFill>
                  <a:schemeClr val="accent2"/>
                </a:solidFill>
                <a:latin typeface="Comic Sans MS" panose="030F0902030302020204" pitchFamily="66" charset="0"/>
              </a:rPr>
              <a:t>	yw pan fydd rhywun yn eich niweidio, yn eich bygwth neu’n eich dychryn yn rheolaidd drwy anfon negeseuon neu ddelweddau ar y Rhyngrwyd, ar </a:t>
            </a:r>
            <a:r>
              <a:rPr lang="cy-GB" altLang="en-US" sz="2800" b="1" u="sng">
                <a:solidFill>
                  <a:schemeClr val="accent2"/>
                </a:solidFill>
                <a:latin typeface="Comic Sans MS" panose="030F0902030302020204" pitchFamily="66" charset="0"/>
              </a:rPr>
              <a:t>ffonau symudol</a:t>
            </a:r>
            <a:r>
              <a:rPr lang="cy-GB" altLang="en-US" sz="2800" b="1">
                <a:solidFill>
                  <a:schemeClr val="accent2"/>
                </a:solidFill>
                <a:latin typeface="Comic Sans MS" panose="030F0902030302020204" pitchFamily="66" charset="0"/>
              </a:rPr>
              <a:t> neu drwy fath arall o gyfathrebu digidol</a:t>
            </a:r>
          </a:p>
        </p:txBody>
      </p:sp>
      <p:pic>
        <p:nvPicPr>
          <p:cNvPr id="2052" name="Picture 7" descr="124944451">
            <a:extLst>
              <a:ext uri="{FF2B5EF4-FFF2-40B4-BE49-F238E27FC236}">
                <a16:creationId xmlns:a16="http://schemas.microsoft.com/office/drawing/2014/main" id="{B9548AD6-6807-EF4A-A3E8-3579DF116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500438"/>
            <a:ext cx="1295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cyberbully 3">
            <a:extLst>
              <a:ext uri="{FF2B5EF4-FFF2-40B4-BE49-F238E27FC236}">
                <a16:creationId xmlns:a16="http://schemas.microsoft.com/office/drawing/2014/main" id="{54116B17-4072-744D-B25B-9475D5A80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49275"/>
            <a:ext cx="12954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126347573">
            <a:extLst>
              <a:ext uri="{FF2B5EF4-FFF2-40B4-BE49-F238E27FC236}">
                <a16:creationId xmlns:a16="http://schemas.microsoft.com/office/drawing/2014/main" id="{384D2B04-124D-7646-874B-04ED42303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565400"/>
            <a:ext cx="12906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1" descr="153179218">
            <a:extLst>
              <a:ext uri="{FF2B5EF4-FFF2-40B4-BE49-F238E27FC236}">
                <a16:creationId xmlns:a16="http://schemas.microsoft.com/office/drawing/2014/main" id="{3F6F34F7-894A-C447-8E4F-099EF27D8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565400"/>
            <a:ext cx="129698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2" descr="sb10064450e-001">
            <a:extLst>
              <a:ext uri="{FF2B5EF4-FFF2-40B4-BE49-F238E27FC236}">
                <a16:creationId xmlns:a16="http://schemas.microsoft.com/office/drawing/2014/main" id="{5256F1E2-1000-864A-B17C-023B678F9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437063"/>
            <a:ext cx="1871662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WordArt 13">
            <a:extLst>
              <a:ext uri="{FF2B5EF4-FFF2-40B4-BE49-F238E27FC236}">
                <a16:creationId xmlns:a16="http://schemas.microsoft.com/office/drawing/2014/main" id="{04D89B8A-D7D3-9E48-82C2-5F45788AE0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30480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Bwlio Seiber</a:t>
            </a:r>
          </a:p>
        </p:txBody>
      </p:sp>
      <p:sp>
        <p:nvSpPr>
          <p:cNvPr id="2058" name="Text Box 14">
            <a:extLst>
              <a:ext uri="{FF2B5EF4-FFF2-40B4-BE49-F238E27FC236}">
                <a16:creationId xmlns:a16="http://schemas.microsoft.com/office/drawing/2014/main" id="{9E2BEA8F-2010-8E4F-AEA4-6214296A0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165850"/>
            <a:ext cx="1584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anose="030F0902030302020204" pitchFamily="66" charset="0"/>
              </a:rPr>
              <a:t>Resource 3a.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BAD2623C-C51C-6A48-9A08-158F7B510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 descr="126347573">
            <a:extLst>
              <a:ext uri="{FF2B5EF4-FFF2-40B4-BE49-F238E27FC236}">
                <a16:creationId xmlns:a16="http://schemas.microsoft.com/office/drawing/2014/main" id="{EF019492-C545-3B42-8B80-A8A32955A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0">
            <a:extLst>
              <a:ext uri="{FF2B5EF4-FFF2-40B4-BE49-F238E27FC236}">
                <a16:creationId xmlns:a16="http://schemas.microsoft.com/office/drawing/2014/main" id="{D0FDFDA3-1682-2642-A56B-94063B1CCA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6192837" cy="3887788"/>
          </a:xfrm>
        </p:spPr>
        <p:txBody>
          <a:bodyPr/>
          <a:lstStyle/>
          <a:p>
            <a:pPr marL="533400" indent="-533400" eaLnBrk="1" hangingPunct="1">
              <a:spcBef>
                <a:spcPct val="50000"/>
              </a:spcBef>
            </a:pPr>
            <a:r>
              <a:rPr lang="cy-GB" altLang="en-US" sz="2800">
                <a:solidFill>
                  <a:srgbClr val="000000"/>
                </a:solidFill>
                <a:latin typeface="Comic Sans MS" panose="030F0902030302020204" pitchFamily="66" charset="0"/>
              </a:rPr>
              <a:t>Beth ddylech chi ei wneud os cewch chi decst cas?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cy-GB" altLang="en-US" sz="2800">
                <a:solidFill>
                  <a:srgbClr val="000000"/>
                </a:solidFill>
                <a:latin typeface="Comic Sans MS" panose="030F0902030302020204" pitchFamily="66" charset="0"/>
              </a:rPr>
              <a:t>Beth yw spam?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cy-GB" altLang="en-US" sz="2800">
                <a:solidFill>
                  <a:srgbClr val="000000"/>
                </a:solidFill>
                <a:latin typeface="Comic Sans MS" panose="030F0902030302020204" pitchFamily="66" charset="0"/>
              </a:rPr>
              <a:t>Pam na ddylech chi byth anfon llun at neb nad ydych chi’n ei adnabod yn y byd go iawn?</a:t>
            </a:r>
          </a:p>
          <a:p>
            <a:pPr marL="533400" indent="-533400" eaLnBrk="1" hangingPunct="1"/>
            <a:endParaRPr lang="cy-GB" altLang="en-US" sz="2800">
              <a:latin typeface="Comic Sans MS" panose="030F0902030302020204" pitchFamily="66" charset="0"/>
            </a:endParaRPr>
          </a:p>
        </p:txBody>
      </p:sp>
      <p:sp>
        <p:nvSpPr>
          <p:cNvPr id="3077" name="WordArt 12">
            <a:extLst>
              <a:ext uri="{FF2B5EF4-FFF2-40B4-BE49-F238E27FC236}">
                <a16:creationId xmlns:a16="http://schemas.microsoft.com/office/drawing/2014/main" id="{339C3CA6-A29A-B444-B543-10874A5A68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467995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8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Cadw pethau dan reolaeth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70859E23-B89C-6D46-81B3-18E8DE21B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126347573">
            <a:extLst>
              <a:ext uri="{FF2B5EF4-FFF2-40B4-BE49-F238E27FC236}">
                <a16:creationId xmlns:a16="http://schemas.microsoft.com/office/drawing/2014/main" id="{F2429EC7-1350-0245-9305-D704A24F1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DADD6490-2483-264D-A656-37C704AF3A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5975350" cy="38877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Pam na ddylech chi byth roi eich rhif ffôn i neb nad ydych chi’n ei adnabod yn y byd go iawn?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Pam na ddylech chi byth gyfarfod mewn bywyd go iawn â rhywun rydych chi wedi’i gyfarfod ar y rhyngrwyd?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Os cewch chi alwad ar ffôn symudol sy’n achosi gofid i chi, wrth bwy ddylech chi ddweud?</a:t>
            </a:r>
          </a:p>
        </p:txBody>
      </p:sp>
      <p:sp>
        <p:nvSpPr>
          <p:cNvPr id="4101" name="WordArt 5">
            <a:extLst>
              <a:ext uri="{FF2B5EF4-FFF2-40B4-BE49-F238E27FC236}">
                <a16:creationId xmlns:a16="http://schemas.microsoft.com/office/drawing/2014/main" id="{C04D8EC7-0436-354E-8EF3-AA620158D7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620713"/>
            <a:ext cx="4679950" cy="77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8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Cadw pethau dan reolaeth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13DD773C-4622-044B-99FD-AF4BDED59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126347573">
            <a:extLst>
              <a:ext uri="{FF2B5EF4-FFF2-40B4-BE49-F238E27FC236}">
                <a16:creationId xmlns:a16="http://schemas.microsoft.com/office/drawing/2014/main" id="{0D387C48-607C-2E4B-84B0-255F04B69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BDF2BC08-6307-9743-B15A-FEA3DE6DA8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5975350" cy="38877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y-GB" altLang="en-US" sz="2000">
                <a:solidFill>
                  <a:srgbClr val="000000"/>
                </a:solidFill>
                <a:latin typeface="Comic Sans MS" panose="030F0902030302020204" pitchFamily="66" charset="0"/>
              </a:rPr>
              <a:t>Gall cyfarfod â rhywun rydych chi ond wedi cysylltu â nhw ar lein fod yn beryglus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cy-GB" altLang="en-US" sz="20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cy-GB" altLang="en-US" sz="2000">
                <a:solidFill>
                  <a:srgbClr val="000000"/>
                </a:solidFill>
                <a:latin typeface="Comic Sans MS" panose="030F0902030302020204" pitchFamily="66" charset="0"/>
              </a:rPr>
              <a:t>Parchwch breifatrwydd eich ffrindiau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cy-GB" altLang="en-US" sz="20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cy-GB" altLang="en-US" sz="2000">
                <a:solidFill>
                  <a:srgbClr val="000000"/>
                </a:solidFill>
                <a:latin typeface="Comic Sans MS" panose="030F0902030302020204" pitchFamily="66" charset="0"/>
              </a:rPr>
              <a:t>Peidiwch â rhoi rhif eich ffôn symudol i neb ar wahân i’r bobl rydych chi eisoes yn eu adnabod ac yn ymddiried ynddyn nhw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cy-GB" altLang="en-US" sz="20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cy-GB" altLang="en-US" sz="2000">
                <a:solidFill>
                  <a:srgbClr val="000000"/>
                </a:solidFill>
                <a:latin typeface="Comic Sans MS" panose="030F0902030302020204" pitchFamily="66" charset="0"/>
              </a:rPr>
              <a:t>Dysgwch sut mae blocio defnyddwyr eraill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cy-GB" altLang="en-US" sz="2000">
              <a:latin typeface="Comic Sans MS" panose="030F0902030302020204" pitchFamily="66" charset="0"/>
            </a:endParaRPr>
          </a:p>
        </p:txBody>
      </p:sp>
      <p:sp>
        <p:nvSpPr>
          <p:cNvPr id="5125" name="WordArt 5">
            <a:extLst>
              <a:ext uri="{FF2B5EF4-FFF2-40B4-BE49-F238E27FC236}">
                <a16:creationId xmlns:a16="http://schemas.microsoft.com/office/drawing/2014/main" id="{88D3E409-F621-7E40-8FD0-CD1AA21E3E8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54705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Cyngor - bod yn ddiogel</a:t>
            </a:r>
          </a:p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wrth ddefnyddio ffôn symudol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49E71DE0-92F0-8F43-9DDC-67CE89F26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126347573">
            <a:extLst>
              <a:ext uri="{FF2B5EF4-FFF2-40B4-BE49-F238E27FC236}">
                <a16:creationId xmlns:a16="http://schemas.microsoft.com/office/drawing/2014/main" id="{F16CC14D-548F-FE46-BB93-C4908FD5B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>
            <a:extLst>
              <a:ext uri="{FF2B5EF4-FFF2-40B4-BE49-F238E27FC236}">
                <a16:creationId xmlns:a16="http://schemas.microsoft.com/office/drawing/2014/main" id="{81136A7C-4DFD-E74B-BC81-27BF22DA83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5975350" cy="38877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Gofynnwch am ganiatâd eich ffrindiau cyn tynnu eu lluniau 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cy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Gofalwch am eich gilydd a meddyliwch yn ofalus am y pethau y byddwch chi’n eu hanfon at bobl eraill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cy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cy-GB" altLang="en-US" sz="2400">
                <a:solidFill>
                  <a:srgbClr val="000000"/>
                </a:solidFill>
                <a:latin typeface="Comic Sans MS" panose="030F0902030302020204" pitchFamily="66" charset="0"/>
              </a:rPr>
              <a:t>Peidiwch byth ag ateb negeseuon gan bobl nad ydych chi’n eu adnabod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GB" altLang="en-US" sz="2400">
              <a:solidFill>
                <a:srgbClr val="000000"/>
              </a:solidFill>
              <a:latin typeface="Comic Sans MS" panose="030F0902030302020204" pitchFamily="66" charset="0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en-GB" altLang="en-US" sz="2400">
              <a:latin typeface="Comic Sans MS" panose="030F0902030302020204" pitchFamily="66" charset="0"/>
            </a:endParaRPr>
          </a:p>
        </p:txBody>
      </p:sp>
      <p:sp>
        <p:nvSpPr>
          <p:cNvPr id="6149" name="WordArt 5">
            <a:extLst>
              <a:ext uri="{FF2B5EF4-FFF2-40B4-BE49-F238E27FC236}">
                <a16:creationId xmlns:a16="http://schemas.microsoft.com/office/drawing/2014/main" id="{3A1DBE1C-754F-4D4A-AAC5-FC591AA771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54705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Cyngor - bod yn ddiogel</a:t>
            </a:r>
          </a:p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wrth ddefnyddio ffôn symudol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BAB4BD6E-14CA-B744-AC34-52F1AF370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126347573">
            <a:extLst>
              <a:ext uri="{FF2B5EF4-FFF2-40B4-BE49-F238E27FC236}">
                <a16:creationId xmlns:a16="http://schemas.microsoft.com/office/drawing/2014/main" id="{7E230598-C5F2-5E41-AA34-EF75C96F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290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7">
            <a:extLst>
              <a:ext uri="{FF2B5EF4-FFF2-40B4-BE49-F238E27FC236}">
                <a16:creationId xmlns:a16="http://schemas.microsoft.com/office/drawing/2014/main" id="{19AE3FC3-6AA7-0945-9750-4888663F2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7488237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 eaLnBrk="0" hangingPunct="0"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27313" algn="l"/>
                <a:tab pos="3541713" algn="l"/>
                <a:tab pos="4456113" algn="l"/>
                <a:tab pos="5370513" algn="l"/>
                <a:tab pos="6284913" algn="l"/>
                <a:tab pos="7199313" algn="l"/>
                <a:tab pos="8113713" algn="l"/>
                <a:tab pos="9028113" algn="l"/>
                <a:tab pos="9942513" algn="l"/>
                <a:tab pos="10856913" algn="l"/>
                <a:tab pos="1177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GB" altLang="en-US" sz="3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O2 		08705214000</a:t>
            </a: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Vodaphone	0870 0700191</a:t>
            </a: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Orange		07973 100450</a:t>
            </a:r>
          </a:p>
          <a:p>
            <a:pPr eaLnBrk="1" hangingPunct="1">
              <a:spcBef>
                <a:spcPts val="1000"/>
              </a:spcBef>
              <a:buClr>
                <a:srgbClr val="000000"/>
              </a:buClr>
              <a:buSzPct val="100000"/>
              <a:buFont typeface="Comic Sans MS" panose="030F0902030302020204" pitchFamily="66" charset="0"/>
              <a:buChar char="•"/>
            </a:pPr>
            <a:r>
              <a:rPr lang="en-GB" altLang="en-US" sz="4000" b="1">
                <a:solidFill>
                  <a:srgbClr val="000000"/>
                </a:solidFill>
                <a:latin typeface="Comic Sans MS" panose="030F09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T-Mobile		0845 4125000</a:t>
            </a:r>
          </a:p>
        </p:txBody>
      </p:sp>
      <p:sp>
        <p:nvSpPr>
          <p:cNvPr id="7173" name="WordArt 5">
            <a:extLst>
              <a:ext uri="{FF2B5EF4-FFF2-40B4-BE49-F238E27FC236}">
                <a16:creationId xmlns:a16="http://schemas.microsoft.com/office/drawing/2014/main" id="{15CF75DA-48D9-7042-AC52-03F9753B0C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54705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Cyngor - bod yn ddiogel</a:t>
            </a:r>
          </a:p>
          <a:p>
            <a:pPr algn="ctr"/>
            <a:r>
              <a:rPr lang="en-GB" sz="24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wrth ddefnyddio ffôn symudol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287</Words>
  <Application>Microsoft Macintosh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Arial Unicode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3a. Diffiniad Bwlio Seiber</dc:title>
  <dc:creator>Schools Liason</dc:creator>
  <cp:lastModifiedBy>Andy Holland</cp:lastModifiedBy>
  <cp:revision>12</cp:revision>
  <dcterms:created xsi:type="dcterms:W3CDTF">2012-04-30T13:27:46Z</dcterms:created>
  <dcterms:modified xsi:type="dcterms:W3CDTF">2022-03-03T09:09:00Z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