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145D559-E438-B54B-A89D-B5637B5309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8D17AFF-705E-164E-AE4C-99B8C788CF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776E22F-31CC-6B4C-BB86-9BD6F62D6B9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FDF46804-52E3-1C48-945C-ED744B1F60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5622E834-4935-7546-AE5D-5E8EECEF57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1481339A-1F07-D44A-8373-F167841A2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AA403E-6D43-5E4E-8068-CE358231971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FA5E-6B08-E64C-A9B1-BD1DB25F7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A79BC-83E2-A44F-BD86-B87209A21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A5564-A5AF-574C-8EE8-21970C53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0DA9E-942F-D544-A4FB-10293F99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2DED7-82CD-684B-92D7-C7DB96B3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08F5C-B7FB-C345-9470-E6C39AAFDC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227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86DC-30D1-074D-BFB9-DE1551B1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BD82F-0504-804E-BAB8-86F72992C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4F019-46D6-714B-A1AE-0C3E7902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0F7BF-F109-4C42-A91D-CF42CA32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3E599-2797-694B-8D11-5F603E85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B666D-2802-9142-97ED-64FFED4BD2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098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90EDF-4760-6A44-BCB4-DF450EF99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754AB-101D-D742-9A89-F092AD9A1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FD96B-CAC1-314E-9092-A7342F38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8AE37-9F3A-6745-9B2A-353BD740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64DA3-4BC6-E246-9361-F2E22164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EC903-44D6-1740-8888-5357773F5A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261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46EC-8258-6D4E-BFC5-464180CC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E05DE-01B0-E143-87A6-B734C8B1B35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E456D-C193-A240-88FB-12D779851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B02C9-36E5-3B4B-8D82-1E9C1CFC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F38B2-9E2E-2644-80E9-810840CB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C216A-FE11-F44A-B63F-4FC2A8C3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99163A-860D-5049-B7AA-80AB5EBFEF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835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655B-99EF-814C-8ED4-3F643A26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82B5A-2E34-9E4E-819F-22E6F4DD1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856A-BE9C-364A-ACDD-5F1DD89B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14605-FC59-1E49-9389-7624E923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B699E-7876-A046-BC12-24FCF8F8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E8EBE-39D3-9A47-BC13-34D027D316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15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BB05-DE5B-284D-97D6-C588895B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EFB9D-B300-CE4F-A626-0DB27B696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620C-4249-014E-A23D-FB241C8B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E65DD-1BEA-E84D-A269-C0DC0677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1E398-6AEC-044D-98AF-8D25B89C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A6C1F-DCBC-1D42-8537-87A0F01375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18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C8A1-5085-7643-953D-0CC24B69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BC881-8A92-E444-8ECF-D24714B0A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5CDAE-FFF0-F649-9AEA-EA5ECD194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1C0E8-1F19-FD40-8182-3FBA15CC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2A6D8-DFA9-A14C-B426-09E65D9C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6B173-1ED4-E84D-B265-CECCD34D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FF5B9-EEC8-1D44-AEE8-8E633AB5DB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952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0E79-ADD8-794C-99D9-F8CC84E1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BD047-40F9-1A4D-AE1D-8B63F9D62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2F0ED-CE96-5043-85F4-3305FE251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46DEB-0CD1-4B43-AEBC-0CE5B1970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52BFC-D526-F347-A8E6-4DBC3465E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8E5E79-085A-774A-B806-C9782733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7A3D5-960A-6842-8CBC-3757F0AF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666FD-BDC3-8747-96DE-0518D1A3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34F95-89CE-774F-8C05-269190C80A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931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6ED0-764B-A245-99E8-145161B9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62AC3-1C6A-5F40-972D-98BCF671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6B33D-D6F6-A94B-8E2F-84FA13C0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DE6D9-CA92-0B46-A103-AA12AC1F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22674-9764-EF44-B7AF-1CE9A841F8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53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92F5B-8228-1E42-A518-142A36A1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C025C-4B6C-EA41-805B-AEF7A1A2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A1407-81C3-8A4F-98AB-AA3F7C44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78ED9-D6C4-4141-99AA-5275F4BDC7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666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AFDE1-F0B9-2247-AE2C-FDE3ED00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D6DA8-5798-EC4A-8E18-A49E77E45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26F03-069C-0F44-866F-B032FF91E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088EF-1659-EC42-9FB0-CBBD351D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FEB7C-E5AD-5F40-B896-36B8B581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C44F3-0E7B-0E4D-8265-18CE7AE8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1565B-9F66-F941-8D9C-2D9AAF7F84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34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F128-C580-8D4F-9EAA-9D740BA3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D25819-C391-5A45-BED3-B6D06C983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9B814-AD3E-E845-92F5-FB074C5C0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B1C0E-3504-6D41-92D9-E3379E1C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18253-43EF-574C-8940-BDA0C1E3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98E10-EF8A-0B49-84B7-3420DD87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2820D-827B-2547-827E-2770606BBD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245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41748A0-3D41-BF49-8A31-26C3578C7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A96118-B6BE-924D-8AAB-6D83892BA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FDCB05-6152-2949-80D3-3615B599BE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9E12C8-7F97-3F40-95F0-66517E591E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2B53924-FCF7-DD4E-AC61-CBF3AA7BA2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D60407-C510-4E46-8782-9FD5EFF6281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4D02FF8-73F4-2845-B920-20AF23EA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C238DA5-1B00-824B-BE66-8D5208D93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3805237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>
            <a:extLst>
              <a:ext uri="{FF2B5EF4-FFF2-40B4-BE49-F238E27FC236}">
                <a16:creationId xmlns:a16="http://schemas.microsoft.com/office/drawing/2014/main" id="{CAC34548-56B4-F642-8A91-460935621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276475"/>
            <a:ext cx="16573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b="1">
                <a:latin typeface="Comic Sans MS" panose="030F0902030302020204" pitchFamily="66" charset="0"/>
              </a:rPr>
              <a:t>Mobilephone survey </a:t>
            </a:r>
          </a:p>
        </p:txBody>
      </p:sp>
      <p:sp>
        <p:nvSpPr>
          <p:cNvPr id="3080" name="WordArt 8">
            <a:extLst>
              <a:ext uri="{FF2B5EF4-FFF2-40B4-BE49-F238E27FC236}">
                <a16:creationId xmlns:a16="http://schemas.microsoft.com/office/drawing/2014/main" id="{3272659D-8DC1-764B-A4A8-90A0FE9D24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476250"/>
            <a:ext cx="35083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 panose="030F0902030302020204" pitchFamily="66" charset="0"/>
              </a:rPr>
              <a:t>Picture This</a:t>
            </a:r>
          </a:p>
        </p:txBody>
      </p:sp>
      <p:pic>
        <p:nvPicPr>
          <p:cNvPr id="3082" name="Picture 10" descr="bar graphs,business concepts,businesses,charts,concepts,emoticons,emotions,graphs,presentations,smiley,smiley face,smiley faces,smileys,smilie,smilie face,smilie faces,smilies,smily,smily face,smily faces,smilys,symbols">
            <a:extLst>
              <a:ext uri="{FF2B5EF4-FFF2-40B4-BE49-F238E27FC236}">
                <a16:creationId xmlns:a16="http://schemas.microsoft.com/office/drawing/2014/main" id="{DDDE3482-5C52-0349-9B51-EE350A12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Text Box 11">
            <a:extLst>
              <a:ext uri="{FF2B5EF4-FFF2-40B4-BE49-F238E27FC236}">
                <a16:creationId xmlns:a16="http://schemas.microsoft.com/office/drawing/2014/main" id="{A4D6F5B0-000F-4F44-8E61-403E40E83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>
                <a:latin typeface="Comic Sans MS" panose="030F0902030302020204" pitchFamily="66" charset="0"/>
              </a:rPr>
              <a:t>Resource 1a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9482DBD-E876-9441-83E8-360A2858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02581980-0259-B344-80CF-19B44C6CD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96975"/>
            <a:ext cx="1223963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58578B10-275E-5741-8D41-47B03300AB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16113"/>
            <a:ext cx="7704138" cy="381635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GB" altLang="en-US" sz="1800">
                <a:latin typeface="Comic Sans MS" panose="030F0902030302020204" pitchFamily="66" charset="0"/>
              </a:rPr>
              <a:t>How many have a mobile phone?       			___</a:t>
            </a:r>
          </a:p>
          <a:p>
            <a:pPr>
              <a:lnSpc>
                <a:spcPct val="140000"/>
              </a:lnSpc>
            </a:pPr>
            <a:r>
              <a:rPr lang="en-GB" altLang="en-US" sz="1800">
                <a:latin typeface="Comic Sans MS" panose="030F0902030302020204" pitchFamily="66" charset="0"/>
              </a:rPr>
              <a:t>How many have a mobile phone with Internet access?	___</a:t>
            </a:r>
          </a:p>
          <a:p>
            <a:pPr>
              <a:lnSpc>
                <a:spcPct val="140000"/>
              </a:lnSpc>
            </a:pPr>
            <a:r>
              <a:rPr lang="en-GB" altLang="en-US" sz="1800">
                <a:latin typeface="Comic Sans MS" panose="030F0902030302020204" pitchFamily="66" charset="0"/>
              </a:rPr>
              <a:t>How many have access to a friend or relative’s mobile?	___</a:t>
            </a:r>
          </a:p>
          <a:p>
            <a:pPr>
              <a:lnSpc>
                <a:spcPct val="140000"/>
              </a:lnSpc>
            </a:pPr>
            <a:r>
              <a:rPr lang="en-GB" altLang="en-US" sz="1800">
                <a:latin typeface="Comic Sans MS" panose="030F0902030302020204" pitchFamily="66" charset="0"/>
              </a:rPr>
              <a:t>How many use a mobile every day?     			___</a:t>
            </a:r>
          </a:p>
          <a:p>
            <a:pPr>
              <a:lnSpc>
                <a:spcPct val="140000"/>
              </a:lnSpc>
            </a:pPr>
            <a:r>
              <a:rPr lang="en-GB" altLang="en-US" sz="1800">
                <a:latin typeface="Comic Sans MS" panose="030F0902030302020204" pitchFamily="66" charset="0"/>
              </a:rPr>
              <a:t>How many use a mobile to access the Internet everyday?___</a:t>
            </a:r>
          </a:p>
          <a:p>
            <a:pPr>
              <a:lnSpc>
                <a:spcPct val="140000"/>
              </a:lnSpc>
            </a:pPr>
            <a:r>
              <a:rPr lang="en-GB" altLang="en-US" sz="1800">
                <a:latin typeface="Comic Sans MS" panose="030F0902030302020204" pitchFamily="66" charset="0"/>
              </a:rPr>
              <a:t>How many use it as a phone to talk?  			___</a:t>
            </a:r>
          </a:p>
          <a:p>
            <a:pPr>
              <a:lnSpc>
                <a:spcPct val="140000"/>
              </a:lnSpc>
            </a:pPr>
            <a:r>
              <a:rPr lang="en-GB" altLang="en-US" sz="1800">
                <a:latin typeface="Comic Sans MS" panose="030F0902030302020204" pitchFamily="66" charset="0"/>
              </a:rPr>
              <a:t>How many use it to text messages?  			___</a:t>
            </a:r>
          </a:p>
          <a:p>
            <a:pPr>
              <a:lnSpc>
                <a:spcPct val="140000"/>
              </a:lnSpc>
            </a:pPr>
            <a:r>
              <a:rPr lang="en-GB" altLang="en-US" sz="1800">
                <a:latin typeface="Comic Sans MS" panose="030F0902030302020204" pitchFamily="66" charset="0"/>
              </a:rPr>
              <a:t>How many use it for other purposes?			___</a:t>
            </a:r>
            <a:r>
              <a:rPr lang="en-GB" altLang="en-US" sz="1800"/>
              <a:t> </a:t>
            </a:r>
          </a:p>
        </p:txBody>
      </p:sp>
      <p:sp>
        <p:nvSpPr>
          <p:cNvPr id="4104" name="WordArt 8">
            <a:extLst>
              <a:ext uri="{FF2B5EF4-FFF2-40B4-BE49-F238E27FC236}">
                <a16:creationId xmlns:a16="http://schemas.microsoft.com/office/drawing/2014/main" id="{99800FCD-4D62-554F-9C6B-C60F0326E5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620713"/>
            <a:ext cx="7486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 panose="030F0902030302020204" pitchFamily="66" charset="0"/>
              </a:rPr>
              <a:t>Part 1 - Ask the class...results</a:t>
            </a:r>
          </a:p>
        </p:txBody>
      </p:sp>
      <p:sp>
        <p:nvSpPr>
          <p:cNvPr id="4109" name="Line 13">
            <a:extLst>
              <a:ext uri="{FF2B5EF4-FFF2-40B4-BE49-F238E27FC236}">
                <a16:creationId xmlns:a16="http://schemas.microsoft.com/office/drawing/2014/main" id="{BFB961F1-D7DB-1944-871C-00786EA65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148431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4">
            <a:extLst>
              <a:ext uri="{FF2B5EF4-FFF2-40B4-BE49-F238E27FC236}">
                <a16:creationId xmlns:a16="http://schemas.microsoft.com/office/drawing/2014/main" id="{786D8938-E05E-3248-B485-9A7E82DC8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1989138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92E2CCBA-16E8-8F49-9605-ACA028BE5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412875"/>
            <a:ext cx="2889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BE083196-BC14-9E4F-9005-FEF4A428C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484313"/>
            <a:ext cx="287338" cy="5048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E9BF9BB6-4AA5-B046-ADE7-68A687209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628775"/>
            <a:ext cx="287338" cy="360363"/>
          </a:xfrm>
          <a:prstGeom prst="rect">
            <a:avLst/>
          </a:prstGeom>
          <a:solidFill>
            <a:srgbClr val="E35F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A111EB8C-1CB9-3A49-84A4-E91FB2B70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700213"/>
            <a:ext cx="287338" cy="288925"/>
          </a:xfrm>
          <a:prstGeom prst="rect">
            <a:avLst/>
          </a:prstGeom>
          <a:solidFill>
            <a:srgbClr val="EEF17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47321CB6-48B0-034E-AB94-9F566EAF1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773238"/>
            <a:ext cx="287338" cy="215900"/>
          </a:xfrm>
          <a:prstGeom prst="rect">
            <a:avLst/>
          </a:prstGeom>
          <a:solidFill>
            <a:srgbClr val="EC283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EB92D257-B60A-CE45-8646-ACA7FCF97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916113"/>
            <a:ext cx="288925" cy="73025"/>
          </a:xfrm>
          <a:prstGeom prst="rect">
            <a:avLst/>
          </a:prstGeom>
          <a:solidFill>
            <a:srgbClr val="5670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79F26BF5-7686-EF4B-98D9-531CA36B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1484313"/>
            <a:ext cx="287337" cy="504825"/>
          </a:xfrm>
          <a:prstGeom prst="rect">
            <a:avLst/>
          </a:prstGeom>
          <a:solidFill>
            <a:srgbClr val="64EA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118" name="Rectangle 22">
            <a:extLst>
              <a:ext uri="{FF2B5EF4-FFF2-40B4-BE49-F238E27FC236}">
                <a16:creationId xmlns:a16="http://schemas.microsoft.com/office/drawing/2014/main" id="{88ABAF81-CB51-1B4E-B4A7-F41066D5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5" y="1773238"/>
            <a:ext cx="288925" cy="217487"/>
          </a:xfrm>
          <a:prstGeom prst="rect">
            <a:avLst/>
          </a:prstGeom>
          <a:solidFill>
            <a:srgbClr val="F3C95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EC6381B-6006-574C-A8AF-1356C784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FC3D98BD-FF97-8A47-B8F3-23F664E2FE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7129463" cy="38877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altLang="en-US" sz="2800">
                <a:solidFill>
                  <a:srgbClr val="000000"/>
                </a:solidFill>
                <a:latin typeface="Comic Sans MS" panose="030F0902030302020204" pitchFamily="66" charset="0"/>
              </a:rPr>
              <a:t>What do you use the mobile for?</a:t>
            </a:r>
          </a:p>
          <a:p>
            <a:pPr>
              <a:lnSpc>
                <a:spcPct val="120000"/>
              </a:lnSpc>
            </a:pPr>
            <a:r>
              <a:rPr lang="en-GB" altLang="en-US" sz="2800">
                <a:solidFill>
                  <a:srgbClr val="000000"/>
                </a:solidFill>
                <a:latin typeface="Comic Sans MS" panose="030F0902030302020204" pitchFamily="66" charset="0"/>
              </a:rPr>
              <a:t>Why do you need a mobile phone?</a:t>
            </a:r>
          </a:p>
          <a:p>
            <a:pPr>
              <a:lnSpc>
                <a:spcPct val="120000"/>
              </a:lnSpc>
            </a:pPr>
            <a:r>
              <a:rPr lang="en-GB" altLang="en-US" sz="2800">
                <a:solidFill>
                  <a:srgbClr val="000000"/>
                </a:solidFill>
                <a:latin typeface="Comic Sans MS" panose="030F0902030302020204" pitchFamily="66" charset="0"/>
              </a:rPr>
              <a:t>Are mobile phones a risk to you?</a:t>
            </a:r>
          </a:p>
          <a:p>
            <a:pPr>
              <a:lnSpc>
                <a:spcPct val="120000"/>
              </a:lnSpc>
            </a:pPr>
            <a:r>
              <a:rPr lang="en-GB" altLang="en-US" sz="2800">
                <a:solidFill>
                  <a:srgbClr val="000000"/>
                </a:solidFill>
                <a:latin typeface="Comic Sans MS" panose="030F0902030302020204" pitchFamily="66" charset="0"/>
              </a:rPr>
              <a:t>How did people communicate before the invention of mobiles?</a:t>
            </a:r>
          </a:p>
          <a:p>
            <a:endParaRPr lang="en-GB" altLang="en-US" sz="2800">
              <a:latin typeface="Comic Sans MS" panose="030F0902030302020204" pitchFamily="66" charset="0"/>
            </a:endParaRPr>
          </a:p>
        </p:txBody>
      </p:sp>
      <p:sp>
        <p:nvSpPr>
          <p:cNvPr id="5126" name="WordArt 6">
            <a:extLst>
              <a:ext uri="{FF2B5EF4-FFF2-40B4-BE49-F238E27FC236}">
                <a16:creationId xmlns:a16="http://schemas.microsoft.com/office/drawing/2014/main" id="{32BE8705-B62A-5247-859F-594E888722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62007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 panose="030F0902030302020204" pitchFamily="66" charset="0"/>
              </a:rPr>
              <a:t>Part 2. In groups of four …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04649B17-E101-F84E-99A9-0B74D617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933825"/>
            <a:ext cx="1217612" cy="17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153</Words>
  <Application>Microsoft Macintosh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7</cp:revision>
  <dcterms:created xsi:type="dcterms:W3CDTF">2012-04-30T13:27:46Z</dcterms:created>
  <dcterms:modified xsi:type="dcterms:W3CDTF">2022-03-03T09:09:22Z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480fde1a-8e25-4b09-84e7-50ed7c39b02e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