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CBF00E-6385-644E-8F4D-9F44486825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156F5-B4B1-A441-BAA6-F3E40F4E20A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77D1BFE-5B52-5A45-9FC3-3C1DE8F7D93B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A4E644C-42B7-2349-B412-68AE8C5FAF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BB3A0E-AA1A-FF4E-9ADC-F68A35C94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87E95-AF9D-424F-85A0-D0A1029A6F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E2A3A-21D6-7049-AE0A-63356816BD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95AB6C-B81C-6C4B-8F24-CA8C8950BAB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9DC16FDF-BBAE-544C-8225-3DAC7D07E8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0C8971F4-7933-C846-B9AF-BE3CA17183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A910DD4-96B9-044A-BB58-A02D53BB6D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098058-C9F9-E748-BFE2-A2AB889BBB42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C130FF2-588F-0F44-90B9-462CFD8C88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B3AEB77-947B-724E-B020-A148AA7D6A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0D1D226-67C9-384D-B7EA-889891AD52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2A4797-94F7-304F-A449-7F3FC10E0C8B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E515D68E-7813-8A49-9D30-16742CD643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35B282-3BE9-F841-A9AC-8B99F8E798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C3A5B9CB-FBDA-CC49-A119-A56A42C717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F7DE6E-C6BA-3445-88EA-924713B5FF23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F4701B-A5BF-A845-8F3D-D9277A8344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454FB6-841D-C942-9FC2-0953840AF9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2016E-4FD7-1642-9252-6D7E72286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9C173-0E84-EC4E-B40B-42F8ED4F17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890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D66E83-9688-C74F-A6C9-1F5560B0DE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8D5B62-C78B-814B-8C29-8D03FB480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B59B98-BD76-E04F-9C33-35D319C15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815B4-9B95-3744-8CF4-6C2282C8E6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443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2B0838-496D-3B40-89D8-454A40B3F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D38F9E-AEE9-1A45-AC25-DF2BD17F6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CC7440-B38B-6D41-9C89-B1AD90F61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C54E0-8582-A34F-9C22-655017D537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500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AE53CA-4ABB-4F4E-9C50-4D46083E00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993FF1-84EB-7C46-BE67-7FB5BA4E8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A9ED3E-36FF-2C43-BB1C-D846F47C8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16768-474D-F94E-B589-6CF13C10B3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228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649E06-6514-5A4D-A1A7-2F80878288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890209-CDEC-EC40-A84A-9CE8A5FD52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945CCE-E9A3-424E-964C-18E2EC4E8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D1DA0-DCEF-0F4E-8AFC-86CAB570B9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189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F111F6-9862-5A49-90FD-BC2D74030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6D77BB-908B-284C-B4AC-FB37BE852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83BC15-9E95-D247-A342-AF0F265C5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A0751-30B8-2447-A6F7-D51853DDEB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10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5FA350-F078-D14E-9E11-98B513265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F1928-F9B3-FA48-ADD2-C125A08797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99D701-7217-414F-BF71-6298B80F8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201BB-B883-2645-B061-3969839D23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82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EB9C47-1C72-CE44-A808-B26BF65EEF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F94D1EE-796A-E046-9F0F-6956D968F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BF3C58-D14E-3A4F-BFB3-5EF0FA80C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6CFB9-25B0-E44D-A4EF-4057977952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87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70A174-273A-2E42-B87A-88F12FA7A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BE0C9A-0D69-A448-8ABF-712DB89D2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6C1A9D-4F5E-854B-B11E-B759C9BD0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33E41-ADF7-3141-8319-E7BB3244D9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8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710353-5000-2542-A61F-80956670E6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562573-9F50-AE44-9808-53D2064B84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0E36EA-B9E0-BA46-BE65-6E8A575FA6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84C0E-59AE-C143-B829-D2E0DA1725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557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EEA6B9-43AB-604C-9FFC-20D4B6575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050172-7B0F-1F41-80C5-66157909F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197454-5E55-6549-B644-7D916C4E9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78B77-A42F-E14A-B66A-769FC3EE79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150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F92193-144A-6649-B5E4-75EA3D1D2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5B35E4-6CC6-6E4C-9A3E-D185E9BD4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BAB349-4357-FB43-ABDF-497E0D09A5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0FC1E-DA88-BE4A-82F3-412E085CF9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49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1D2984-3A58-F347-9E54-41957C538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77DD4A-D9D0-614B-84EC-37EA4317C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F4B1C4-F3C7-B947-BE57-A55684FE1A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109A12-5662-A74E-AC84-DB2C5ABCBF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4F2740-45DE-B742-96E0-33E89C7855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F78BCF-E1A1-F14B-A1C2-6B6F779BFDD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1BDC2179-5A21-E941-B79C-686D891D8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75" y="0"/>
            <a:ext cx="9286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C39F95D5-AABD-C340-B59C-34FA810BD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643813" cy="1944687"/>
          </a:xfrm>
        </p:spPr>
        <p:txBody>
          <a:bodyPr/>
          <a:lstStyle/>
          <a:p>
            <a:pPr eaLnBrk="1" hangingPunct="1"/>
            <a:r>
              <a:rPr lang="cy-GB" altLang="en-US" b="1">
                <a:latin typeface="Comic Sans MS" panose="030F0902030302020204" pitchFamily="66" charset="0"/>
              </a:rPr>
              <a:t>continwwm gwerthoedd</a:t>
            </a:r>
            <a:r>
              <a:rPr lang="cy-GB" altLang="en-US">
                <a:latin typeface="Comic Sans MS" panose="030F0902030302020204" pitchFamily="66" charset="0"/>
              </a:rPr>
              <a:t> </a:t>
            </a:r>
            <a:br>
              <a:rPr lang="cy-GB" altLang="en-US">
                <a:latin typeface="Comic Sans MS" panose="030F0902030302020204" pitchFamily="66" charset="0"/>
              </a:rPr>
            </a:br>
            <a:br>
              <a:rPr lang="cy-GB" altLang="en-US" sz="2000">
                <a:latin typeface="Comic Sans MS" panose="030F0902030302020204" pitchFamily="66" charset="0"/>
              </a:rPr>
            </a:br>
            <a:r>
              <a:rPr lang="cy-GB" altLang="en-US" sz="2000">
                <a:latin typeface="Comic Sans MS" panose="030F0902030302020204" pitchFamily="66" charset="0"/>
              </a:rPr>
              <a:t>Lle ar y llinell fyddech chi’n sefyll?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3A78530-D5E3-8C4A-B6F3-37B03FBFD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857625"/>
            <a:ext cx="25193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y-GB" sz="4400" kern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cytuno’n</a:t>
            </a:r>
          </a:p>
          <a:p>
            <a:pPr algn="ctr">
              <a:defRPr/>
            </a:pPr>
            <a:r>
              <a:rPr lang="cy-GB" sz="4400" kern="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gryf</a:t>
            </a:r>
          </a:p>
        </p:txBody>
      </p:sp>
      <p:sp>
        <p:nvSpPr>
          <p:cNvPr id="2053" name="Text Box 10">
            <a:extLst>
              <a:ext uri="{FF2B5EF4-FFF2-40B4-BE49-F238E27FC236}">
                <a16:creationId xmlns:a16="http://schemas.microsoft.com/office/drawing/2014/main" id="{515FDB98-FB35-4C40-A963-97D44FD2A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60800"/>
            <a:ext cx="33686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y-GB" altLang="en-US" sz="4400">
                <a:latin typeface="Comic Sans MS" panose="030F0902030302020204" pitchFamily="66" charset="0"/>
              </a:rPr>
              <a:t>anghytuno’ngryf </a:t>
            </a:r>
          </a:p>
        </p:txBody>
      </p:sp>
      <p:sp>
        <p:nvSpPr>
          <p:cNvPr id="2054" name="TextBox 11">
            <a:extLst>
              <a:ext uri="{FF2B5EF4-FFF2-40B4-BE49-F238E27FC236}">
                <a16:creationId xmlns:a16="http://schemas.microsoft.com/office/drawing/2014/main" id="{313FA55F-BD57-9141-B92D-225ADE919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165850"/>
            <a:ext cx="1655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>
                <a:latin typeface="Comic Sans MS" panose="030F0902030302020204" pitchFamily="66" charset="0"/>
              </a:rPr>
              <a:t>Adnodd 8a</a:t>
            </a:r>
          </a:p>
        </p:txBody>
      </p:sp>
      <p:sp>
        <p:nvSpPr>
          <p:cNvPr id="2055" name="Line 4">
            <a:extLst>
              <a:ext uri="{FF2B5EF4-FFF2-40B4-BE49-F238E27FC236}">
                <a16:creationId xmlns:a16="http://schemas.microsoft.com/office/drawing/2014/main" id="{CAD54E15-4F4F-5842-9F0D-48E27A06AC19}"/>
              </a:ext>
            </a:extLst>
          </p:cNvPr>
          <p:cNvSpPr>
            <a:spLocks noChangeShapeType="1" noTextEdit="1"/>
          </p:cNvSpPr>
          <p:nvPr/>
        </p:nvSpPr>
        <p:spPr bwMode="auto">
          <a:xfrm>
            <a:off x="1116013" y="2708275"/>
            <a:ext cx="64817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D83E5066-D5CC-C449-8465-A2CF18734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>
            <a:extLst>
              <a:ext uri="{FF2B5EF4-FFF2-40B4-BE49-F238E27FC236}">
                <a16:creationId xmlns:a16="http://schemas.microsoft.com/office/drawing/2014/main" id="{C3AE6F0F-F5A7-B64F-9DF9-C8011033C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1428750"/>
            <a:ext cx="8229600" cy="304641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cy-GB" altLang="en-US" sz="9600">
                <a:latin typeface="Comic Sans MS" panose="030F0902030302020204" pitchFamily="66" charset="0"/>
              </a:rPr>
              <a:t>cytuno’n</a:t>
            </a:r>
            <a:br>
              <a:rPr lang="cy-GB" altLang="en-US" sz="9600">
                <a:latin typeface="Comic Sans MS" panose="030F0902030302020204" pitchFamily="66" charset="0"/>
              </a:rPr>
            </a:br>
            <a:r>
              <a:rPr lang="cy-GB" altLang="en-US" sz="9600">
                <a:latin typeface="Comic Sans MS" panose="030F0902030302020204" pitchFamily="66" charset="0"/>
              </a:rPr>
              <a:t>gryf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4932B229-F8EE-3440-A610-9D9AEF1E9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>
            <a:extLst>
              <a:ext uri="{FF2B5EF4-FFF2-40B4-BE49-F238E27FC236}">
                <a16:creationId xmlns:a16="http://schemas.microsoft.com/office/drawing/2014/main" id="{396011FF-A400-674D-90C6-08259C160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8688" y="1785938"/>
            <a:ext cx="6843712" cy="3046412"/>
          </a:xfrm>
          <a:noFill/>
        </p:spPr>
        <p:txBody>
          <a:bodyPr wrap="none">
            <a:spAutoFit/>
          </a:bodyPr>
          <a:lstStyle/>
          <a:p>
            <a:pPr eaLnBrk="1" hangingPunct="1"/>
            <a:r>
              <a:rPr lang="cy-GB" altLang="en-US" sz="9600">
                <a:latin typeface="Comic Sans MS" panose="030F0902030302020204" pitchFamily="66" charset="0"/>
              </a:rPr>
              <a:t>anghytuno’n</a:t>
            </a:r>
            <a:br>
              <a:rPr lang="cy-GB" altLang="en-US" sz="9600">
                <a:latin typeface="Comic Sans MS" panose="030F0902030302020204" pitchFamily="66" charset="0"/>
              </a:rPr>
            </a:br>
            <a:r>
              <a:rPr lang="cy-GB" altLang="en-US" sz="9600">
                <a:latin typeface="Comic Sans MS" panose="030F0902030302020204" pitchFamily="66" charset="0"/>
              </a:rPr>
              <a:t>gryf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</Words>
  <Application>Microsoft Macintosh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Default Design</vt:lpstr>
      <vt:lpstr>continwwm gwerthoedd   Lle ar y llinell fyddech chi’n sefyll?</vt:lpstr>
      <vt:lpstr>cytuno’n gryf</vt:lpstr>
      <vt:lpstr>anghytuno’n gryf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8a. Cardiau continwwm gwerthoedd</dc:title>
  <dc:creator>Schools Liason</dc:creator>
  <cp:lastModifiedBy>Andy Holland</cp:lastModifiedBy>
  <cp:revision>8</cp:revision>
  <dcterms:created xsi:type="dcterms:W3CDTF">2012-04-30T13:27:46Z</dcterms:created>
  <dcterms:modified xsi:type="dcterms:W3CDTF">2022-03-02T23:59:48Z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