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23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2" autoAdjust="0"/>
    <p:restoredTop sz="94740" autoAdjust="0"/>
  </p:normalViewPr>
  <p:slideViewPr>
    <p:cSldViewPr>
      <p:cViewPr varScale="1">
        <p:scale>
          <a:sx n="119" d="100"/>
          <a:sy n="119" d="100"/>
        </p:scale>
        <p:origin x="12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1BDF216-F850-544B-9397-78A0D784B7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E3D94FB-8532-A448-989A-BFD31C44D7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E2DECB65-E38A-C24F-9B63-964051249B0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B21544C-4886-4245-BE67-6DF0025E4F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FCB8381-F4DD-F74A-855D-E8D7DD4652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7E88C2C-97DB-FC4C-BBAC-C8C070469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368E1F-F551-C24B-843C-0B665F56362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29495C6-BDEE-2044-83A2-2BECD338A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A011CD-4E8B-D749-881B-765743A979CA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CD77DDF-0925-6E49-8862-A7C9260C54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B06300C-76D8-0941-9945-B1333001D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07C8C87-7CC9-6D47-8270-F187BD865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52996D-FEA2-9A41-B540-49102A8D82B9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D4A88E0-2F45-BF44-93CE-C429A15FE9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7BD0C13-8541-9940-9949-48E67A224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C9E9F12-30EC-9F46-B46A-3F17E9F8AA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D197D1-A03C-9C4B-97CC-40AFEC9C0D55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1C39A25-3DD5-5E46-9330-1DB1AB92B4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F856BBB-10E2-BA48-B869-8F40C34C2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CFF7A60-BA20-0C46-B49A-0611A383A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2106EB-5299-F343-BE7A-ABA02E8D2323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E95D30B-EAC1-A841-93B6-5CA9A0E34F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40F12C8-82A9-1943-B372-961FCC874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4554BF4-54D1-334E-B4ED-6DA2AD05C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A70827-F389-8244-8495-0813D9DF024E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C46E235-62F9-1044-94CE-EE3ECB82C6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FAB59A6-FB58-414F-A7D4-D4B75E4B0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35E67A7-4998-D94C-85C4-79650EC8C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9B97F2-BF72-894B-8658-C880277D4497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41C7A84-920C-CF45-9C19-091C266B4F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F7ECEBE-2CE4-D24C-AB8E-FA85FEC20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6CBA645-E177-024E-85F6-FDF6D87F4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21B0CB-F889-DE41-919C-46C102A42715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62F8136-32B7-964F-AFDE-21C3B67E2D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75F77BA-6EDE-D040-A2E0-6E97D0625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C28E6C2-1F85-664B-8FD4-4A97482E9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22013F-4C11-2447-BA5F-0087170125AF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C69E36D-E55C-6A49-929A-A969B7380F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5E1B43BE-CB80-7640-9F7F-59EE0F299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95E47FB-1C2A-9047-A98C-FE80621C2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74C0E5B-FC0E-D643-8152-56111CE76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BF63D32-BE38-3E42-9AD6-B240F3B1D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5B195-1F78-7F42-9177-4AA1DDCE6A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12925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3DFD8B4-0543-7D48-938E-606B21656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975ED09-4C95-8F45-B210-21A160B16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1D532F-3902-9545-8740-ACF457395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2079D-CAD8-8D45-833F-5ECEDBE766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9153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27F01B9-5436-4347-AB78-95F9313D8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F244004-FD51-5B4C-9138-0E20FC761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0913729-5752-9449-A318-2F45C1876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4B39-2C6C-474A-8830-881439DC7E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7782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4CFCA2-638D-2B45-B7DF-12FEC880B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505F8AC-9FB6-4D4D-9163-BBFEA3CFF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D4E7213-03F4-434A-BC03-CCEF0275E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7250D-2E63-3E40-9558-5D62F887BA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82760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3400" y="3924300"/>
            <a:ext cx="81534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32142AD-52C9-B04D-BAE2-141DB6432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9F40527-456D-F241-8D89-33E9658DC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E8C576D-CB76-6647-81CB-9D9098022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815A1-D329-C242-B8DF-2D8631C35B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30476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AE2151C-020C-934F-B1E5-C6D25411C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B8550C7-114C-474B-B8C1-C523A888C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318DB0C-6E1A-6146-858E-6E3AE771C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32A9C-87C1-A547-88BB-ADD039CCBD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30936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90DC07A-3194-4842-8EF9-2B6DF1C36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2166E5E-101A-604B-B611-735A75C81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28C9E9C-4655-394A-89DE-8F319CA78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28B47-81ED-C449-9A91-DBCFC149B0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09543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329B778-45AB-F244-8CEE-C52DA8586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E28DC96-C468-6C4A-97C8-4BC6123E17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6175C18-3CF3-6444-89D5-F2FAD2C77E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0A112-C12A-2145-8BD2-10A6A1048E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13796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834B75E-7B45-714E-97DE-94F5FD60B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8788449-2223-3C44-8D71-A0CC3A772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B58C5D5-51C6-404E-B4F7-6969804C2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FB5B4-15C4-1C41-8710-12487F2286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38902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3C4E7D1-9002-DD4D-BA47-41A8EEC88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00F9124-5C35-DF45-AA00-9909917CC1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6E5F2E2-C140-A34E-B386-6B4522B5ED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F4356-B832-9F43-86A6-E08B9B39E6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2330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D3EFFCA-B50D-B64C-BF0B-7995684E6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AD24B53-681D-F24B-81D1-C9CAEB9B8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579A718-2434-8C4B-B0A1-3D5A7EA22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C2F25-6FA9-3B4F-A91B-350E657195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5826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901C00-1739-2149-9032-CE9B844AC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700219E-9058-2F45-B1EF-21EF23C15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4704C34-CFD9-D543-BE42-7CA719F087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63448-C492-BE4E-A7BC-BCFF527340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97108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BAEC528-5908-5F45-AC0A-829FB322A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205BD0A-3FCC-854D-B783-8785C796D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B7FD928-3AEA-6C47-9C68-ED1467DF5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88596-A2EC-0F4E-AE8E-E0E57253A2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20805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BC48ED1-E4BF-8045-980D-3DD1300E06B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16739" name="Rectangle 3">
              <a:extLst>
                <a:ext uri="{FF2B5EF4-FFF2-40B4-BE49-F238E27FC236}">
                  <a16:creationId xmlns:a16="http://schemas.microsoft.com/office/drawing/2014/main" id="{446999D3-0440-3740-B82E-68DE8A4C1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6740" name="Rectangle 4">
              <a:extLst>
                <a:ext uri="{FF2B5EF4-FFF2-40B4-BE49-F238E27FC236}">
                  <a16:creationId xmlns:a16="http://schemas.microsoft.com/office/drawing/2014/main" id="{746AA485-3847-1344-8FB0-469E300A84D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6741" name="Line 5">
              <a:extLst>
                <a:ext uri="{FF2B5EF4-FFF2-40B4-BE49-F238E27FC236}">
                  <a16:creationId xmlns:a16="http://schemas.microsoft.com/office/drawing/2014/main" id="{DF73172C-9367-AC4A-9346-DBBA03C70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E304E67D-E023-6F4B-B283-97BEDFC57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192CF67E-6D1F-C44F-8C35-B184E1C0D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6744" name="Rectangle 8">
            <a:extLst>
              <a:ext uri="{FF2B5EF4-FFF2-40B4-BE49-F238E27FC236}">
                <a16:creationId xmlns:a16="http://schemas.microsoft.com/office/drawing/2014/main" id="{734DC8EB-5F56-4D4F-9409-47FAAA4982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6745" name="Rectangle 9">
            <a:extLst>
              <a:ext uri="{FF2B5EF4-FFF2-40B4-BE49-F238E27FC236}">
                <a16:creationId xmlns:a16="http://schemas.microsoft.com/office/drawing/2014/main" id="{FEB626AB-6D70-654D-89FB-3E22D49527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6746" name="Rectangle 10">
            <a:extLst>
              <a:ext uri="{FF2B5EF4-FFF2-40B4-BE49-F238E27FC236}">
                <a16:creationId xmlns:a16="http://schemas.microsoft.com/office/drawing/2014/main" id="{85971141-26BC-574E-93EE-D95484F112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949A961-93E2-BA45-AA9F-0174C4C2BD2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6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67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67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67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67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67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31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>
            <a:extLst>
              <a:ext uri="{FF2B5EF4-FFF2-40B4-BE49-F238E27FC236}">
                <a16:creationId xmlns:a16="http://schemas.microsoft.com/office/drawing/2014/main" id="{C77FEC61-CFC3-2842-A13E-3BC37D0A9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844675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  <a:latin typeface="Verdana" panose="020B0604030504040204" pitchFamily="34" charset="0"/>
              </a:rPr>
              <a:t>Ffeithiau a Chanlyniadau</a:t>
            </a:r>
          </a:p>
        </p:txBody>
      </p:sp>
      <p:sp>
        <p:nvSpPr>
          <p:cNvPr id="15363" name="WordArt 11">
            <a:extLst>
              <a:ext uri="{FF2B5EF4-FFF2-40B4-BE49-F238E27FC236}">
                <a16:creationId xmlns:a16="http://schemas.microsoft.com/office/drawing/2014/main" id="{5BB152FE-8CEA-4448-900C-D3C0ED1800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00188" y="642938"/>
            <a:ext cx="6715125" cy="1050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375"/>
              </a:avLst>
            </a:prstTxWarp>
          </a:bodyPr>
          <a:lstStyle/>
          <a:p>
            <a:pPr algn="ctr"/>
            <a:r>
              <a:rPr lang="en-GB" sz="3200" kern="10" spc="64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Alcohol, Pobl Ifanc a'r Gymuned </a:t>
            </a:r>
          </a:p>
        </p:txBody>
      </p:sp>
      <p:sp>
        <p:nvSpPr>
          <p:cNvPr id="15364" name="Rectangle 12" descr="DSC_0132">
            <a:extLst>
              <a:ext uri="{FF2B5EF4-FFF2-40B4-BE49-F238E27FC236}">
                <a16:creationId xmlns:a16="http://schemas.microsoft.com/office/drawing/2014/main" id="{B825B604-9B53-114E-9A4E-208B988310C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2484438" y="2528888"/>
            <a:ext cx="4572000" cy="306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Text Box 13">
            <a:extLst>
              <a:ext uri="{FF2B5EF4-FFF2-40B4-BE49-F238E27FC236}">
                <a16:creationId xmlns:a16="http://schemas.microsoft.com/office/drawing/2014/main" id="{7581EBE2-F760-1548-8CEA-A072D934F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5895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6" name="Text Box 14">
            <a:extLst>
              <a:ext uri="{FF2B5EF4-FFF2-40B4-BE49-F238E27FC236}">
                <a16:creationId xmlns:a16="http://schemas.microsoft.com/office/drawing/2014/main" id="{63FC4909-BB42-944F-8783-43974407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589588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Activity1</a:t>
            </a:r>
            <a:endParaRPr lang="en-US" altLang="en-US"/>
          </a:p>
        </p:txBody>
      </p:sp>
      <p:sp>
        <p:nvSpPr>
          <p:cNvPr id="15367" name="Slide Number Placeholder 6">
            <a:extLst>
              <a:ext uri="{FF2B5EF4-FFF2-40B4-BE49-F238E27FC236}">
                <a16:creationId xmlns:a16="http://schemas.microsoft.com/office/drawing/2014/main" id="{82E30BF0-D55C-FE45-A4B1-7059F5A0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CA20BA-D312-A24F-8ABC-D2403EA417D2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58CF3A0-4A71-9C4C-8F6A-0E9D111D2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  <a:latin typeface="Arial Black" panose="020B0604020202020204" pitchFamily="34" charset="0"/>
              </a:rPr>
              <a:t>Lle mae nhw’n ei gael?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43DFC28-1290-8B4D-94C6-EDA6107EEE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altLang="en-US" sz="2700">
                <a:latin typeface="Comic Sans MS" panose="030F0902030302020204" pitchFamily="66" charset="0"/>
              </a:rPr>
              <a:t>Dywed 10% o yfwyr 12-15 mlwydd oed eu bod yn prynu eu alcohol eu hunain.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700">
              <a:latin typeface="Comic Sans MS" panose="030F0902030302020204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700">
                <a:latin typeface="Comic Sans MS" panose="030F0902030302020204" pitchFamily="66" charset="0"/>
              </a:rPr>
              <a:t>Mae 63% o rai 16-17 oed wedi prynu eu diod eu hunain mewn tafarndai, clybiau nos a bariau.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E156CA99-2B37-C647-A168-9B4023A7CB69}"/>
              </a:ext>
            </a:extLst>
          </p:cNvPr>
          <p:cNvSpPr>
            <a:spLocks noGrp="1" noChangeAspect="1" noChangeArrowheads="1"/>
          </p:cNvSpPr>
          <p:nvPr isPhoto="1">
            <p:ph sz="half" idx="2"/>
          </p:nvPr>
        </p:nvSpPr>
        <p:spPr>
          <a:blipFill dpi="0" rotWithShape="1">
            <a:blip r:embed="rId3" cstate="print"/>
            <a:srcRect/>
            <a:stretch>
              <a:fillRect r="-50805"/>
            </a:stretch>
          </a:blip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accent2"/>
              </a:buClr>
              <a:buSzPct val="75000"/>
              <a:defRPr/>
            </a:pPr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6391" name="Slide Number Placeholder 4">
            <a:extLst>
              <a:ext uri="{FF2B5EF4-FFF2-40B4-BE49-F238E27FC236}">
                <a16:creationId xmlns:a16="http://schemas.microsoft.com/office/drawing/2014/main" id="{60D66F11-C5B3-BD42-841C-0336762C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6827DA-A770-DA47-98CB-61A38C3BACF8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CAA1722-502E-2848-8D26-3F28B98BF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solidFill>
                  <a:srgbClr val="FF0000"/>
                </a:solidFill>
                <a:latin typeface="Arial Black" panose="020B0604020202020204" pitchFamily="34" charset="0"/>
              </a:rPr>
              <a:t>Beth mae pobl ifanc yn ei yfed?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73B6C2A-6E7D-D44B-9944-DBAE58760B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altLang="en-US" sz="3200">
                <a:latin typeface="Comic Sans MS" panose="030F0902030302020204" pitchFamily="66" charset="0"/>
              </a:rPr>
              <a:t>Cwrw a lager yw’r diodydd mwyaf poblogaidd  gyda phobl ifanc dan 18 oed, ac mae gwirodydd, gwin ac alco-pops hefyd yn boblogaidd.  </a:t>
            </a:r>
          </a:p>
        </p:txBody>
      </p:sp>
      <p:pic>
        <p:nvPicPr>
          <p:cNvPr id="8196" name="Picture 13" descr="teen drinking">
            <a:extLst>
              <a:ext uri="{FF2B5EF4-FFF2-40B4-BE49-F238E27FC236}">
                <a16:creationId xmlns:a16="http://schemas.microsoft.com/office/drawing/2014/main" id="{53E51CF7-69B5-C44D-B0B8-3CA45AB3727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2347913"/>
            <a:ext cx="4000500" cy="3000375"/>
          </a:xfrm>
          <a:noFill/>
        </p:spPr>
      </p:pic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5C293D0E-CCEB-F74C-9987-345E2F4A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858E59-9846-874A-A4C4-A895179E94E7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E9A7103-3793-D54B-8A09-55BC228F9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  <a:latin typeface="Arial Black" panose="020B0604020202020204" pitchFamily="34" charset="0"/>
              </a:rPr>
              <a:t>O le mae nhw’n ei gael e?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A90539B-8FD7-C845-A1DD-A2CE13FA0D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en-GB" altLang="en-US" sz="2000">
                <a:latin typeface="Comic Sans MS" panose="030F0902030302020204" pitchFamily="66" charset="0"/>
              </a:rPr>
              <a:t>Dywedodd 54% o bobl ifanc  11-12 oed eu bod yn yfed yn eu cartref neu yng nghartref rhywun arall.</a:t>
            </a:r>
          </a:p>
          <a:p>
            <a:pPr algn="just" eaLnBrk="1" hangingPunct="1"/>
            <a:endParaRPr lang="en-GB" altLang="en-US" sz="2000">
              <a:latin typeface="Comic Sans MS" panose="030F0902030302020204" pitchFamily="66" charset="0"/>
            </a:endParaRPr>
          </a:p>
          <a:p>
            <a:pPr algn="just" eaLnBrk="1" hangingPunct="1"/>
            <a:r>
              <a:rPr lang="en-GB" altLang="en-US" sz="2000">
                <a:latin typeface="Comic Sans MS" panose="030F0902030302020204" pitchFamily="66" charset="0"/>
              </a:rPr>
              <a:t>Mae 33% o bobl ifanc 15 oed yn yfed alcohol mewn tafarn neu far. </a:t>
            </a:r>
          </a:p>
          <a:p>
            <a:pPr algn="just" eaLnBrk="1" hangingPunct="1"/>
            <a:endParaRPr lang="en-GB" altLang="en-US" sz="2000">
              <a:latin typeface="Comic Sans MS" panose="030F0902030302020204" pitchFamily="66" charset="0"/>
            </a:endParaRPr>
          </a:p>
          <a:p>
            <a:pPr algn="just" eaLnBrk="1" hangingPunct="1"/>
            <a:r>
              <a:rPr lang="en-GB" altLang="en-US" sz="2000">
                <a:latin typeface="Comic Sans MS" panose="030F0902030302020204" pitchFamily="66" charset="0"/>
              </a:rPr>
              <a:t>Dywedodd 26% o bobl ifanc  14 oed eu bod yn yfed mewn partion gyda ffirndiau</a:t>
            </a:r>
            <a:r>
              <a:rPr lang="en-GB" altLang="en-US" sz="230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5A6F3BBC-4778-814F-8BF7-1F0CF2664495}"/>
              </a:ext>
            </a:extLst>
          </p:cNvPr>
          <p:cNvSpPr>
            <a:spLocks noGrp="1" noChangeAspect="1" noChangeArrowheads="1"/>
          </p:cNvSpPr>
          <p:nvPr isPhoto="1">
            <p:ph sz="half" idx="2"/>
          </p:nvPr>
        </p:nvSpPr>
        <p:spPr>
          <a:blipFill dpi="0" rotWithShape="1">
            <a:blip r:embed="rId3" cstate="print"/>
            <a:srcRect/>
            <a:stretch>
              <a:fillRect r="-50805"/>
            </a:stretch>
          </a:blip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accent2"/>
              </a:buClr>
              <a:buSzPct val="75000"/>
              <a:defRPr/>
            </a:pPr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8439" name="Slide Number Placeholder 4">
            <a:extLst>
              <a:ext uri="{FF2B5EF4-FFF2-40B4-BE49-F238E27FC236}">
                <a16:creationId xmlns:a16="http://schemas.microsoft.com/office/drawing/2014/main" id="{7BBFC52C-CDE4-364B-AE13-6FF20959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C450FD-5496-014D-9D3D-D54DDD5A8758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24A7CEA-C45B-8141-A984-16C29CE63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  <a:latin typeface="Arial Black" panose="020B0604020202020204" pitchFamily="34" charset="0"/>
              </a:rPr>
              <a:t>Faint mae nhw’n ei yfed?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0D04280-63CA-034C-83D3-8973E630B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071688"/>
            <a:ext cx="7696200" cy="45529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902030302020204" pitchFamily="66" charset="0"/>
              </a:rPr>
              <a:t>Mae cyfartaledd yr alcohol a yfir gan fechgyn 11-13 oed dros wythnos wedi cynyddu’n sylweddol o 3.6 uned ym 1992 i 8.6 uned yn 2006.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902030302020204" pitchFamily="66" charset="0"/>
              </a:rPr>
              <a:t>Mae merched yn yr un ystod oedran nawr yn yfed cyfartaledd o 7.9 uned yr wythnos, i fyny o 3.1 ym 1992.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400">
              <a:latin typeface="Comic Sans MS" panose="030F0902030302020204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902030302020204" pitchFamily="66" charset="0"/>
              </a:rPr>
              <a:t>Ar gyfer bechgyn 15 oed mae’r ffigur yn codi i 13.1 uned yr wythnos, a 10.5 uned yr wythnos i ferched.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1F8DA09-775D-A346-B0B2-17B60F14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85DBE7-AC56-A04A-9202-187ADE9AB9DC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3BA2D0C-9123-1742-90EF-243691A43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  <a:latin typeface="Arial Black" panose="020B0604020202020204" pitchFamily="34" charset="0"/>
              </a:rPr>
              <a:t>Pam y dylid poeni?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05C152F-8267-2343-914F-43197DD2B8F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3924300"/>
            <a:ext cx="8153400" cy="2290763"/>
          </a:xfrm>
        </p:spPr>
        <p:txBody>
          <a:bodyPr/>
          <a:lstStyle/>
          <a:p>
            <a:pPr algn="just" eaLnBrk="1" hangingPunct="1"/>
            <a:r>
              <a:rPr lang="en-GB" altLang="en-US" sz="2400">
                <a:latin typeface="Comic Sans MS" panose="030F0902030302020204" pitchFamily="66" charset="0"/>
              </a:rPr>
              <a:t>Gofynnodd arolwg o yfwyr sbri rhwng 14-17 oed pa broblemau oedd wedi deillio o’u hyfed sbri. Roedd atebion yn cynnwys rhyw anniogel, anaf, ymddygiad gwrthgymdeithasol, difrod troseddol, cymryd cyffuriau, cymryd rhan mewn gyrru peryglus a phroblemau gyda’r heddlu. 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D838ED53-9877-3540-8D63-D2ED23CD2A70}"/>
              </a:ext>
            </a:extLst>
          </p:cNvPr>
          <p:cNvSpPr>
            <a:spLocks noGrp="1" noChangeAspect="1" noChangeArrowheads="1"/>
          </p:cNvSpPr>
          <p:nvPr isPhoto="1">
            <p:ph sz="quarter" idx="1"/>
          </p:nvPr>
        </p:nvSpPr>
        <p:spPr>
          <a:blipFill dpi="0" rotWithShape="1">
            <a:blip r:embed="rId3" cstate="print"/>
            <a:srcRect/>
            <a:stretch>
              <a:fillRect b="-37822"/>
            </a:stretch>
          </a:blip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accent2"/>
              </a:buClr>
              <a:buSzPct val="75000"/>
              <a:defRPr/>
            </a:pP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8F6A647F-44E5-4646-B6FE-38B5598B89DB}"/>
              </a:ext>
            </a:extLst>
          </p:cNvPr>
          <p:cNvSpPr>
            <a:spLocks noGrp="1" noChangeAspect="1" noChangeArrowheads="1"/>
          </p:cNvSpPr>
          <p:nvPr isPhoto="1">
            <p:ph sz="quarter" idx="2"/>
          </p:nvPr>
        </p:nvSpPr>
        <p:spPr>
          <a:xfrm>
            <a:off x="4643438" y="1846263"/>
            <a:ext cx="4000500" cy="1943100"/>
          </a:xfrm>
          <a:blipFill dpi="0" rotWithShape="1">
            <a:blip r:embed="rId4" cstate="print"/>
            <a:srcRect/>
            <a:stretch>
              <a:fillRect b="-37822"/>
            </a:stretch>
          </a:blip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accent2"/>
              </a:buClr>
              <a:buSzPct val="75000"/>
              <a:defRPr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0490" name="Slide Number Placeholder 5">
            <a:extLst>
              <a:ext uri="{FF2B5EF4-FFF2-40B4-BE49-F238E27FC236}">
                <a16:creationId xmlns:a16="http://schemas.microsoft.com/office/drawing/2014/main" id="{486137D8-82BE-D541-BCA9-39D88D9E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A5710F-3222-4743-8915-D1DC425E4D8E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EAA21B8-31E4-3E47-BEC6-B5E893C8D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  <a:latin typeface="Arial Black" panose="020B0604020202020204" pitchFamily="34" charset="0"/>
              </a:rPr>
              <a:t>Ffaith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B367796-4A00-E141-ACE2-6C89B594E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2214563"/>
            <a:ext cx="8153400" cy="35004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902030302020204" pitchFamily="66" charset="0"/>
              </a:rPr>
              <a:t>Mae niferoedd y plant a dderbynnir i’r ysbyty am broblemau cysylltiedig ag alcohol yn codi.  Mae nifer y bechgyn wyth oed sy’n yfed wedi dyblu o 5 y cant ym 1995 i 10 y cant yn 2005.  Mae niferoedd y merched 11 oed sy’n yfed wedi codi o 15 y cant ym 1995 i 25 y cant yn 2005. Cred llawer o arbenigwyr bod y wlad yn dioddef o epidemig cudd – problem y mae’r wlad, fel yr alcoholigion eu hunain, yn ei gwadu.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CB47FEE-10ED-1B49-9290-D17396C8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993CF5-2F8E-E047-9C62-CBCEC98CE9F7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>
            <a:extLst>
              <a:ext uri="{FF2B5EF4-FFF2-40B4-BE49-F238E27FC236}">
                <a16:creationId xmlns:a16="http://schemas.microsoft.com/office/drawing/2014/main" id="{0396679B-3A66-9C48-A5A0-6242B0D84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8575"/>
            <a:ext cx="8351838" cy="1600200"/>
          </a:xfrm>
        </p:spPr>
        <p:txBody>
          <a:bodyPr/>
          <a:lstStyle/>
          <a:p>
            <a:pPr eaLnBrk="1" hangingPunct="1"/>
            <a:r>
              <a:rPr lang="en-GB" altLang="en-US" sz="3000">
                <a:solidFill>
                  <a:srgbClr val="FF0000"/>
                </a:solidFill>
                <a:latin typeface="Arial Black" panose="020B0604020202020204" pitchFamily="34" charset="0"/>
              </a:rPr>
              <a:t>Tasg  - Sut mae yfed sbri yn effeithio ar bobl eraill yn y gymuned?</a:t>
            </a:r>
            <a:r>
              <a:rPr lang="en-GB" altLang="en-US" sz="3600">
                <a:solidFill>
                  <a:srgbClr val="FF0000"/>
                </a:solidFill>
              </a:rPr>
              <a:t> 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22531" name="Rectangle 9">
            <a:extLst>
              <a:ext uri="{FF2B5EF4-FFF2-40B4-BE49-F238E27FC236}">
                <a16:creationId xmlns:a16="http://schemas.microsoft.com/office/drawing/2014/main" id="{68F76146-505E-864B-87B5-EF6F0DDCC0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3688" y="2117725"/>
            <a:ext cx="4278312" cy="3616325"/>
          </a:xfrm>
        </p:spPr>
        <p:txBody>
          <a:bodyPr/>
          <a:lstStyle/>
          <a:p>
            <a:pPr algn="just" eaLnBrk="1" hangingPunct="1"/>
            <a:r>
              <a:rPr lang="en-GB" altLang="en-US" sz="2000">
                <a:latin typeface="Comic Sans MS" panose="030F0902030302020204" pitchFamily="66" charset="0"/>
              </a:rPr>
              <a:t>Nid ydym bob amser yn meddwl am y canlyniadau a gaiff yfed sbri ar eraill yn y gymuend ehangach.  </a:t>
            </a:r>
          </a:p>
          <a:p>
            <a:pPr algn="just" eaLnBrk="1" hangingPunct="1">
              <a:buFont typeface="Wingdings" pitchFamily="2" charset="2"/>
              <a:buNone/>
            </a:pPr>
            <a:endParaRPr lang="en-GB" altLang="en-US" sz="2000">
              <a:latin typeface="Comic Sans MS" panose="030F0902030302020204" pitchFamily="66" charset="0"/>
            </a:endParaRPr>
          </a:p>
          <a:p>
            <a:pPr algn="just" eaLnBrk="1" hangingPunct="1"/>
            <a:r>
              <a:rPr lang="en-GB" altLang="en-US" sz="2000">
                <a:latin typeface="Comic Sans MS" panose="030F0902030302020204" pitchFamily="66" charset="0"/>
              </a:rPr>
              <a:t>Eich tasg yw cynllunio poster sy’n adlewyrchu sut y mae ymddygiad pobl ifanc dan ddylanwad alcohol yn effiethio ar eich cymuned leol.</a:t>
            </a:r>
          </a:p>
        </p:txBody>
      </p:sp>
      <p:pic>
        <p:nvPicPr>
          <p:cNvPr id="14340" name="Picture 7" descr="Flattering: One of the graphic posters raising awareness of council services - in this case cleaning the streets after binge-drinkers">
            <a:extLst>
              <a:ext uri="{FF2B5EF4-FFF2-40B4-BE49-F238E27FC236}">
                <a16:creationId xmlns:a16="http://schemas.microsoft.com/office/drawing/2014/main" id="{A69414F4-9562-2848-8FE9-98D21553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3857625" cy="42481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C75CE27E-709B-D94A-9502-71EDD23D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482125-293F-D842-8769-8554A6AB2581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435</TotalTime>
  <Words>444</Words>
  <Application>Microsoft Macintosh PowerPoint</Application>
  <PresentationFormat>On-screen Show (4:3)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Times New Roman</vt:lpstr>
      <vt:lpstr>Wingdings</vt:lpstr>
      <vt:lpstr>Verdana</vt:lpstr>
      <vt:lpstr>Arial Black</vt:lpstr>
      <vt:lpstr>Comic Sans MS</vt:lpstr>
      <vt:lpstr>Refined</vt:lpstr>
      <vt:lpstr>PowerPoint Presentation</vt:lpstr>
      <vt:lpstr>Lle mae nhw’n ei gael?</vt:lpstr>
      <vt:lpstr>Beth mae pobl ifanc yn ei yfed?</vt:lpstr>
      <vt:lpstr>O le mae nhw’n ei gael e?</vt:lpstr>
      <vt:lpstr>Faint mae nhw’n ei yfed?</vt:lpstr>
      <vt:lpstr>Pam y dylid poeni?</vt:lpstr>
      <vt:lpstr>Ffaith</vt:lpstr>
      <vt:lpstr>Tasg  - Sut mae yfed sbri yn effeithio ar bobl eraill yn y gymuned?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Martyn Crockett</dc:creator>
  <cp:lastModifiedBy>Andy Holland</cp:lastModifiedBy>
  <cp:revision>46</cp:revision>
  <dcterms:created xsi:type="dcterms:W3CDTF">2008-06-25T19:05:21Z</dcterms:created>
  <dcterms:modified xsi:type="dcterms:W3CDTF">2022-03-03T00:01:15Z</dcterms:modified>
</cp:coreProperties>
</file>