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74" r:id="rId3"/>
    <p:sldId id="272" r:id="rId4"/>
    <p:sldId id="270" r:id="rId5"/>
    <p:sldId id="282" r:id="rId6"/>
    <p:sldId id="271" r:id="rId7"/>
    <p:sldId id="281" r:id="rId8"/>
    <p:sldId id="278" r:id="rId9"/>
    <p:sldId id="280" r:id="rId10"/>
    <p:sldId id="275" r:id="rId11"/>
    <p:sldId id="276" r:id="rId12"/>
    <p:sldId id="284" r:id="rId13"/>
    <p:sldId id="285" r:id="rId14"/>
    <p:sldId id="277" r:id="rId15"/>
    <p:sldId id="28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6FD"/>
    <a:srgbClr val="ACD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87" autoAdjust="0"/>
    <p:restoredTop sz="86386" autoAdjust="0"/>
  </p:normalViewPr>
  <p:slideViewPr>
    <p:cSldViewPr snapToGrid="0" snapToObjects="1">
      <p:cViewPr varScale="1">
        <p:scale>
          <a:sx n="132" d="100"/>
          <a:sy n="132" d="100"/>
        </p:scale>
        <p:origin x="31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D8031-35CD-C140-BEA7-B0281B2978D7}" type="datetimeFigureOut">
              <a:rPr lang="en-US" smtClean="0"/>
              <a:t>7/8/19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C802A-4528-AE40-B407-B3D09B86A3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166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52F4F-A629-BE44-91F1-81722875E4F0}" type="datetimeFigureOut">
              <a:rPr lang="en-US" smtClean="0"/>
              <a:t>7/8/19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7E489-703B-FC4A-A3AE-91BA4382C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57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7EAD-C306-9C4B-B700-FDF32FCE21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92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7EAD-C306-9C4B-B700-FDF32FCE21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8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7EAD-C306-9C4B-B700-FDF32FCE21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14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7EAD-C306-9C4B-B700-FDF32FCE21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8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7EAD-C306-9C4B-B700-FDF32FCE214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16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7EAD-C306-9C4B-B700-FDF32FCE21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90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7EAD-C306-9C4B-B700-FDF32FCE21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44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7EAD-C306-9C4B-B700-FDF32FCE21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23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7EAD-C306-9C4B-B700-FDF32FCE21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86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7EAD-C306-9C4B-B700-FDF32FCE21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28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7EAD-C306-9C4B-B700-FDF32FCE21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6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7EAD-C306-9C4B-B700-FDF32FCE21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62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7EAD-C306-9C4B-B700-FDF32FCE21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41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7EAD-C306-9C4B-B700-FDF32FCE21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79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wmf"/><Relationship Id="rId5" Type="http://schemas.openxmlformats.org/officeDocument/2006/relationships/image" Target="../media/image4.png"/><Relationship Id="rId10" Type="http://schemas.openxmlformats.org/officeDocument/2006/relationships/image" Target="../media/image9.w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wmf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26943"/>
          <a:stretch/>
        </p:blipFill>
        <p:spPr bwMode="auto">
          <a:xfrm>
            <a:off x="1" y="4623758"/>
            <a:ext cx="9144000" cy="223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9781" y="189780"/>
            <a:ext cx="8764438" cy="222523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 Cymraeg / Teitl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781" y="2415015"/>
            <a:ext cx="8764438" cy="2225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» English /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5548" y="5931067"/>
            <a:ext cx="7743560" cy="312170"/>
          </a:xfrm>
        </p:spPr>
        <p:txBody>
          <a:bodyPr/>
          <a:lstStyle>
            <a:lvl1pPr algn="ctr">
              <a:defRPr/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0" name="Picture 2" descr="Z:\Google Drive\Logos\Latest-Logo-for-SchoolBeat-cymru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8" y="6137720"/>
            <a:ext cx="5397890" cy="70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Z:\Google Drive\Logos\All-Wales-Schools-Liaison-Core-Programme-Logo-2015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090" y="4665398"/>
            <a:ext cx="1152129" cy="139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Z:\Google Drive\Logos\Welsh_Government_Logo_Black-RENDERED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6" y="4886326"/>
            <a:ext cx="1165774" cy="116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Z:\Downloads\images\Crest_DPP_300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642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Z:\Downloads\images\Crest_GWP_300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04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Z:\Downloads\images\Crest_NWP_300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366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Z:\Downloads\images\Crest_SWP_300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228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7185686" y="6263610"/>
            <a:ext cx="1244472" cy="312170"/>
          </a:xfrm>
        </p:spPr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 dirty="0"/>
          </a:p>
        </p:txBody>
      </p:sp>
      <p:pic>
        <p:nvPicPr>
          <p:cNvPr id="34" name="Picture 3" descr="Z:\code\schoolbeat\website\public\DotCymru\images\Cloud7.eps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56" y="2060631"/>
            <a:ext cx="1907016" cy="90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Z:\code\schoolbeat\website\public\DotCymru\images\Cloud1.eps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439" y="142482"/>
            <a:ext cx="963140" cy="53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82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olumns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631040" y="506291"/>
            <a:ext cx="3958230" cy="55504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46964" y="506291"/>
            <a:ext cx="3962112" cy="5550478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6964" y="506291"/>
            <a:ext cx="3962112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31040" y="506291"/>
            <a:ext cx="3958230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847" y="1684627"/>
            <a:ext cx="3962112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Cymraeg / Colofn 1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34923" y="1684627"/>
            <a:ext cx="3958230" cy="4372142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English / Column 2</a:t>
            </a:r>
          </a:p>
        </p:txBody>
      </p:sp>
    </p:spTree>
    <p:extLst>
      <p:ext uri="{BB962C8B-B14F-4D97-AF65-F5344CB8AC3E}">
        <p14:creationId xmlns:p14="http://schemas.microsoft.com/office/powerpoint/2010/main" val="357446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546437" y="2444728"/>
            <a:ext cx="8042960" cy="37322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46438" y="506290"/>
            <a:ext cx="8042960" cy="9368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546438" y="1488915"/>
            <a:ext cx="8042959" cy="910014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y-GB" noProof="0" dirty="0"/>
              <a:t>» Testun</a:t>
            </a:r>
          </a:p>
        </p:txBody>
      </p:sp>
    </p:spTree>
    <p:extLst>
      <p:ext uri="{BB962C8B-B14F-4D97-AF65-F5344CB8AC3E}">
        <p14:creationId xmlns:p14="http://schemas.microsoft.com/office/powerpoint/2010/main" val="2018937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626E836-9D17-404C-9120-F7183A977F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437" y="515877"/>
            <a:ext cx="3962639" cy="9186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CD0EC58-EAC4-5040-9917-9EB290DB3E8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34922" y="515877"/>
            <a:ext cx="3954347" cy="9186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3D30D2E-9CFA-CA44-8AD5-80D112AF24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6964" y="1480302"/>
            <a:ext cx="3966299" cy="91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y-GB" noProof="0" dirty="0"/>
              <a:t>» Testun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4E143C7-A5C8-A246-BC53-B1C4F1B3F8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1398" y="1480302"/>
            <a:ext cx="3958000" cy="918627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» Text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7FD5C7E-3841-1247-8695-81F14BE9728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320" y="2444728"/>
            <a:ext cx="3962639" cy="362818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Cynnwys 1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39350373-8BA4-C148-9F1B-BB6B93BF155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34922" y="2444727"/>
            <a:ext cx="3954347" cy="3628183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Content 2</a:t>
            </a:r>
          </a:p>
        </p:txBody>
      </p:sp>
    </p:spTree>
    <p:extLst>
      <p:ext uri="{BB962C8B-B14F-4D97-AF65-F5344CB8AC3E}">
        <p14:creationId xmlns:p14="http://schemas.microsoft.com/office/powerpoint/2010/main" val="1439066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EC4B0D-2BD5-B640-81A1-AAA6D1DF6E7A}"/>
              </a:ext>
            </a:extLst>
          </p:cNvPr>
          <p:cNvSpPr/>
          <p:nvPr userDrawn="1"/>
        </p:nvSpPr>
        <p:spPr>
          <a:xfrm>
            <a:off x="4631040" y="506291"/>
            <a:ext cx="3958230" cy="55504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3F2D8F-979C-DA4D-BAF9-CE1AF976B9B3}"/>
              </a:ext>
            </a:extLst>
          </p:cNvPr>
          <p:cNvSpPr/>
          <p:nvPr userDrawn="1"/>
        </p:nvSpPr>
        <p:spPr>
          <a:xfrm>
            <a:off x="546964" y="506291"/>
            <a:ext cx="3962112" cy="5550478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6437" y="515877"/>
            <a:ext cx="3962639" cy="9186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34922" y="515877"/>
            <a:ext cx="3954347" cy="9186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46964" y="1480302"/>
            <a:ext cx="3966299" cy="91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y-GB" noProof="0" dirty="0"/>
              <a:t>» Testun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31398" y="1480302"/>
            <a:ext cx="3958000" cy="918627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» Text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320" y="2444728"/>
            <a:ext cx="3962639" cy="362818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Cynnwys 1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34922" y="2444727"/>
            <a:ext cx="3954347" cy="3628183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Content 2</a:t>
            </a:r>
          </a:p>
        </p:txBody>
      </p:sp>
    </p:spTree>
    <p:extLst>
      <p:ext uri="{BB962C8B-B14F-4D97-AF65-F5344CB8AC3E}">
        <p14:creationId xmlns:p14="http://schemas.microsoft.com/office/powerpoint/2010/main" val="2698100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AE0D7BD-82AB-6446-AEC3-E4CF282528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964" y="506291"/>
            <a:ext cx="3962112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A537E28-D66B-5546-A919-5A35CA1685C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31040" y="506291"/>
            <a:ext cx="3958230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2841481-6A28-1547-879F-C95A66E835C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46" y="1684627"/>
            <a:ext cx="8042305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Cynnwys</a:t>
            </a:r>
          </a:p>
        </p:txBody>
      </p:sp>
    </p:spTree>
    <p:extLst>
      <p:ext uri="{BB962C8B-B14F-4D97-AF65-F5344CB8AC3E}">
        <p14:creationId xmlns:p14="http://schemas.microsoft.com/office/powerpoint/2010/main" val="2066699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71F9830-CB04-514E-866D-7498D4D51B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276" y="506289"/>
            <a:ext cx="8047560" cy="110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cy-GB" sz="4400" b="1" noProof="0" dirty="0" smtClean="0">
                <a:solidFill>
                  <a:schemeClr val="tx2"/>
                </a:solidFill>
              </a:defRPr>
            </a:lvl1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cy-GB" noProof="0" dirty="0"/>
              <a:t>»Teitl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A8344C0-439E-EA48-978B-75F12D10FB6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50186" y="4963584"/>
            <a:ext cx="8043580" cy="110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GB" sz="4400" b="1" baseline="0" noProof="0" dirty="0" smtClean="0"/>
            </a:lvl1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n-GB" noProof="0" dirty="0"/>
              <a:t>»Title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63EE9ED-028C-9149-85BA-3781657EC2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6964" y="1710887"/>
            <a:ext cx="8046188" cy="31508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94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aptio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6276" y="506289"/>
            <a:ext cx="8047560" cy="1109326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50186" y="4963584"/>
            <a:ext cx="8043580" cy="1109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546964" y="1710887"/>
            <a:ext cx="8046188" cy="31508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896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47C55A6-BA57-C342-AD07-ECF55D261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963" y="506289"/>
            <a:ext cx="8046189" cy="11093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cy-GB" noProof="0" dirty="0"/>
              <a:t>»Teitl</a:t>
            </a:r>
          </a:p>
        </p:txBody>
      </p:sp>
    </p:spTree>
    <p:extLst>
      <p:ext uri="{BB962C8B-B14F-4D97-AF65-F5344CB8AC3E}">
        <p14:creationId xmlns:p14="http://schemas.microsoft.com/office/powerpoint/2010/main" val="105245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567" y="288154"/>
            <a:ext cx="7757848" cy="11430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686E-578C-E44C-A4D1-EB8034AE32A8}" type="datetime1">
              <a:rPr lang="en-US" smtClean="0"/>
              <a:t>7/8/19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271567" y="1521670"/>
            <a:ext cx="7757848" cy="4720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9325062"/>
      </p:ext>
    </p:extLst>
  </p:cSld>
  <p:clrMapOvr>
    <a:masterClrMapping/>
  </p:clrMapOvr>
  <p:transition/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- Po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26943"/>
          <a:stretch/>
        </p:blipFill>
        <p:spPr bwMode="auto">
          <a:xfrm>
            <a:off x="1" y="4623758"/>
            <a:ext cx="9144000" cy="223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:\Google Drive\Logos\Latest-Logo-for-SchoolBeat-cymru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8" y="6137720"/>
            <a:ext cx="5397890" cy="70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Google Drive\Logos\All-Wales-Schools-Liaison-Core-Programme-Logo-2015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090" y="4665398"/>
            <a:ext cx="1152129" cy="139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Z:\Google Drive\Logos\Welsh_Government_Logo_Black-RENDERED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6" y="4886326"/>
            <a:ext cx="1165774" cy="116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wnloads\images\Crest_DPP_300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642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Downloads\images\Crest_GWP_300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04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Downloads\images\Crest_NWP_300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366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:\Downloads\images\Crest_SWP_300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228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Z:\Google Drive\Logos\Battenburg-t-47.pn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278"/>
            <a:ext cx="9144000" cy="58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9781" y="888520"/>
            <a:ext cx="8764438" cy="181116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 Cymraeg / Teitl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781" y="2699685"/>
            <a:ext cx="8764438" cy="18122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» English /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85686" y="6263610"/>
            <a:ext cx="1244472" cy="312170"/>
          </a:xfrm>
        </p:spPr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5548" y="5931067"/>
            <a:ext cx="7743560" cy="312170"/>
          </a:xfrm>
        </p:spPr>
        <p:txBody>
          <a:bodyPr/>
          <a:lstStyle>
            <a:lvl1pPr algn="ctr">
              <a:defRPr/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6" name="Picture 3" descr="Z:\code\schoolbeat\website\public\DotCymru\images\Cloud7.eps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01" y="1899739"/>
            <a:ext cx="1907016" cy="90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91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- AWSLC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26943"/>
          <a:stretch/>
        </p:blipFill>
        <p:spPr bwMode="auto">
          <a:xfrm>
            <a:off x="1" y="4623758"/>
            <a:ext cx="9144000" cy="223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Z:\Google Drive\Logos\All-Wales-Schools-Liaison-Core-Programme-Logo-2015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431" y="4178602"/>
            <a:ext cx="1535130" cy="186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9781" y="189780"/>
            <a:ext cx="8764438" cy="222523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 Cymraeg / Teitl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781" y="2415015"/>
            <a:ext cx="8764438" cy="2225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» English /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5548" y="5931067"/>
            <a:ext cx="7743560" cy="312170"/>
          </a:xfrm>
        </p:spPr>
        <p:txBody>
          <a:bodyPr/>
          <a:lstStyle>
            <a:lvl1pPr algn="ctr">
              <a:defRPr/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0" name="Picture 2" descr="Z:\Google Drive\Logos\Latest-Logo-for-SchoolBeat-cymru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8" y="6137720"/>
            <a:ext cx="5397890" cy="70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7185686" y="6263610"/>
            <a:ext cx="1244472" cy="312170"/>
          </a:xfrm>
        </p:spPr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 dirty="0"/>
          </a:p>
        </p:txBody>
      </p:sp>
      <p:pic>
        <p:nvPicPr>
          <p:cNvPr id="15" name="Picture 3" descr="Z:\code\schoolbeat\website\public\DotCymru\images\Cloud7.ep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56" y="2060631"/>
            <a:ext cx="1907016" cy="90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Z:\code\schoolbeat\website\public\DotCymru\images\Cloud1.eps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439" y="142482"/>
            <a:ext cx="963140" cy="53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781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00950" y="6263610"/>
            <a:ext cx="3849971" cy="312170"/>
          </a:xfrm>
        </p:spPr>
        <p:txBody>
          <a:bodyPr/>
          <a:lstStyle>
            <a:lvl1pPr algn="r">
              <a:defRPr/>
            </a:lvl1pPr>
          </a:lstStyle>
          <a:p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6963" y="482974"/>
            <a:ext cx="8046189" cy="2808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 Cymraeg / Pennawd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6963" y="3298945"/>
            <a:ext cx="8046189" cy="280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» English / Heading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00950" y="6263610"/>
            <a:ext cx="1244472" cy="312170"/>
          </a:xfrm>
        </p:spPr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6809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US" smtClean="0"/>
              <a:t>7/8/19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0" b="17606"/>
          <a:stretch/>
        </p:blipFill>
        <p:spPr bwMode="auto">
          <a:xfrm>
            <a:off x="0" y="5508088"/>
            <a:ext cx="9144000" cy="134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313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3546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31CA8A-5D9C-484E-A587-47B1442FC9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963" y="506289"/>
            <a:ext cx="8046189" cy="11093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cy-GB" noProof="0" dirty="0"/>
              <a:t>»Teitl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7CF1E9E-ED8D-1143-932A-E9F843EAF73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46" y="1684627"/>
            <a:ext cx="8042305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Cynnwys</a:t>
            </a:r>
          </a:p>
        </p:txBody>
      </p:sp>
    </p:spTree>
    <p:extLst>
      <p:ext uri="{BB962C8B-B14F-4D97-AF65-F5344CB8AC3E}">
        <p14:creationId xmlns:p14="http://schemas.microsoft.com/office/powerpoint/2010/main" val="396814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6963" y="506289"/>
            <a:ext cx="8046189" cy="11093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»Teitl</a:t>
            </a:r>
            <a:r>
              <a:rPr lang="en-GB" noProof="0" dirty="0"/>
              <a:t> - »Title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02974E2-BECE-944F-82E7-F35A427DAC5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47" y="1684627"/>
            <a:ext cx="3962112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Cymraeg / Colofn 1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0F6C39D8-B829-8345-B787-9FB52ACD894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34923" y="1684627"/>
            <a:ext cx="3958230" cy="4372142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English / Column 2</a:t>
            </a:r>
          </a:p>
        </p:txBody>
      </p:sp>
    </p:spTree>
    <p:extLst>
      <p:ext uri="{BB962C8B-B14F-4D97-AF65-F5344CB8AC3E}">
        <p14:creationId xmlns:p14="http://schemas.microsoft.com/office/powerpoint/2010/main" val="303684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08/07/2019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E0F0629-727C-CA4A-A9D2-9D91860719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964" y="506291"/>
            <a:ext cx="3962112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401838C-7851-7148-9489-E440F663BDA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31040" y="506291"/>
            <a:ext cx="3958230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6BFE964-5424-9E4C-BCAB-CB89193016A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47" y="1684627"/>
            <a:ext cx="3962112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Cymraeg / Colofn 1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1AE2F3D2-91A1-2142-8B12-56F21A2B4F2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34923" y="1684627"/>
            <a:ext cx="3958230" cy="4372142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English / Column 2</a:t>
            </a:r>
          </a:p>
        </p:txBody>
      </p:sp>
    </p:spTree>
    <p:extLst>
      <p:ext uri="{BB962C8B-B14F-4D97-AF65-F5344CB8AC3E}">
        <p14:creationId xmlns:p14="http://schemas.microsoft.com/office/powerpoint/2010/main" val="1841906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CDDF6"/>
            </a:gs>
            <a:gs pos="100000">
              <a:srgbClr val="E8F6F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96000" y="375425"/>
            <a:ext cx="8352000" cy="5818487"/>
          </a:xfrm>
          <a:prstGeom prst="rect">
            <a:avLst/>
          </a:prstGeom>
          <a:solidFill>
            <a:schemeClr val="bg1"/>
          </a:solidFill>
          <a:ln w="3175" cmpd="sng">
            <a:noFill/>
          </a:ln>
          <a:effectLst>
            <a:innerShdw blurRad="63500" dist="38100" dir="13500000">
              <a:prstClr val="black">
                <a:alpha val="35000"/>
              </a:prstClr>
            </a:inn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47" y="1684624"/>
            <a:ext cx="8042304" cy="4372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6963" y="506287"/>
            <a:ext cx="8046188" cy="1108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1026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0" b="17606"/>
          <a:stretch/>
        </p:blipFill>
        <p:spPr bwMode="auto">
          <a:xfrm>
            <a:off x="0" y="5508088"/>
            <a:ext cx="9144000" cy="134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88812" y="6263609"/>
            <a:ext cx="3962112" cy="31217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/>
                </a:solidFill>
                <a:latin typeface="Comic Sans MS"/>
              </a:defRPr>
            </a:lvl1pPr>
          </a:lstStyle>
          <a:p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8812" y="6263610"/>
            <a:ext cx="1244472" cy="31217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1"/>
                </a:solidFill>
                <a:latin typeface="Comic Sans MS"/>
              </a:defRPr>
            </a:lvl1pPr>
          </a:lstStyle>
          <a:p>
            <a:fld id="{110AE7D1-6754-474F-8D4A-A133102F4C7D}" type="datetimeFigureOut">
              <a:rPr lang="en-GB" noProof="0" smtClean="0"/>
              <a:pPr/>
              <a:t>08/07/2019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flipH="1">
            <a:off x="8450921" y="6263611"/>
            <a:ext cx="606811" cy="31217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1"/>
                </a:solidFill>
                <a:latin typeface="Comic Sans MS"/>
              </a:defRPr>
            </a:lvl1pPr>
          </a:lstStyle>
          <a:p>
            <a:r>
              <a:rPr lang="en-GB" noProof="0" dirty="0"/>
              <a:t>Slide </a:t>
            </a:r>
            <a:fld id="{4BA0BEB8-FF74-1A46-B145-BC8D37F9923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7253392" y="6478460"/>
            <a:ext cx="1890608" cy="37954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r>
              <a:rPr lang="cy-GB" sz="700" b="0" baseline="0" noProof="1">
                <a:solidFill>
                  <a:schemeClr val="tx1"/>
                </a:solidFill>
                <a:latin typeface="Comic Sans MS"/>
              </a:rPr>
              <a:t>Hawlfraint Heddlu Gwent 2019</a:t>
            </a:r>
          </a:p>
          <a:p>
            <a:pPr lvl="0" algn="r"/>
            <a:r>
              <a:rPr lang="en-GB" sz="700" b="0" baseline="0" noProof="1">
                <a:solidFill>
                  <a:schemeClr val="tx1"/>
                </a:solidFill>
                <a:latin typeface="Comic Sans MS"/>
              </a:rPr>
              <a:t>© Gwent Police Copyright 2019</a:t>
            </a:r>
          </a:p>
        </p:txBody>
      </p:sp>
      <p:pic>
        <p:nvPicPr>
          <p:cNvPr id="11" name="Picture 2" descr="Z:\Google Drive\Logos\Latest-Logo-for-SchoolBeat-cymru.png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84" y="6330931"/>
            <a:ext cx="3054588" cy="40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77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70" r:id="rId3"/>
    <p:sldLayoutId id="2147483661" r:id="rId4"/>
    <p:sldLayoutId id="2147483660" r:id="rId5"/>
    <p:sldLayoutId id="2147483655" r:id="rId6"/>
    <p:sldLayoutId id="2147483650" r:id="rId7"/>
    <p:sldLayoutId id="2147483652" r:id="rId8"/>
    <p:sldLayoutId id="2147483663" r:id="rId9"/>
    <p:sldLayoutId id="2147483653" r:id="rId10"/>
    <p:sldLayoutId id="2147483656" r:id="rId11"/>
    <p:sldLayoutId id="2147483667" r:id="rId12"/>
    <p:sldLayoutId id="2147483668" r:id="rId13"/>
    <p:sldLayoutId id="2147483669" r:id="rId14"/>
    <p:sldLayoutId id="2147483665" r:id="rId15"/>
    <p:sldLayoutId id="2147483666" r:id="rId16"/>
    <p:sldLayoutId id="2147483654" r:id="rId17"/>
    <p:sldLayoutId id="2147483671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omic Sans M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omic Sans MS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omic Sans M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mic Sans M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omic Sans M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omic Sans M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VCTN26umV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66B66F73-7370-344E-92B0-CADBC48446E6}"/>
              </a:ext>
            </a:extLst>
          </p:cNvPr>
          <p:cNvSpPr txBox="1">
            <a:spLocks/>
          </p:cNvSpPr>
          <p:nvPr/>
        </p:nvSpPr>
        <p:spPr>
          <a:xfrm>
            <a:off x="311760" y="97235"/>
            <a:ext cx="2007629" cy="3356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omic Sans MS"/>
                <a:ea typeface="+mj-ea"/>
                <a:cs typeface="+mj-cs"/>
              </a:defRPr>
            </a:lvl1pPr>
          </a:lstStyle>
          <a:p>
            <a:pPr algn="l">
              <a:defRPr b="0" i="0"/>
            </a:pPr>
            <a:r>
              <a:rPr lang="x-none" sz="1400"/>
              <a:t>Adnodd 2</a:t>
            </a:r>
            <a:r>
              <a:rPr lang="cy-GB" sz="1400" dirty="0"/>
              <a:t>a.</a:t>
            </a:r>
          </a:p>
        </p:txBody>
      </p:sp>
      <p:pic>
        <p:nvPicPr>
          <p:cNvPr id="7" name="Picture 6" descr="phone.jpg">
            <a:extLst>
              <a:ext uri="{FF2B5EF4-FFF2-40B4-BE49-F238E27FC236}">
                <a16:creationId xmlns:a16="http://schemas.microsoft.com/office/drawing/2014/main" id="{9329ECC0-7009-8C47-BC70-2F2738B8B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703646" y="1888405"/>
            <a:ext cx="3817983" cy="40916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0670AB-3A66-434C-A3B1-61CD519D0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349051">
            <a:off x="1912539" y="2899467"/>
            <a:ext cx="389745" cy="357299"/>
          </a:xfrm>
          <a:prstGeom prst="ellipse">
            <a:avLst/>
          </a:prstGeom>
          <a:ln w="0" cap="rnd">
            <a:solidFill>
              <a:srgbClr val="C8C6BD"/>
            </a:solidFill>
            <a:prstDash val="solid"/>
          </a:ln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FC603E-FFA5-3D40-AC26-2FCFC1260FF9}"/>
              </a:ext>
            </a:extLst>
          </p:cNvPr>
          <p:cNvSpPr txBox="1"/>
          <p:nvPr/>
        </p:nvSpPr>
        <p:spPr>
          <a:xfrm>
            <a:off x="2319389" y="3032549"/>
            <a:ext cx="889384" cy="2135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x-none" sz="800"/>
              <a:t>Suferboi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A01ECCD-9B73-6749-909E-5C83E70E2CA7}"/>
              </a:ext>
            </a:extLst>
          </p:cNvPr>
          <p:cNvSpPr/>
          <p:nvPr/>
        </p:nvSpPr>
        <p:spPr>
          <a:xfrm>
            <a:off x="2242057" y="3397599"/>
            <a:ext cx="1026668" cy="20534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algn="ctr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r>
              <a:rPr lang="x-none" sz="800">
                <a:solidFill>
                  <a:schemeClr val="tx1"/>
                </a:solidFill>
              </a:rPr>
              <a:t>Welais i dy lun proffil di - neis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1D566A1-ACD7-FA46-AD6F-5276DEA547E1}"/>
              </a:ext>
            </a:extLst>
          </p:cNvPr>
          <p:cNvSpPr/>
          <p:nvPr/>
        </p:nvSpPr>
        <p:spPr>
          <a:xfrm>
            <a:off x="2097563" y="3633360"/>
            <a:ext cx="1171162" cy="2509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 cap="flat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r>
              <a:rPr lang="x-none" sz="800">
                <a:solidFill>
                  <a:srgbClr val="000000"/>
                </a:solidFill>
              </a:rPr>
              <a:t>Diolch! Ydw i'n dy 'nabod di?</a:t>
            </a:r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9A1B2C15-8476-9E45-B41D-5971E87232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895434" y="3633360"/>
            <a:ext cx="273472" cy="300848"/>
          </a:xfrm>
          <a:prstGeom prst="ellipse">
            <a:avLst/>
          </a:prstGeom>
          <a:ln w="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CBC03F6-6B6B-CE40-84C1-BF51ABAB8F3B}"/>
              </a:ext>
            </a:extLst>
          </p:cNvPr>
          <p:cNvSpPr/>
          <p:nvPr/>
        </p:nvSpPr>
        <p:spPr>
          <a:xfrm>
            <a:off x="2553860" y="3899542"/>
            <a:ext cx="714865" cy="174920"/>
          </a:xfrm>
          <a:prstGeom prst="rect">
            <a:avLst/>
          </a:prstGeom>
          <a:solidFill>
            <a:schemeClr val="bg1"/>
          </a:solidFill>
          <a:ln w="9525" cap="flat" algn="ctr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55BDF6-3F9C-BC49-8E4D-891B7252F582}"/>
              </a:ext>
            </a:extLst>
          </p:cNvPr>
          <p:cNvSpPr/>
          <p:nvPr/>
        </p:nvSpPr>
        <p:spPr>
          <a:xfrm>
            <a:off x="2319389" y="2720735"/>
            <a:ext cx="683163" cy="15989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algn="ctr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r>
              <a:rPr lang="x-none" sz="800" b="1">
                <a:solidFill>
                  <a:srgbClr val="000000"/>
                </a:solidFill>
              </a:rPr>
              <a:t>Jellibean</a:t>
            </a:r>
          </a:p>
        </p:txBody>
      </p:sp>
      <p:pic>
        <p:nvPicPr>
          <p:cNvPr id="15" name="Picture 14" descr="facebook-mobile.jpg">
            <a:extLst>
              <a:ext uri="{FF2B5EF4-FFF2-40B4-BE49-F238E27FC236}">
                <a16:creationId xmlns:a16="http://schemas.microsoft.com/office/drawing/2014/main" id="{B6336732-CD04-3945-89A0-0E4E3E1D6F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5531909" y="2105663"/>
            <a:ext cx="1995587" cy="374928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DAEC8A2-DAED-E842-A912-F02837334D3B}"/>
              </a:ext>
            </a:extLst>
          </p:cNvPr>
          <p:cNvSpPr/>
          <p:nvPr/>
        </p:nvSpPr>
        <p:spPr>
          <a:xfrm>
            <a:off x="5751090" y="3275599"/>
            <a:ext cx="1559310" cy="5720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algn="ctr">
            <a:solidFill>
              <a:schemeClr val="bg1">
                <a:lumMod val="9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06E6401-0175-F94B-8A9A-35A6F4667180}"/>
              </a:ext>
            </a:extLst>
          </p:cNvPr>
          <p:cNvSpPr/>
          <p:nvPr/>
        </p:nvSpPr>
        <p:spPr>
          <a:xfrm>
            <a:off x="6096330" y="3397599"/>
            <a:ext cx="1214070" cy="30084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algn="ctr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r>
              <a:rPr lang="x-none" sz="800">
                <a:solidFill>
                  <a:srgbClr val="000000"/>
                </a:solidFill>
              </a:rPr>
              <a:t>Diolch? Ydw i'n dy 'nabod di?</a:t>
            </a:r>
          </a:p>
        </p:txBody>
      </p:sp>
      <p:pic>
        <p:nvPicPr>
          <p:cNvPr id="18" name="Content Placeholder 3">
            <a:extLst>
              <a:ext uri="{FF2B5EF4-FFF2-40B4-BE49-F238E27FC236}">
                <a16:creationId xmlns:a16="http://schemas.microsoft.com/office/drawing/2014/main" id="{31C2CA2C-ABC5-C649-B72E-607BBBB115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771360" y="3397599"/>
            <a:ext cx="273472" cy="300848"/>
          </a:xfrm>
          <a:prstGeom prst="ellipse">
            <a:avLst/>
          </a:prstGeom>
          <a:ln w="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024C10E-0D77-5A41-ADFA-276044C153B9}"/>
              </a:ext>
            </a:extLst>
          </p:cNvPr>
          <p:cNvSpPr/>
          <p:nvPr/>
        </p:nvSpPr>
        <p:spPr>
          <a:xfrm>
            <a:off x="5751090" y="3869121"/>
            <a:ext cx="1559310" cy="107233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algn="ctr">
            <a:solidFill>
              <a:schemeClr val="bg1">
                <a:lumMod val="9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75B67F1-A812-D34B-BB7D-0164491F8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349051">
            <a:off x="5768350" y="4090255"/>
            <a:ext cx="329787" cy="357299"/>
          </a:xfrm>
          <a:prstGeom prst="ellipse">
            <a:avLst/>
          </a:prstGeom>
          <a:ln w="0" cap="rnd">
            <a:solidFill>
              <a:srgbClr val="C8C6BD"/>
            </a:solidFill>
            <a:prstDash val="solid"/>
          </a:ln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611FAFB-A1CF-324C-A6FD-3BAB2A33FC02}"/>
              </a:ext>
            </a:extLst>
          </p:cNvPr>
          <p:cNvSpPr/>
          <p:nvPr/>
        </p:nvSpPr>
        <p:spPr>
          <a:xfrm>
            <a:off x="6115396" y="3924037"/>
            <a:ext cx="1214070" cy="67518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 cap="flat" algn="ctr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r>
              <a:rPr lang="x-none" sz="800">
                <a:solidFill>
                  <a:srgbClr val="000000"/>
                </a:solidFill>
              </a:rPr>
              <a:t>Dwi'n 'nabod Matt... Welais i ti ar ei restr ffrindiau.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FB4839-77A0-6748-B6DD-92864FE10A84}"/>
              </a:ext>
            </a:extLst>
          </p:cNvPr>
          <p:cNvSpPr/>
          <p:nvPr/>
        </p:nvSpPr>
        <p:spPr>
          <a:xfrm>
            <a:off x="5751090" y="2850214"/>
            <a:ext cx="1559310" cy="36735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algn="ctr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0" i="0"/>
            </a:pPr>
            <a:r>
              <a:rPr lang="x-none" sz="800">
                <a:solidFill>
                  <a:srgbClr val="3366FF"/>
                </a:solidFill>
              </a:rPr>
              <a:t>&lt;home         </a:t>
            </a:r>
            <a:r>
              <a:rPr lang="x-none" sz="800">
                <a:solidFill>
                  <a:schemeClr val="tx1"/>
                </a:solidFill>
              </a:rPr>
              <a:t>Surferboi</a:t>
            </a:r>
          </a:p>
          <a:p>
            <a:pPr algn="ctr">
              <a:defRPr b="0" i="0"/>
            </a:pPr>
            <a:r>
              <a:rPr lang="x-none" sz="800">
                <a:solidFill>
                  <a:schemeClr val="bg1">
                    <a:lumMod val="50000"/>
                  </a:schemeClr>
                </a:solidFill>
              </a:rPr>
              <a:t>messenger</a:t>
            </a:r>
          </a:p>
        </p:txBody>
      </p:sp>
      <p:pic>
        <p:nvPicPr>
          <p:cNvPr id="23" name="Picture 22" descr="icon.png">
            <a:extLst>
              <a:ext uri="{FF2B5EF4-FFF2-40B4-BE49-F238E27FC236}">
                <a16:creationId xmlns:a16="http://schemas.microsoft.com/office/drawing/2014/main" id="{5AE971A9-7B64-1E42-8F4B-475E74D391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3937959" y="2850214"/>
            <a:ext cx="1378887" cy="1378887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567B0958-EBC9-3C47-960D-E97F494F9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/>
              <a:t>Jellibean a Surferboi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7522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y-GB" dirty="0">
                <a:solidFill>
                  <a:schemeClr val="tx1"/>
                </a:solidFill>
              </a:rPr>
              <a:t>Pwy yw Surferboi mewn gwirionedd?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520F2-6315-40BF-B7CB-2C29C67C528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/>
        </p:blipFill>
        <p:spPr>
          <a:xfrm>
            <a:off x="1864957" y="2867577"/>
            <a:ext cx="5410200" cy="3048000"/>
          </a:xfrm>
        </p:spPr>
      </p:pic>
    </p:spTree>
    <p:extLst>
      <p:ext uri="{BB962C8B-B14F-4D97-AF65-F5344CB8AC3E}">
        <p14:creationId xmlns:p14="http://schemas.microsoft.com/office/powerpoint/2010/main" val="19283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x-none" dirty="0">
                <a:solidFill>
                  <a:schemeClr val="tx1"/>
                </a:solidFill>
              </a:rPr>
              <a:t>Roedd Clare yn </a:t>
            </a:r>
            <a:r>
              <a:rPr lang="x-none">
                <a:solidFill>
                  <a:schemeClr val="tx1"/>
                </a:solidFill>
              </a:rPr>
              <a:t>meddwl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x-none">
                <a:solidFill>
                  <a:schemeClr val="tx1"/>
                </a:solidFill>
              </a:rPr>
              <a:t>ei bod hi</a:t>
            </a:r>
            <a:r>
              <a:rPr lang="en-GB" dirty="0">
                <a:solidFill>
                  <a:schemeClr val="tx1"/>
                </a:solidFill>
              </a:rPr>
              <a:t>’</a:t>
            </a:r>
            <a:r>
              <a:rPr lang="x-none">
                <a:solidFill>
                  <a:schemeClr val="tx1"/>
                </a:solidFill>
              </a:rPr>
              <a:t>n </a:t>
            </a:r>
            <a:r>
              <a:rPr lang="x-none" dirty="0">
                <a:solidFill>
                  <a:schemeClr val="tx1"/>
                </a:solidFill>
              </a:rPr>
              <a:t>gwybod.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noProof="1">
              <a:hlinkClick r:id="rId3"/>
            </a:endParaRPr>
          </a:p>
          <a:p>
            <a:pPr marL="0" indent="0" algn="ctr">
              <a:buNone/>
            </a:pPr>
            <a:r>
              <a:rPr lang="en-US" sz="3200" noProof="1">
                <a:hlinkClick r:id="rId3"/>
              </a:rPr>
              <a:t>schoolbeat.org/cy/youtube/stori-clare/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654EA-A3B2-4FCB-9A75-B74C455CC96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33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b="0" i="0"/>
            </a:pPr>
            <a:fld id="{B05CB9D3-F074-4394-A6F6-2FB2C856A88F}" type="slidenum">
              <a:rPr lang="en-US" smtClean="0"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x-none" b="1"/>
              <a:t>Diffiniad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 b="0" i="0"/>
            </a:pPr>
            <a:r>
              <a:rPr lang="cy-GB" sz="2400" dirty="0"/>
              <a:t>Mae meithrin perthynas amhriodol yn digwydd pan mae oedolyn yn dod yn ffrinidau â phlentyn yn fwriadol ac yn cael y plentyn i ymddiried ynddo er mwyn gallu achosi niwed rhywiol iddo.</a:t>
            </a:r>
          </a:p>
          <a:p>
            <a:pPr marL="0" indent="0">
              <a:buNone/>
              <a:defRPr b="0" i="0"/>
            </a:pPr>
            <a:endParaRPr lang="cy-GB" sz="2400" dirty="0"/>
          </a:p>
          <a:p>
            <a:pPr marL="0" indent="0">
              <a:buNone/>
              <a:defRPr b="0" i="0"/>
            </a:pPr>
            <a:r>
              <a:rPr lang="cy-GB" sz="2400" dirty="0"/>
              <a:t>Mae pobl sy’n meithrin perthynas amhriodol yn gallu bod yn ifanc neu'n hen ac o unrhyw ryw.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109715" y="478945"/>
            <a:ext cx="2389331" cy="1254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14013" y="478945"/>
            <a:ext cx="2208697" cy="1242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320320" y="4646216"/>
            <a:ext cx="2787925" cy="1115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405306" y="4525341"/>
            <a:ext cx="972047" cy="1296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7098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b="0" i="0"/>
            </a:pPr>
            <a:fld id="{3E819185-2690-489F-85EA-4FDF58DFF99A}" type="slidenum">
              <a:rPr lang="en-US" smtClean="0"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b="0" i="0"/>
            </a:pPr>
            <a:r>
              <a:rPr lang="x-none" sz="3200" b="1" dirty="0"/>
              <a:t>Strategaethau i leihau perygl a chadw'n ddiogel ar-lein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76BEEA-4049-FE46-8572-D814F24E7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46" y="5051915"/>
            <a:ext cx="8042305" cy="1004854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  <a:defRPr b="0" i="0"/>
            </a:pPr>
            <a:r>
              <a:rPr lang="cy-GB" sz="1800" dirty="0">
                <a:solidFill>
                  <a:prstClr val="black"/>
                </a:solidFill>
              </a:rPr>
              <a:t>Rhestrwch yn ôl yr hyn rydych chi'n credu yw'r strategaeth fwyaf pwysig i leihau perygl ar-lein a gwneud defnyddio’r Rhyngrwyd yn fwy diogel i bobl ifanc</a:t>
            </a:r>
            <a:r>
              <a:rPr lang="x-none" sz="180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5" name="Diamond 14"/>
          <p:cNvSpPr/>
          <p:nvPr/>
        </p:nvSpPr>
        <p:spPr>
          <a:xfrm>
            <a:off x="5209206" y="2759759"/>
            <a:ext cx="1000125" cy="106680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itchFamily="66" charset="0"/>
              </a:rPr>
              <a:t>6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631378" y="2148327"/>
            <a:ext cx="1000125" cy="2289665"/>
            <a:chOff x="3996111" y="2143564"/>
            <a:chExt cx="1000125" cy="2289665"/>
          </a:xfrm>
        </p:grpSpPr>
        <p:sp>
          <p:nvSpPr>
            <p:cNvPr id="17" name="Diamond 16"/>
            <p:cNvSpPr/>
            <p:nvPr/>
          </p:nvSpPr>
          <p:spPr>
            <a:xfrm>
              <a:off x="3996111" y="2143564"/>
              <a:ext cx="1000125" cy="1066800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Comic Sans MS" pitchFamily="66" charset="0"/>
                </a:rPr>
                <a:t>3</a:t>
              </a:r>
            </a:p>
          </p:txBody>
        </p:sp>
        <p:sp>
          <p:nvSpPr>
            <p:cNvPr id="18" name="Diamond 17"/>
            <p:cNvSpPr/>
            <p:nvPr/>
          </p:nvSpPr>
          <p:spPr>
            <a:xfrm>
              <a:off x="3996111" y="3366429"/>
              <a:ext cx="1000125" cy="1066800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Comic Sans MS" pitchFamily="66" charset="0"/>
                </a:rPr>
                <a:t>8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53550" y="1534403"/>
            <a:ext cx="1000125" cy="3517512"/>
            <a:chOff x="3418283" y="1534403"/>
            <a:chExt cx="1000125" cy="3517512"/>
          </a:xfrm>
        </p:grpSpPr>
        <p:sp>
          <p:nvSpPr>
            <p:cNvPr id="20" name="Diamond 19"/>
            <p:cNvSpPr/>
            <p:nvPr/>
          </p:nvSpPr>
          <p:spPr>
            <a:xfrm>
              <a:off x="3418283" y="1534403"/>
              <a:ext cx="1000125" cy="1066800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21" name="Diamond 20"/>
            <p:cNvSpPr/>
            <p:nvPr/>
          </p:nvSpPr>
          <p:spPr>
            <a:xfrm>
              <a:off x="3418283" y="3985115"/>
              <a:ext cx="1000125" cy="1066800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Comic Sans MS" pitchFamily="66" charset="0"/>
                </a:rPr>
                <a:t>9</a:t>
              </a:r>
            </a:p>
          </p:txBody>
        </p:sp>
        <p:sp>
          <p:nvSpPr>
            <p:cNvPr id="22" name="Diamond 21"/>
            <p:cNvSpPr/>
            <p:nvPr/>
          </p:nvSpPr>
          <p:spPr>
            <a:xfrm>
              <a:off x="3418283" y="2752725"/>
              <a:ext cx="1000125" cy="1066800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Comic Sans MS" pitchFamily="66" charset="0"/>
                </a:rPr>
                <a:t>5</a:t>
              </a:r>
            </a:p>
          </p:txBody>
        </p:sp>
      </p:grpSp>
      <p:sp>
        <p:nvSpPr>
          <p:cNvPr id="23" name="Diamond 22"/>
          <p:cNvSpPr/>
          <p:nvPr/>
        </p:nvSpPr>
        <p:spPr>
          <a:xfrm>
            <a:off x="2926030" y="2759759"/>
            <a:ext cx="1000125" cy="106680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itchFamily="66" charset="0"/>
              </a:rPr>
              <a:t>4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489790" y="2143564"/>
            <a:ext cx="1000125" cy="2299190"/>
            <a:chOff x="2854523" y="2143564"/>
            <a:chExt cx="1000125" cy="2299190"/>
          </a:xfrm>
        </p:grpSpPr>
        <p:sp>
          <p:nvSpPr>
            <p:cNvPr id="25" name="Diamond 24"/>
            <p:cNvSpPr/>
            <p:nvPr/>
          </p:nvSpPr>
          <p:spPr>
            <a:xfrm>
              <a:off x="2854523" y="3375954"/>
              <a:ext cx="1000125" cy="1066800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Comic Sans MS" pitchFamily="66" charset="0"/>
                </a:rPr>
                <a:t>7</a:t>
              </a:r>
            </a:p>
          </p:txBody>
        </p:sp>
        <p:sp>
          <p:nvSpPr>
            <p:cNvPr id="26" name="Diamond 25"/>
            <p:cNvSpPr/>
            <p:nvPr/>
          </p:nvSpPr>
          <p:spPr>
            <a:xfrm>
              <a:off x="2854523" y="2143564"/>
              <a:ext cx="1000125" cy="1066800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Comic Sans MS" pitchFamily="66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3689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b="0" i="0"/>
            </a:pPr>
            <a:fld id="{20EDD01C-E927-4BBC-BDF3-04BAB2F5934C}" type="slidenum">
              <a:rPr lang="en-US" smtClean="0"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cy-GB" b="1" dirty="0"/>
              <a:t>Hysbysu</a:t>
            </a:r>
          </a:p>
        </p:txBody>
      </p:sp>
      <p:pic>
        <p:nvPicPr>
          <p:cNvPr id="4" name="Content Placeholder 3" descr="Child Exploitation &amp; Online Protection Centre - internet safety - CEOP - Google Chrome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738961" y="1684338"/>
            <a:ext cx="5666079" cy="4371975"/>
          </a:xfrm>
        </p:spPr>
      </p:pic>
    </p:spTree>
    <p:extLst>
      <p:ext uri="{BB962C8B-B14F-4D97-AF65-F5344CB8AC3E}">
        <p14:creationId xmlns:p14="http://schemas.microsoft.com/office/powerpoint/2010/main" val="105020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b="0" i="0"/>
            </a:pPr>
            <a:fld id="{408096E9-2423-4E73-9AAA-E2315CED0789}" type="slidenum">
              <a:rPr lang="en-US" smtClean="0"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x-none" b="1" dirty="0"/>
              <a:t>Gorffen</a:t>
            </a:r>
            <a:r>
              <a:rPr lang="en-GB" b="1" dirty="0"/>
              <a:t>n</a:t>
            </a:r>
            <a:r>
              <a:rPr lang="x-none" b="1" dirty="0"/>
              <a:t>wch y frawddeg</a:t>
            </a:r>
            <a:r>
              <a:rPr lang="en-GB" b="1" dirty="0"/>
              <a:t>…</a:t>
            </a:r>
            <a:endParaRPr lang="x-none" b="1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133350" lvl="0" indent="-133350">
              <a:defRPr b="0" i="0"/>
            </a:pPr>
            <a:r>
              <a:rPr lang="cy-GB" sz="2000" dirty="0"/>
              <a:t>Os yw rhywun rydych yn siarad ag ef yn gwneud i chi deimlo'n anghyfforddus, dylech chi…</a:t>
            </a:r>
          </a:p>
          <a:p>
            <a:pPr marL="133350" lvl="0" indent="-133350">
              <a:defRPr b="0" i="0"/>
            </a:pPr>
            <a:r>
              <a:rPr lang="cy-GB" sz="2000" dirty="0"/>
              <a:t>Os yw rhywun yn anfon llun neu neges amhriodol atoch chi, dylech chi…</a:t>
            </a:r>
          </a:p>
          <a:p>
            <a:pPr marL="133350" lvl="0" indent="-133350">
              <a:defRPr b="0" i="0"/>
            </a:pPr>
            <a:r>
              <a:rPr lang="cy-GB" sz="2000" dirty="0"/>
              <a:t>Os yw rhywun rydych ond yn ei adnabod ar-lein yn gofyn i chi gwrdd ag ef, dylech chi…</a:t>
            </a:r>
          </a:p>
          <a:p>
            <a:pPr marL="133350" lvl="0" indent="-133350">
              <a:defRPr b="0" i="0"/>
            </a:pPr>
            <a:r>
              <a:rPr lang="cy-GB" sz="2000" dirty="0"/>
              <a:t>Os yw rhywun yn dweud rhywbeth amhriodol wrthoch chi pan rydych yn chwarae gêm, dylech chi…  </a:t>
            </a:r>
          </a:p>
          <a:p>
            <a:pPr marL="133350" lvl="0" indent="-133350">
              <a:defRPr b="0" i="0"/>
            </a:pPr>
            <a:r>
              <a:rPr lang="cy-GB" sz="2000" dirty="0"/>
              <a:t>Os yw rhywun yn honni ei fod yn ffrind i ffrind ac mae eisiau i chi ei dderbyn yn ffrind, dylech chi…</a:t>
            </a:r>
          </a:p>
          <a:p>
            <a:pPr marL="133350" lvl="0" indent="-133350">
              <a:defRPr b="0" i="0"/>
            </a:pPr>
            <a:r>
              <a:rPr lang="cy-GB" sz="2000" dirty="0"/>
              <a:t>Os yw rhywun rydych ond yn ei adnabod ar-lein eisiau cysylltu â chi trwy alwad Skype, dylech chi…</a:t>
            </a:r>
          </a:p>
        </p:txBody>
      </p:sp>
    </p:spTree>
    <p:extLst>
      <p:ext uri="{BB962C8B-B14F-4D97-AF65-F5344CB8AC3E}">
        <p14:creationId xmlns:p14="http://schemas.microsoft.com/office/powerpoint/2010/main" val="157504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89" y="394636"/>
            <a:ext cx="7757848" cy="748365"/>
          </a:xfrm>
        </p:spPr>
        <p:txBody>
          <a:bodyPr>
            <a:normAutofit/>
          </a:bodyPr>
          <a:lstStyle/>
          <a:p>
            <a:pPr>
              <a:defRPr b="0" i="0"/>
            </a:pPr>
            <a:r>
              <a:rPr lang="x-none" sz="3600"/>
              <a:t>Gwaith grŵp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>
          <a:xfrm>
            <a:off x="738338" y="1143001"/>
            <a:ext cx="3495675" cy="2264289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 cap="flat" cmpd="sng" algn="ctr">
            <a:solidFill>
              <a:srgbClr val="41719C"/>
            </a:solidFill>
            <a:prstDash val="solid"/>
            <a:miter lim="800000"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 b="0" i="0"/>
            </a:pPr>
            <a:r>
              <a:rPr lang="x-none" sz="1400" b="1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defRPr b="0" i="0"/>
            </a:pPr>
            <a:r>
              <a:rPr lang="x-none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Cyfnewid Gwybodaeth Bersonol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defRPr b="0" i="0"/>
            </a:pPr>
            <a:r>
              <a:rPr lang="x-none" sz="14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Cyfnewid manylion personol e.e. lleoliad, ardal, ysgol a fynychir, cyfeiriad cartref, oedran, enw iawn, rhifau ffôn, lluniau</a:t>
            </a:r>
            <a:r>
              <a:rPr lang="x-none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safle </a:t>
            </a:r>
            <a:r>
              <a:rPr lang="x-none" sz="14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GPS.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649992" y="1143001"/>
            <a:ext cx="3546422" cy="2264289"/>
          </a:xfrm>
          <a:prstGeom prst="roundRect">
            <a:avLst/>
          </a:prstGeom>
          <a:solidFill>
            <a:srgbClr val="F42ADC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</p:spPr>
        <p:txBody>
          <a:bodyPr rot="0" spcFirstLastPara="0" vert="horz" wrap="square" lIns="91440" tIns="45720" rIns="91440" bIns="4572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 b="0" i="0"/>
            </a:pPr>
            <a:r>
              <a:rPr lang="x-none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Mân Siarad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defRPr b="0" i="0"/>
            </a:pPr>
            <a:r>
              <a:rPr lang="x-none" sz="14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Defnyddio mân siarad neu dynnu coes i feithrin cysylltiad cymdeithasol.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idx="1"/>
          </p:nvPr>
        </p:nvSpPr>
        <p:spPr>
          <a:xfrm>
            <a:off x="738338" y="4045465"/>
            <a:ext cx="3695540" cy="2151426"/>
          </a:xfrm>
          <a:prstGeom prst="roundRect">
            <a:avLst/>
          </a:prstGeom>
          <a:solidFill>
            <a:srgbClr val="FF5050"/>
          </a:solidFill>
          <a:ln w="12700" cap="flat" cmpd="sng" algn="ctr">
            <a:solidFill>
              <a:srgbClr val="FF5050"/>
            </a:solidFill>
            <a:prstDash val="solid"/>
            <a:miter lim="800000"/>
          </a:ln>
        </p:spPr>
        <p:txBody>
          <a:bodyPr rot="0" spcFirstLastPara="0" vert="horz" wrap="square" lIns="91440" tIns="45720" rIns="91440" bIns="4572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  <a:defRPr b="0" i="0"/>
            </a:pPr>
            <a:r>
              <a:rPr lang="x-none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Canmoliaeth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  <a:defRPr b="0" i="0"/>
            </a:pPr>
            <a:r>
              <a:rPr lang="x-none" sz="14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Clodfori a chanmol golwg, gallu, sgiliau, personoliaeth ac eiddo'r targed.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665046" y="4045465"/>
            <a:ext cx="3600291" cy="2151426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</p:spPr>
        <p:txBody>
          <a:bodyPr rot="0" spcFirstLastPara="0" vert="horz" wrap="square" lIns="91440" tIns="45720" rIns="91440" bIns="4572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 b="0" i="0"/>
            </a:pPr>
            <a:r>
              <a:rPr lang="x-none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Cydberthnasau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defRPr b="0" i="0"/>
            </a:pPr>
            <a:r>
              <a:rPr lang="x-none" sz="14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Trafodaeth am deimladau gan holi am wybodaeth am gydberthnasau personol y targed gyda'r bobl bwysig yn ei fywyd, h.y. teulu, cariad, ffrindiau.</a:t>
            </a:r>
          </a:p>
        </p:txBody>
      </p:sp>
      <p:sp>
        <p:nvSpPr>
          <p:cNvPr id="18" name="Content Placeholder 3"/>
          <p:cNvSpPr txBox="1"/>
          <p:nvPr/>
        </p:nvSpPr>
        <p:spPr>
          <a:xfrm>
            <a:off x="2486175" y="2136977"/>
            <a:ext cx="3729440" cy="2413314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</p:spPr>
        <p:txBody>
          <a:bodyPr rot="0" spcFirstLastPara="0" vert="horz" wrap="square" lIns="91440" tIns="45720" rIns="91440" bIns="4572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omic Sans MS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omic Sans MS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omic Sans MS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omic Sans MS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omic Sans MS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Arial"/>
              <a:buNone/>
              <a:defRPr b="0" i="0"/>
            </a:pPr>
            <a:r>
              <a:rPr lang="cy-GB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Gweithgareddau</a:t>
            </a:r>
          </a:p>
          <a:p>
            <a:pPr marL="0" indent="0" algn="ctr">
              <a:spcAft>
                <a:spcPts val="800"/>
              </a:spcAft>
              <a:buFont typeface="Arial"/>
              <a:buNone/>
              <a:defRPr b="0" i="0"/>
            </a:pPr>
            <a:r>
              <a:rPr lang="cy-GB" sz="1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Cyfnewid gwybodaeth am ddiddordebau, hoff a chas bethau, hobïau. Ymddygiad all-lein ac ar-lein. Ymddygiad rhywiol ac ymddygiad nad yw'n rhywiol. Yn y gorffennol, presennol, dyfodol neu ymddygiad/gweithgareddau cynlluniedig.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b="0" i="0"/>
            </a:pPr>
            <a:fld id="{DD6C43F7-149B-443B-BD54-B597D04F2E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0770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 noChangeArrowheads="1"/>
          </p:cNvSpPr>
          <p:nvPr>
            <p:ph idx="1"/>
          </p:nvPr>
        </p:nvSpPr>
        <p:spPr>
          <a:xfrm>
            <a:off x="693073" y="894185"/>
            <a:ext cx="7757848" cy="506963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 cap="flat" cmpd="sng" algn="ctr">
            <a:solidFill>
              <a:srgbClr val="41719C"/>
            </a:solidFill>
            <a:prstDash val="solid"/>
            <a:miter lim="800000"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 b="0" i="0"/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  <a:defRPr b="0" i="0"/>
            </a:pPr>
            <a:r>
              <a:rPr lang="x-none" sz="48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Cyfnewid Gwybodaeth Bersonol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  <a:defRPr b="0" i="0"/>
            </a:pPr>
            <a:r>
              <a:rPr lang="x-none" sz="28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Cyfnewid manylion personol e.e. lleoliad, ardal, ysgol a fynychir, cyfeiriad cartref, oedran, enw iawn, rhifau ffôn, lluniau, safle GPS.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b="0" i="0"/>
            </a:pPr>
            <a:fld id="{69E0FAD8-A402-4A34-B4D3-CD4E05B2DC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7700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93073" y="1068614"/>
            <a:ext cx="7757848" cy="4720772"/>
          </a:xfrm>
          <a:prstGeom prst="roundRect">
            <a:avLst/>
          </a:prstGeom>
          <a:solidFill>
            <a:srgbClr val="F42ADC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</p:spPr>
        <p:txBody>
          <a:bodyPr rot="0" spcFirstLastPara="0" vert="horz" wrap="square" lIns="91440" tIns="45720" rIns="91440" bIns="4572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  <a:defRPr b="0" i="0"/>
            </a:pPr>
            <a:r>
              <a:rPr lang="x-none" sz="48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Mân Siarad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  <a:defRPr b="0" i="0"/>
            </a:pPr>
            <a:r>
              <a:rPr lang="x-none" sz="28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Defnyddio mân siarad neu </a:t>
            </a:r>
            <a:r>
              <a:rPr lang="cy-GB" sz="28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gellwair i feithrin cysylltiad cymdeithasol.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b="0" i="0"/>
            </a:pPr>
            <a:fld id="{0845EC32-9BC5-49BA-ABE3-4738A507F6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146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b="0" i="0"/>
            </a:pPr>
            <a:fld id="{CAAE91F4-7623-4F35-A0BD-3744144362E3}" type="slidenum">
              <a:rPr lang="en-US" smtClean="0"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692943" y="1069181"/>
            <a:ext cx="7758113" cy="4719638"/>
          </a:xfrm>
          <a:prstGeom prst="roundRect">
            <a:avLst/>
          </a:prstGeom>
          <a:solidFill>
            <a:srgbClr val="FF5050"/>
          </a:solidFill>
          <a:ln w="12700" cap="flat" cmpd="sng" algn="ctr">
            <a:solidFill>
              <a:srgbClr val="FF5050"/>
            </a:solidFill>
            <a:prstDash val="solid"/>
            <a:miter lim="800000"/>
          </a:ln>
        </p:spPr>
        <p:txBody>
          <a:bodyPr rot="0" spcFirstLastPara="0" vert="horz" wrap="square" lIns="91440" tIns="45720" rIns="91440" bIns="4572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  <a:defRPr b="0" i="0"/>
            </a:pPr>
            <a:r>
              <a:rPr lang="x-none" sz="48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Canmoliaeth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  <a:defRPr b="0" i="0"/>
            </a:pPr>
            <a:r>
              <a:rPr lang="cy-GB" sz="28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Clodfori a chanmol pryd a gwedd, gallu, sgiliau, personoliaeth ac eiddo'r targed</a:t>
            </a:r>
            <a:r>
              <a:rPr lang="x-none" sz="28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1044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b="0" i="0"/>
            </a:pPr>
            <a:fld id="{34A0C582-E4CF-4E33-AF7D-927B31E20A1F}" type="slidenum">
              <a:rPr lang="en-US" smtClean="0"/>
              <a:t>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08316" y="930751"/>
            <a:ext cx="7727368" cy="4996497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</p:spPr>
        <p:txBody>
          <a:bodyPr rot="0" spcFirstLastPara="0" vert="horz" wrap="square" lIns="91440" tIns="45720" rIns="91440" bIns="4572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 b="0" i="0"/>
            </a:pPr>
            <a:r>
              <a:rPr lang="x-none" sz="48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Cydberthnasau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defRPr b="0" i="0"/>
            </a:pPr>
            <a:r>
              <a:rPr lang="cy-GB" sz="28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Trafodaeth am deimladau gan chwilio am wybodaeth am gydberthnasau personol y targed gyda'r bobl bwysig yn ei fywyd, h.y. teulu, cariad, ffrindiau.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anchor="ctr" anchorCtr="0" compatLnSpc="1">
            <a:prstTxWarp prst="textNoShape">
              <a:avLst/>
            </a:prstTxWarp>
            <a:spAutoFit/>
          </a:bodyPr>
          <a:lstStyle/>
          <a:p>
            <a:pPr>
              <a:defRPr b="0" i="0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79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3076" y="1068614"/>
            <a:ext cx="7757848" cy="4720772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</p:spPr>
        <p:txBody>
          <a:bodyPr rot="0" spcFirstLastPara="0" vert="horz" wrap="square" lIns="91440" tIns="45720" rIns="91440" bIns="4572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  <a:defRPr b="0" i="0"/>
            </a:pPr>
            <a:r>
              <a:rPr lang="x-none" sz="48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Gweithgareddau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  <a:defRPr b="0" i="0"/>
            </a:pPr>
            <a:r>
              <a:rPr lang="cy-GB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Cyfnewid gwybodaeth am ddiddordebau, hoff a chas bethau, hobïau. Ymddygiad all-lein ac ar-lein. Ymddygiad rhywiol ac ymddygiad nad yw'n rhywiol.Yn y gorffennol, presennol, dyfodol neu ymddygiad/gweithgareddau cynlluniedig.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b="0" i="0"/>
            </a:pPr>
            <a:fld id="{9244F1C1-0116-4C07-8451-BB945B5D42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7600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b="0" i="0"/>
            </a:pPr>
            <a:fld id="{E71C33B5-3807-488B-A533-CB06C13E7F65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x-none" b="1"/>
              <a:t>Jellibean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799994" y="1471613"/>
            <a:ext cx="3540125" cy="4719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2414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b="0" i="0"/>
            </a:pPr>
            <a:fld id="{3D5A24CA-5A09-4E23-947C-96EEB1F68D39}" type="slidenum">
              <a:rPr lang="en-US" smtClean="0"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963" y="506289"/>
            <a:ext cx="8046189" cy="824036"/>
          </a:xfrm>
        </p:spPr>
        <p:txBody>
          <a:bodyPr/>
          <a:lstStyle/>
          <a:p>
            <a:pPr>
              <a:defRPr b="0" i="0"/>
            </a:pPr>
            <a:r>
              <a:rPr lang="x-none" b="1"/>
              <a:t>Jellibean a Surferboi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23938" y="1330325"/>
            <a:ext cx="3540125" cy="4719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349051">
            <a:off x="4122141" y="1845808"/>
            <a:ext cx="4318001" cy="3238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960003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2015-Safety">
  <a:themeElements>
    <a:clrScheme name="SB2019">
      <a:dk1>
        <a:sysClr val="windowText" lastClr="000000"/>
      </a:dk1>
      <a:lt1>
        <a:sysClr val="window" lastClr="FFFFFF"/>
      </a:lt1>
      <a:dk2>
        <a:srgbClr val="0A4399"/>
      </a:dk2>
      <a:lt2>
        <a:srgbClr val="E8F6FD"/>
      </a:lt2>
      <a:accent1>
        <a:srgbClr val="009900"/>
      </a:accent1>
      <a:accent2>
        <a:srgbClr val="FFFF00"/>
      </a:accent2>
      <a:accent3>
        <a:srgbClr val="E36C09"/>
      </a:accent3>
      <a:accent4>
        <a:srgbClr val="C00000"/>
      </a:accent4>
      <a:accent5>
        <a:srgbClr val="7030A0"/>
      </a:accent5>
      <a:accent6>
        <a:srgbClr val="777777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choolBeat-PowerPoint-SafetyBlue-AMH5" id="{29AAB9EE-A61E-2246-BD49-D03959A5E49C}" vid="{ECFCB863-CA61-2B4E-9399-7C8E2FC98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PowerPoint-2015-Safety</Template>
  <TotalTime>9</TotalTime>
  <Words>550</Words>
  <Application>Microsoft Macintosh PowerPoint</Application>
  <PresentationFormat>On-screen Show (4:3)</PresentationFormat>
  <Paragraphs>90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Rounded MT Bold</vt:lpstr>
      <vt:lpstr>Calibri</vt:lpstr>
      <vt:lpstr>Comic Sans MS</vt:lpstr>
      <vt:lpstr>PowerPoint-2015-Safety</vt:lpstr>
      <vt:lpstr>Jellibean a Surferboi</vt:lpstr>
      <vt:lpstr>Gwaith grŵp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Jellibean</vt:lpstr>
      <vt:lpstr>Jellibean a Surferboi</vt:lpstr>
      <vt:lpstr>Pwy yw Surferboi mewn gwirionedd?</vt:lpstr>
      <vt:lpstr>Roedd Clare yn meddwl  ei bod hi’n gwybod.</vt:lpstr>
      <vt:lpstr>Diffiniad</vt:lpstr>
      <vt:lpstr>Strategaethau i leihau perygl a chadw'n ddiogel ar-lein</vt:lpstr>
      <vt:lpstr>Hysbysu</vt:lpstr>
      <vt:lpstr>Gorffennwch y frawddeg…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Jellibean a Surferboi</dc:title>
  <dc:creator>Microsoft Office User</dc:creator>
  <cp:lastModifiedBy>Microsoft Office User</cp:lastModifiedBy>
  <cp:revision>2</cp:revision>
  <dcterms:created xsi:type="dcterms:W3CDTF">2019-07-08T13:33:32Z</dcterms:created>
  <dcterms:modified xsi:type="dcterms:W3CDTF">2019-07-08T13:52:17Z</dcterms:modified>
</cp:coreProperties>
</file>