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C35CD-1B02-465E-B11B-B39442651897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C141C-A214-4162-A627-B66650AD7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137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391" y="3979011"/>
            <a:ext cx="2159000" cy="158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52" y="842616"/>
            <a:ext cx="1693039" cy="1723453"/>
          </a:xfrm>
          <a:prstGeom prst="rect">
            <a:avLst/>
          </a:prstGeom>
        </p:spPr>
      </p:pic>
      <p:sp>
        <p:nvSpPr>
          <p:cNvPr id="7" name="TextBox 3"/>
          <p:cNvSpPr txBox="1"/>
          <p:nvPr/>
        </p:nvSpPr>
        <p:spPr>
          <a:xfrm>
            <a:off x="6606945" y="347043"/>
            <a:ext cx="1384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y-GB" sz="1400" smtClean="0">
                <a:latin typeface="Comic Sans MS" panose="030F0702030302020204" pitchFamily="66" charset="0"/>
              </a:rPr>
              <a:t>Adnodd 4d</a:t>
            </a:r>
            <a:endParaRPr lang="cy-GB" sz="1400" smtClean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933" y="349863"/>
            <a:ext cx="653538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cy-GB" sz="1400" b="1" u="sng" dirty="0" smtClean="0">
                <a:latin typeface="Comic Sans MS" panose="030F0702030302020204" pitchFamily="66" charset="0"/>
              </a:rPr>
              <a:t>Ffordd sicr o wneud llanast ohoni</a:t>
            </a:r>
            <a:endParaRPr lang="cy-GB" sz="1400" dirty="0" smtClean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endParaRPr lang="cy-GB" sz="1400" dirty="0" smtClean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cy-GB" sz="1400" b="1" u="sng" dirty="0" smtClean="0">
                <a:latin typeface="Comic Sans MS" panose="030F0702030302020204" pitchFamily="66" charset="0"/>
              </a:rPr>
              <a:t>Cynhwysion</a:t>
            </a:r>
            <a:endParaRPr lang="cy-GB" sz="1400" dirty="0" smtClean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cy-GB" sz="1400" dirty="0" smtClean="0">
                <a:latin typeface="Comic Sans MS" panose="030F0702030302020204" pitchFamily="66" charset="0"/>
              </a:rPr>
              <a:t>Ychydig o dabledi</a:t>
            </a:r>
          </a:p>
          <a:p>
            <a:pPr>
              <a:spcAft>
                <a:spcPts val="300"/>
              </a:spcAft>
            </a:pPr>
            <a:r>
              <a:rPr lang="cy-GB" sz="1400" dirty="0" smtClean="0">
                <a:latin typeface="Comic Sans MS" panose="030F0702030302020204" pitchFamily="66" charset="0"/>
              </a:rPr>
              <a:t>Pinsiad o bowdr gwyn</a:t>
            </a:r>
          </a:p>
          <a:p>
            <a:pPr>
              <a:spcAft>
                <a:spcPts val="300"/>
              </a:spcAft>
            </a:pPr>
            <a:r>
              <a:rPr lang="cy-GB" sz="1400" dirty="0" smtClean="0">
                <a:latin typeface="Comic Sans MS" panose="030F0702030302020204" pitchFamily="66" charset="0"/>
              </a:rPr>
              <a:t>Llond llaw o bowdr brown</a:t>
            </a:r>
          </a:p>
          <a:p>
            <a:pPr>
              <a:spcAft>
                <a:spcPts val="300"/>
              </a:spcAft>
            </a:pPr>
            <a:r>
              <a:rPr lang="cy-GB" sz="1400" dirty="0" smtClean="0">
                <a:latin typeface="Comic Sans MS" panose="030F0702030302020204" pitchFamily="66" charset="0"/>
              </a:rPr>
              <a:t>Ychydig o sylwedd llysieuol gwyrdd</a:t>
            </a:r>
          </a:p>
          <a:p>
            <a:pPr>
              <a:spcAft>
                <a:spcPts val="300"/>
              </a:spcAft>
            </a:pPr>
            <a:r>
              <a:rPr lang="cy-GB" sz="1400" dirty="0" smtClean="0">
                <a:latin typeface="Comic Sans MS" panose="030F0702030302020204" pitchFamily="66" charset="0"/>
              </a:rPr>
              <a:t>Ychydig o’r stwff gwyn arall</a:t>
            </a:r>
            <a:endParaRPr lang="cy-GB" sz="1400" dirty="0" smtClean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endParaRPr lang="cy-GB" sz="1200" dirty="0" smtClean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cy-GB" sz="1400" b="1" u="sng" dirty="0" smtClean="0">
                <a:latin typeface="Comic Sans MS" panose="030F0702030302020204" pitchFamily="66" charset="0"/>
              </a:rPr>
              <a:t>Dull</a:t>
            </a:r>
            <a:endParaRPr lang="cy-GB" sz="1400" b="1" u="sng" dirty="0" smtClean="0">
              <a:latin typeface="Comic Sans MS" panose="030F0702030302020204" pitchFamily="66" charset="0"/>
            </a:endParaRP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cy-GB" sz="1200" dirty="0" smtClean="0">
                <a:latin typeface="Comic Sans MS" panose="030F0702030302020204" pitchFamily="66" charset="0"/>
              </a:rPr>
              <a:t>Rhowch ychydig o dabledi a phinsiad o bowdr gwyn yn y bowlen. </a:t>
            </a:r>
            <a:endParaRPr lang="cy-GB" sz="1200" dirty="0" smtClean="0">
              <a:latin typeface="Comic Sans MS" panose="030F0702030302020204" pitchFamily="66" charset="0"/>
            </a:endParaRP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cy-GB" sz="1200" dirty="0" smtClean="0">
                <a:latin typeface="Comic Sans MS" panose="030F0702030302020204" pitchFamily="66" charset="0"/>
              </a:rPr>
              <a:t>Cymysgwch hyn am 30 eiliad.</a:t>
            </a: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cy-GB" sz="1200" dirty="0" smtClean="0">
                <a:latin typeface="Comic Sans MS" panose="030F0702030302020204" pitchFamily="66" charset="0"/>
              </a:rPr>
              <a:t>Ychwanegwch lond llaw o bowdr brown a’i gymysgu’n ofalus.</a:t>
            </a:r>
            <a:endParaRPr lang="cy-GB" sz="1200" dirty="0" smtClean="0">
              <a:latin typeface="Comic Sans MS" panose="030F0702030302020204" pitchFamily="66" charset="0"/>
            </a:endParaRPr>
          </a:p>
          <a:p>
            <a:pPr marL="228600" lvl="0" indent="-228600">
              <a:spcAft>
                <a:spcPts val="300"/>
              </a:spcAft>
              <a:buFont typeface="+mj-lt"/>
              <a:buAutoNum type="arabicPeriod"/>
            </a:pPr>
            <a:r>
              <a:rPr lang="cy-GB" sz="1200" dirty="0" smtClean="0">
                <a:latin typeface="Comic Sans MS" panose="030F0702030302020204" pitchFamily="66" charset="0"/>
              </a:rPr>
              <a:t>Ychwanegwch ychydig o sylwedd llysieuol gwyrdd i’r bowlen a’i gymysgu am 1 munud tan fydd yr holl gynhwysion wedi cymysgu’n dda gyda’i gilydd.</a:t>
            </a:r>
            <a:endParaRPr lang="cy-GB" sz="1200" dirty="0" smtClean="0">
              <a:latin typeface="Comic Sans MS" panose="030F0702030302020204" pitchFamily="66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cy-GB" sz="1200" dirty="0" smtClean="0">
                <a:latin typeface="Comic Sans MS" panose="030F0702030302020204" pitchFamily="66" charset="0"/>
              </a:rPr>
              <a:t>Yn olaf, ychwanegwch ychydig o’r stwff gwyn arall i’r gymysgfa </a:t>
            </a:r>
            <a:br>
              <a:rPr lang="cy-GB" sz="1200" dirty="0" smtClean="0">
                <a:latin typeface="Comic Sans MS" panose="030F0702030302020204" pitchFamily="66" charset="0"/>
              </a:rPr>
            </a:br>
            <a:r>
              <a:rPr lang="cy-GB" sz="1200" dirty="0" smtClean="0">
                <a:latin typeface="Comic Sans MS" panose="030F0702030302020204" pitchFamily="66" charset="0"/>
              </a:rPr>
              <a:t>a’i gymysgu’n ofalus â gweddill y cynhwysion</a:t>
            </a:r>
            <a:endParaRPr lang="cy-GB" sz="1200" dirty="0" smtClean="0">
              <a:latin typeface="Comic Sans MS" panose="030F0702030302020204" pitchFamily="66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cy-GB" sz="1200" dirty="0" smtClean="0">
                <a:latin typeface="Comic Sans MS" panose="030F0702030302020204" pitchFamily="66" charset="0"/>
              </a:rPr>
              <a:t>Gwnewch yn siŵr bod y cynhwysion wedi cymysgu’n iawn ac yna </a:t>
            </a:r>
            <a:br>
              <a:rPr lang="cy-GB" sz="1200" dirty="0" smtClean="0">
                <a:latin typeface="Comic Sans MS" panose="030F0702030302020204" pitchFamily="66" charset="0"/>
              </a:rPr>
            </a:br>
            <a:r>
              <a:rPr lang="cy-GB" sz="1200" dirty="0" smtClean="0">
                <a:latin typeface="Comic Sans MS" panose="030F0702030302020204" pitchFamily="66" charset="0"/>
              </a:rPr>
              <a:t>rhowch y llwy ar y bwrdd wrth y fowlen</a:t>
            </a:r>
            <a:endParaRPr lang="cy-GB" sz="1200" dirty="0" smtClean="0"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endParaRPr lang="cy-GB" sz="1200" dirty="0" smtClean="0">
              <a:latin typeface="Comic Sans MS" panose="030F0702030302020204" pitchFamily="66" charset="0"/>
            </a:endParaRPr>
          </a:p>
          <a:p>
            <a:pPr lvl="0">
              <a:spcAft>
                <a:spcPts val="300"/>
              </a:spcAft>
            </a:pPr>
            <a:r>
              <a:rPr lang="cy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Wedyn, trowch i wynebu’r cogydd arall a </a:t>
            </a:r>
            <a:r>
              <a:rPr lang="cy-GB" sz="1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chymharwch </a:t>
            </a:r>
            <a:endParaRPr lang="cy-GB" sz="1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>
              <a:spcAft>
                <a:spcPts val="300"/>
              </a:spcAft>
            </a:pPr>
            <a:r>
              <a:rPr lang="cy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 gymysgedd sydd yn y ddwy fowlen</a:t>
            </a:r>
            <a:endParaRPr lang="cy-GB" sz="1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Aft>
                <a:spcPts val="300"/>
              </a:spcAft>
            </a:pPr>
            <a:r>
              <a:rPr lang="cy-GB" sz="1200" dirty="0" smtClean="0">
                <a:latin typeface="Comic Sans MS" panose="030F0702030302020204" pitchFamily="66" charset="0"/>
              </a:rPr>
              <a:t> </a:t>
            </a:r>
          </a:p>
          <a:p>
            <a:pPr>
              <a:spcAft>
                <a:spcPts val="300"/>
              </a:spcAft>
            </a:pPr>
            <a:r>
              <a:rPr lang="cy-GB" sz="1400" b="1" dirty="0">
                <a:latin typeface="Comic Sans MS" panose="030F0702030302020204" pitchFamily="66" charset="0"/>
              </a:rPr>
              <a:t>Pwy sydd wedi dilyn y resipi’n gywir</a:t>
            </a:r>
            <a:r>
              <a:rPr lang="cy-GB" sz="1400" b="1" dirty="0" smtClean="0">
                <a:latin typeface="Comic Sans MS" panose="030F0702030302020204" pitchFamily="66" charset="0"/>
              </a:rPr>
              <a:t>????????</a:t>
            </a:r>
            <a:endParaRPr lang="cy-GB" sz="14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(d)_Recipe_for_Dis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4(d)_Recipe_for_Disaster</Template>
  <TotalTime>28</TotalTime>
  <Words>96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4(d)_Recipe_for_Disaster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4d. Recipe for Disaster</dc:title>
  <dc:creator>All-Wales School Liaison Core Programme</dc:creator>
  <cp:lastModifiedBy>Holland Andrew</cp:lastModifiedBy>
  <cp:revision>4</cp:revision>
  <dcterms:created xsi:type="dcterms:W3CDTF">2016-02-08T12:50:43Z</dcterms:created>
  <dcterms:modified xsi:type="dcterms:W3CDTF">2016-04-06T14:43:53Z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