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6"/>
  </p:notesMasterIdLst>
  <p:sldIdLst>
    <p:sldId id="260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6D1BEC-8971-BA4A-995A-63FB8BB4E0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1BA66-DA54-5C4F-9B1E-5D8C2B4DF72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720EC18-4D86-9F48-B4AA-CFF2235EE06D}" type="datetimeFigureOut">
              <a:rPr lang="en-GB"/>
              <a:pPr>
                <a:defRPr/>
              </a:pPr>
              <a:t>03/03/2022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E05CA04-9337-8347-B2F0-11B98292B9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6A91FC7-15CC-424E-87FF-A55AE64FB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569E2-D74C-1C45-91AF-2D54CF05A2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49E8C-07A7-B742-B966-A84CB8FE5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4E2CD1-1FAE-694B-ABFD-7163F60DB6B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D2CE0F26-247E-734E-BF20-C8185506C2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1E6DE85-079B-D043-A6EE-7ACC84A0F2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FE3A4442-DDB0-CF41-94B1-3559FC81B7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67A228-994E-5B43-9481-DE628CD4B4FC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A25E848C-D5FE-D740-A63C-2320369013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279333D4-E6A1-A942-89DA-CB0097D767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FAEAC48-9326-DD45-89D8-D557FBB37C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080B0E-E352-4546-87B0-1F564C5E0506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DC45ADAC-6C8A-8747-8A34-F92C2B2961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96ECA017-7D52-CE47-92B3-80C56636BE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0B446163-E7B7-454B-8098-2C555EAFCA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03AA12-5DC8-FC4E-A03E-A00C7744625E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C8DE2C71-5559-FF4D-8D97-55130144EA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B818965E-3F52-504D-A7D7-98767D8490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4BDAA5A0-2A32-4F4B-BB10-F295280269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CC16B7-7CC0-B24E-B2D2-E99D47D4005E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AA4743-2822-C246-8707-BFDD86F09C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61765C-B2EE-4747-94EA-B5559A568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834BE6-3CDD-FE4D-AD8A-8689A1706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44801-58AC-C341-82BC-8D2A363D2C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159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B83D5D-787F-0046-A173-EA50E74364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33057C-E23C-DD48-BF0E-1876A4267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3A350F-8EC0-7242-B7A7-F6F5BDEBF2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CA6F5-FEE9-274D-919D-7273DA0E6C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695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C33A03-A5BB-3B4E-A4BE-DE199C048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9DE358-ED5C-7548-BF10-69AEFA2983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ABBED9-971E-4B48-B743-75F51A8DDF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2FD27-C561-FC4B-A413-020EF4E464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3004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74C512-B7AA-4F42-B051-177A443541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BCFB-05E7-A146-8A4D-5B85B0867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54A9D5-8423-2A44-A3B2-58C16C8BD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64C78-F7AD-A34C-B042-14DAD6D152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623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D4FDF4-9AB2-7848-9508-471118F608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631C3D-4325-664C-8A6D-1E378092A5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CBEF7E-DA35-1F4A-8F46-7D68F2676A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1B8C0C-D21B-F646-9C0F-9235EAE4DA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602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5D545F-8375-534F-B0A4-C1D892B4C1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A04BE9-49D0-2443-AC86-D8685A21EB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FE15CD-2963-544E-BEE9-B98DCBB35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AF274-7A1E-B84A-9FF5-1EAB09D74C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899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0456B1-E028-DC40-9D61-86858ED5AF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5D16B9-E3BD-374E-8FA9-BA3FB3FDC9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3465B-1CC5-9447-88EF-E4D03495F6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57A05-0F5B-5141-8FB4-F80CD6171B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34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D1D9591-D96B-CC4A-9376-7F6BA56044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42657A6-A827-7C4C-9D59-80310A7FFE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95FBCD-30A1-6E4D-A081-FC1C7828BE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D6EBF-4037-AC46-889B-6FE898C63A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833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004B0C-D6D5-6E43-BC7E-93C89417F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C306EEA-4EC4-8E44-8B28-D19794E58A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3BD94DF-0BB4-724B-927F-C8B68C460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7447E-E894-AA4C-B5B5-471BE1FDF9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850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9649861-DFA9-6748-9557-488CDD743F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323F4E-F972-5846-B8C9-CF2074F668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77F2A12-81BF-E940-B634-B4FF33BFEB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1D015-9D39-F44C-9225-CB4406902C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422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E2903F-17AE-8442-810D-E09C13A412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946219-D002-7243-ABE2-8DAA2D100F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CD541F-172C-D142-A554-E17BBC9134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1B0EB-D2DD-5746-AB26-ED3A8279F6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90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07569F-B24C-9B46-AEF7-A6111216E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903E7A-CC81-3549-9857-764DA2967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088B2D-C919-5C40-82FB-20A632492E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D76705-A235-7D49-AC2E-4143A5DD9A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193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794A92-87E6-364D-B187-A2D6FA9DD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99AAC8-FEFB-AA48-A9FC-27DAF9998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96F9C48-38A8-6C41-A7BC-7C427E6558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37A0095-AAFF-C04A-97EA-8148571C14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366FB30-4547-3B46-817B-CB639DA5A0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A28E92-C322-EA46-89D9-73BBA0CFEC1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B4C2A735-B08F-E44D-9F19-5940EACBC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AFE0F80C-70F8-254D-9977-B09BBD70D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1412875"/>
            <a:ext cx="7273925" cy="3095625"/>
          </a:xfrm>
        </p:spPr>
        <p:txBody>
          <a:bodyPr/>
          <a:lstStyle/>
          <a:p>
            <a:pPr eaLnBrk="1" hangingPunct="1"/>
            <a:r>
              <a:rPr lang="en-US" altLang="en-US" sz="6000">
                <a:latin typeface="Comic Sans MS" panose="030F0902030302020204" pitchFamily="66" charset="0"/>
              </a:rPr>
              <a:t>Beth yw‘r canlyniadau?  </a:t>
            </a:r>
          </a:p>
        </p:txBody>
      </p:sp>
      <p:sp>
        <p:nvSpPr>
          <p:cNvPr id="2052" name="Rectangle 7">
            <a:extLst>
              <a:ext uri="{FF2B5EF4-FFF2-40B4-BE49-F238E27FC236}">
                <a16:creationId xmlns:a16="http://schemas.microsoft.com/office/drawing/2014/main" id="{FA15777D-F8DD-054A-B26A-E69E907B1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7704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mic Sans MS" panose="030F0902030302020204" pitchFamily="66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BF1D1F03-D3F2-874C-86F0-F881F0C8B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08725"/>
            <a:ext cx="24479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Resource 15e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F519CA90-C49A-9C4A-A525-EBEF349F0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E111BA62-F86B-FB4E-8421-1EA0B8C30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272338" cy="1143000"/>
          </a:xfrm>
        </p:spPr>
        <p:txBody>
          <a:bodyPr/>
          <a:lstStyle/>
          <a:p>
            <a:pPr algn="l" eaLnBrk="1" hangingPunct="1"/>
            <a:r>
              <a:rPr lang="en-US" altLang="en-US" sz="7200">
                <a:latin typeface="Comic Sans MS" panose="030F0902030302020204" pitchFamily="66" charset="0"/>
              </a:rPr>
              <a:t>Diffiniad 1 </a:t>
            </a:r>
            <a:endParaRPr lang="en-US" altLang="en-US" sz="7200"/>
          </a:p>
        </p:txBody>
      </p:sp>
      <p:sp>
        <p:nvSpPr>
          <p:cNvPr id="3076" name="Rectangle 7">
            <a:extLst>
              <a:ext uri="{FF2B5EF4-FFF2-40B4-BE49-F238E27FC236}">
                <a16:creationId xmlns:a16="http://schemas.microsoft.com/office/drawing/2014/main" id="{1A620884-DEEE-9642-9514-A3ECB3B6B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44675"/>
            <a:ext cx="7704138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600" b="1">
                <a:latin typeface="Comic Sans MS" panose="030F0902030302020204" pitchFamily="66" charset="0"/>
              </a:rPr>
              <a:t>Cydsyniad rhywiol</a:t>
            </a:r>
            <a:r>
              <a:rPr lang="en-GB" altLang="en-US" sz="3600">
                <a:latin typeface="Comic Sans MS" panose="030F0902030302020204" pitchFamily="66" charset="0"/>
              </a:rPr>
              <a:t>:</a:t>
            </a:r>
          </a:p>
          <a:p>
            <a:pPr eaLnBrk="1" hangingPunct="1"/>
            <a:endParaRPr lang="en-GB" altLang="en-US" sz="2000">
              <a:latin typeface="Comic Sans MS" panose="030F0902030302020204" pitchFamily="66" charset="0"/>
            </a:endParaRPr>
          </a:p>
          <a:p>
            <a:pPr algn="ctr" eaLnBrk="1" hangingPunct="1"/>
            <a:r>
              <a:rPr lang="cy-GB" altLang="en-US" sz="3600">
                <a:latin typeface="Comic Sans MS" panose="030F0902030302020204" pitchFamily="66" charset="0"/>
              </a:rPr>
              <a:t>pan fydd person 16 mlwydd oed neu hŷn yn cytuno drwy ddewis i unrhyw fath o weithgaredd rhywiol a bod ganddo/ganddi y rhyddid a’r gallu i wneud y dewis hwnnw</a:t>
            </a:r>
            <a:r>
              <a:rPr lang="en-GB" altLang="en-US" sz="3600">
                <a:latin typeface="Comic Sans MS" panose="030F0902030302020204" pitchFamily="66" charset="0"/>
              </a:rPr>
              <a:t>.</a:t>
            </a:r>
          </a:p>
          <a:p>
            <a:pPr algn="ctr" eaLnBrk="1" hangingPunct="1"/>
            <a:r>
              <a:rPr lang="en-GB" altLang="en-US" b="1">
                <a:latin typeface="Comic Sans MS" panose="030F0902030302020204" pitchFamily="66" charset="0"/>
              </a:rPr>
              <a:t> </a:t>
            </a:r>
            <a:endParaRPr lang="en-GB" altLang="en-US">
              <a:latin typeface="Comic Sans MS" panose="030F0902030302020204" pitchFamily="66" charset="0"/>
            </a:endParaRPr>
          </a:p>
          <a:p>
            <a:pPr eaLnBrk="1" hangingPunct="1"/>
            <a:endParaRPr lang="en-US" altLang="en-US"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C614FDBC-9D26-CE41-A08B-B6F8ABD2D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907A566B-2E5B-6B4D-BAE5-334B29AFB2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643813" cy="1143000"/>
          </a:xfrm>
        </p:spPr>
        <p:txBody>
          <a:bodyPr/>
          <a:lstStyle/>
          <a:p>
            <a:pPr algn="l" eaLnBrk="1" hangingPunct="1"/>
            <a:r>
              <a:rPr lang="en-US" altLang="en-US" sz="7200">
                <a:latin typeface="Comic Sans MS" panose="030F0902030302020204" pitchFamily="66" charset="0"/>
              </a:rPr>
              <a:t>Diffiniad 2 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EDAFC27-F876-C744-AE8D-31BDC0BF2D0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00213"/>
            <a:ext cx="7416800" cy="38877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3600" b="1">
                <a:latin typeface="Comic Sans MS" panose="030F0902030302020204" pitchFamily="66" charset="0"/>
              </a:rPr>
              <a:t>Trais rhywiol</a:t>
            </a:r>
            <a:r>
              <a:rPr lang="en-GB" altLang="en-US" sz="3600">
                <a:latin typeface="Comic Sans MS" panose="030F0902030302020204" pitchFamily="66" charset="0"/>
              </a:rPr>
              <a:t>: </a:t>
            </a:r>
            <a:endParaRPr lang="en-GB" altLang="en-US" sz="1600">
              <a:latin typeface="Comic Sans MS" panose="030F0902030302020204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3600">
                <a:latin typeface="Comic Sans MS" panose="030F0902030302020204" pitchFamily="66" charset="0"/>
              </a:rPr>
              <a:t>   rhyw nad ydych yn cytuno iddo. Os bydd dyn neu fachgen yn gwthio ei bidyn i’ch gwain, anws (pen-ôl) neu’ch ceg mae hyn yn drais rhywiol a gall ddigwydd i fechgyn a merched.</a:t>
            </a:r>
          </a:p>
          <a:p>
            <a:pPr eaLnBrk="1" hangingPunct="1">
              <a:buFontTx/>
              <a:buNone/>
            </a:pPr>
            <a:r>
              <a:rPr lang="en-GB" altLang="en-US" sz="3600"/>
              <a:t> </a:t>
            </a:r>
          </a:p>
          <a:p>
            <a:pPr eaLnBrk="1" hangingPunct="1">
              <a:buFontTx/>
              <a:buNone/>
            </a:pPr>
            <a:r>
              <a:rPr lang="en-GB" altLang="en-US" sz="2800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A8338D8A-B33E-AE4C-9FAE-BD61743EC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67D06647-D442-3F4D-A754-8D8924876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940675" cy="1143000"/>
          </a:xfrm>
        </p:spPr>
        <p:txBody>
          <a:bodyPr/>
          <a:lstStyle/>
          <a:p>
            <a:pPr algn="l" eaLnBrk="1" hangingPunct="1"/>
            <a:r>
              <a:rPr lang="en-US" altLang="en-US" sz="7200">
                <a:latin typeface="Comic Sans MS" panose="030F0902030302020204" pitchFamily="66" charset="0"/>
              </a:rPr>
              <a:t>Diffiniad 3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97F8D97D-88C1-2446-88A7-B0D99CA57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844675"/>
            <a:ext cx="74898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latin typeface="Comic Sans MS" panose="030F0902030302020204" pitchFamily="66" charset="0"/>
              </a:rPr>
              <a:t>Ymosodiad Rhywiol:</a:t>
            </a:r>
          </a:p>
          <a:p>
            <a:pPr eaLnBrk="1" hangingPunct="1"/>
            <a:endParaRPr lang="en-GB" altLang="en-US" sz="2800">
              <a:latin typeface="Comic Sans MS" panose="030F0902030302020204" pitchFamily="66" charset="0"/>
            </a:endParaRPr>
          </a:p>
          <a:p>
            <a:pPr algn="ctr" eaLnBrk="1" hangingPunct="1"/>
            <a:r>
              <a:rPr lang="en-GB" altLang="en-US" sz="2800">
                <a:latin typeface="Comic Sans MS" panose="030F0902030302020204" pitchFamily="66" charset="0"/>
              </a:rPr>
              <a:t>bydd person yn cyflawni trosedd pan fydd ef/hi yn fwriadol yn cyffwrdd â pherson arall mewn modd rhywiol pan nad yw’r person arall yn cydsynio iddo.  Mae hyn yn cynnwys cyffwrdd gydag unrhyw ran o’r corff, gydag unrhyw beth arall a thrwy unrhyw beth megis dillad.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153</Words>
  <Application>Microsoft Macintosh PowerPoint</Application>
  <PresentationFormat>On-screen Show (4:3)</PresentationFormat>
  <Paragraphs>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Default Design</vt:lpstr>
      <vt:lpstr>Beth yw‘r canlyniadau?  </vt:lpstr>
      <vt:lpstr>Diffiniad 1 </vt:lpstr>
      <vt:lpstr>Diffiniad 2 </vt:lpstr>
      <vt:lpstr>Diffiniad 3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10</cp:revision>
  <dcterms:created xsi:type="dcterms:W3CDTF">2012-04-30T13:27:46Z</dcterms:created>
  <dcterms:modified xsi:type="dcterms:W3CDTF">2022-03-03T08:34:43Z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