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4232" y="1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881AD23-E232-394E-B5A3-1DA8C137BE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4BA501-EF61-B140-BC3F-7532F51B3CE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3197284-62AD-2641-8B33-C8179206C0D4}" type="datetimeFigureOut">
              <a:rPr lang="en-GB"/>
              <a:pPr>
                <a:defRPr/>
              </a:pPr>
              <a:t>03/03/2022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D0B0AE8-DBAE-B849-91A7-A456966C630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34591D6-52D9-1642-A78A-7E70919D4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843AF-6368-974D-8CF1-B968B0E9F6E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F1ED4-4AA3-0F48-AF0B-950414F9F9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74C948-D9B2-FB46-8F1C-75CB08B4843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87B0A185-DEEF-A645-A9B1-754CCA4C15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818B20A2-F289-BA4F-BF08-4DE3C786BC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z="1800">
              <a:latin typeface="Comic Sans MS" panose="030F0902030302020204" pitchFamily="66" charset="0"/>
            </a:endParaRPr>
          </a:p>
          <a:p>
            <a:pPr eaLnBrk="1" hangingPunct="1">
              <a:spcBef>
                <a:spcPct val="0"/>
              </a:spcBef>
            </a:pPr>
            <a:endParaRPr lang="en-GB" altLang="en-US" sz="1800">
              <a:latin typeface="Comic Sans MS" panose="030F0902030302020204" pitchFamily="66" charset="0"/>
            </a:endParaRPr>
          </a:p>
          <a:p>
            <a:r>
              <a:rPr lang="cy-GB" altLang="en-US" sz="1800">
                <a:latin typeface="Comic Sans MS" panose="030F0902030302020204" pitchFamily="66" charset="0"/>
              </a:rPr>
              <a:t>Nid yw ymddygiad unigolyn mewn unrhyw ffordd yn rhoi'r hawl i unrhyw un ymosod yn rhywiol arnynt.  </a:t>
            </a:r>
            <a:endParaRPr lang="en-GB" altLang="en-US" sz="1800">
              <a:latin typeface="Comic Sans MS" panose="030F0902030302020204" pitchFamily="66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FBCAF4E-CEC8-F64E-9785-F591042EC7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9DB6F1F-734D-8B45-8680-4E4380901F37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5823CCF9-E0C5-DD46-9AB5-30B073C366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9498E8DB-62C7-F54C-8E27-E8831A2A25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  <a:p>
            <a:pPr eaLnBrk="1" hangingPunct="1">
              <a:spcBef>
                <a:spcPct val="0"/>
              </a:spcBef>
            </a:pPr>
            <a:endParaRPr lang="en-GB" altLang="en-US" sz="1800">
              <a:latin typeface="Comic Sans MS" panose="030F0902030302020204" pitchFamily="66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cy-GB" altLang="en-US" sz="1800">
                <a:latin typeface="Comic Sans MS" panose="030F0902030302020204" pitchFamily="66" charset="0"/>
              </a:rPr>
              <a:t>Mae 63 y cant o bobl ifanc sy’n rhywiol brysur yn dymuno y byddent wedi aros yn hwyrach a byddai 89% o’r rheiny yn cynghori eu brawd, chwaer neu ffrind i beidio â chael rhyw nes eu bod wedi gadael yr ysgol uwchradd.</a:t>
            </a:r>
            <a:endParaRPr lang="en-GB" altLang="en-US" sz="1800">
              <a:latin typeface="Comic Sans MS" panose="030F0902030302020204" pitchFamily="66" charset="0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570F0283-A180-8C4E-820A-350CDDCC80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DB08A9B-6A1C-E24E-A9F6-9DB50A693F4C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A872F51D-1D0B-074F-BD91-ABB4B4E7D4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C1DE6A7D-1138-7B4F-B7DB-3AD2ED1C4D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  <a:p>
            <a:pPr eaLnBrk="1" hangingPunct="1">
              <a:spcBef>
                <a:spcPct val="0"/>
              </a:spcBef>
            </a:pPr>
            <a:endParaRPr lang="en-GB" altLang="en-US" sz="1800">
              <a:latin typeface="Comic Sans MS" panose="030F0902030302020204" pitchFamily="66" charset="0"/>
            </a:endParaRPr>
          </a:p>
          <a:p>
            <a:pPr eaLnBrk="1" hangingPunct="1">
              <a:spcBef>
                <a:spcPct val="0"/>
              </a:spcBef>
            </a:pPr>
            <a:r>
              <a:rPr lang="cy-GB" altLang="en-US" sz="1800">
                <a:latin typeface="Comic Sans MS" panose="030F0902030302020204" pitchFamily="66" charset="0"/>
              </a:rPr>
              <a:t>Mae cyffyrddiad neu weithgaredd rhywiol nas dymunir yn debygol o gael ei ystyried yn ymosodiad rhywiol. </a:t>
            </a:r>
            <a:endParaRPr lang="en-GB" altLang="en-US">
              <a:latin typeface="Comic Sans MS" panose="030F0902030302020204" pitchFamily="66" charset="0"/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2193483-FD27-CD49-A05C-B68B567E86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CD40A8B-DD70-E74B-88F9-495EBFB743BB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0ABB33F1-1300-444C-9BD7-8BF062ED39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8F00E198-490A-EE4A-84FB-98B0C20845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  <a:p>
            <a:pPr eaLnBrk="1" hangingPunct="1">
              <a:spcBef>
                <a:spcPct val="0"/>
              </a:spcBef>
            </a:pPr>
            <a:endParaRPr lang="en-GB" altLang="en-US" sz="1800">
              <a:latin typeface="Comic Sans MS" panose="030F0902030302020204" pitchFamily="66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cy-GB" altLang="en-US" sz="1800">
                <a:latin typeface="Comic Sans MS" panose="030F0902030302020204" pitchFamily="66" charset="0"/>
              </a:rPr>
              <a:t>Mae’r rhan fwyaf o bobl yn y DU yn dod yn rhywiol brysur pan fyddant yn 16 oed a throsodd. Dim ond 25-33% o bobl ifanc fydd yn cael cyfathrach rywiol heterorywiol cyn eu bo dyn 16 oed. Dim ond chi ddylai benderfynu bod yn rhywiol weithredol neu beidio.</a:t>
            </a:r>
            <a:endParaRPr lang="en-GB" altLang="en-US" sz="1800">
              <a:latin typeface="Comic Sans MS" panose="030F0902030302020204" pitchFamily="66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3A2A8A64-1EF0-C642-9469-B51793B092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618DE7-89AF-C740-BA12-80E2071B3342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D0EE8423-285D-8E47-9A6F-C4C41D5432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1AC51E79-FD6F-CE45-9F21-4A0FE0A9E7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0713" y="43561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  <a:p>
            <a:pPr eaLnBrk="1" hangingPunct="1">
              <a:spcBef>
                <a:spcPct val="0"/>
              </a:spcBef>
            </a:pPr>
            <a:endParaRPr lang="en-GB" altLang="en-US"/>
          </a:p>
          <a:p>
            <a:pPr algn="just" eaLnBrk="1" hangingPunct="1">
              <a:spcBef>
                <a:spcPct val="0"/>
              </a:spcBef>
            </a:pPr>
            <a:r>
              <a:rPr lang="cy-GB" altLang="en-US" sz="1800">
                <a:latin typeface="Comic Sans MS" panose="030F0902030302020204" pitchFamily="66" charset="0"/>
              </a:rPr>
              <a:t>Mae cyffwrdd nas dymunir yn ffurf ar gam-drin/aflonyddu rhywiol. Rhaid i’r ysgol ddelio’n ddifrifol â phob achos o gyffwrdd nas dymunir a mathau eraill o fwlio rhywiol.</a:t>
            </a:r>
            <a:endParaRPr lang="en-GB" altLang="en-US" sz="1800">
              <a:latin typeface="Comic Sans MS" panose="030F0902030302020204" pitchFamily="66" charset="0"/>
            </a:endParaRP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C4D4D7C4-2BB1-5549-8872-9BD4449571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09C9A6-61A2-2442-8256-1D1B5402BD80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1EAB6876-04AD-CD43-B2C8-C01767DF8F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0F040869-80F5-394A-B7CC-52CEF4340F2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  <a:p>
            <a:pPr eaLnBrk="1" hangingPunct="1">
              <a:spcBef>
                <a:spcPct val="0"/>
              </a:spcBef>
            </a:pPr>
            <a:endParaRPr lang="en-GB" altLang="en-US" sz="1800">
              <a:latin typeface="Comic Sans MS" panose="030F0902030302020204" pitchFamily="66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cy-GB" altLang="en-US" sz="1800">
                <a:latin typeface="Comic Sans MS" panose="030F0902030302020204" pitchFamily="66" charset="0"/>
              </a:rPr>
              <a:t>Na, ond mae gonestrwydd yn bwysig mewn unrhyw berthynas, a hyd yn oed yn fwy ynglŷn â rhyw.</a:t>
            </a:r>
            <a:endParaRPr lang="en-GB" altLang="en-US" sz="1800">
              <a:latin typeface="Comic Sans MS" panose="030F0902030302020204" pitchFamily="66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9160903B-64BE-6D43-B7F5-4B580094D6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654ED9-D979-CC44-BDE9-435C8CA22DD4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DAC8B65-5A8E-754A-AA93-3DA835E08D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9834268D-847A-5648-8C06-81313BEF59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GB" dirty="0"/>
          </a:p>
          <a:p>
            <a:pPr eaLnBrk="1" hangingPunct="1">
              <a:spcBef>
                <a:spcPct val="0"/>
              </a:spcBef>
              <a:defRPr/>
            </a:pPr>
            <a:endParaRPr lang="en-GB" sz="1800" dirty="0">
              <a:latin typeface="Comic Sans MS" pitchFamily="66" charset="0"/>
            </a:endParaRPr>
          </a:p>
          <a:p>
            <a:pPr>
              <a:defRPr/>
            </a:pPr>
            <a:r>
              <a:rPr lang="cy-GB" sz="1800" dirty="0">
                <a:latin typeface="Comic Sans MS" pitchFamily="66" charset="0"/>
              </a:rPr>
              <a:t>Mae’n syniad da i feddwl am yr hyn yr ydych ei eisiau a ddim eisiau o ran rhyw cyn rhoi eich hun yn y sefyllfa honno.</a:t>
            </a:r>
            <a:r>
              <a:rPr lang="en-GB" sz="1800" dirty="0">
                <a:latin typeface="Comic Sans MS" pitchFamily="66" charset="0"/>
              </a:rPr>
              <a:t>  </a:t>
            </a:r>
            <a:r>
              <a:rPr lang="cy-GB" sz="1800" dirty="0">
                <a:latin typeface="Comic Sans MS" pitchFamily="66" charset="0"/>
              </a:rPr>
              <a:t>Fel hynny rydych yn fwy tebygol o ddod o hyd i ffyrdd o fynegiant rhywiol sy’n gweddu i’ch ffiniau a’ch dymuniadau personol.</a:t>
            </a:r>
            <a:endParaRPr lang="en-GB" sz="1800" dirty="0">
              <a:latin typeface="Comic Sans MS" pitchFamily="66" charset="0"/>
            </a:endParaRPr>
          </a:p>
          <a:p>
            <a:pPr>
              <a:defRPr/>
            </a:pPr>
            <a:r>
              <a:rPr lang="cy-GB" sz="1800" dirty="0">
                <a:latin typeface="Comic Sans MS" pitchFamily="66" charset="0"/>
              </a:rPr>
              <a:t>Y rhesymau mwyaf cyffredin y mae pobl ifanc amhrofiadol yn rhywiol yn eu harddegau yn eu rhoi am beidio cael rhyw yw:</a:t>
            </a:r>
            <a:endParaRPr lang="en-GB" sz="1800" dirty="0">
              <a:latin typeface="Comic Sans MS" pitchFamily="66" charset="0"/>
            </a:endParaRPr>
          </a:p>
          <a:p>
            <a:pPr marL="450850" indent="-450850">
              <a:buFont typeface="Arial" pitchFamily="34" charset="0"/>
              <a:buChar char="•"/>
              <a:defRPr/>
            </a:pPr>
            <a:r>
              <a:rPr lang="cy-GB" sz="1800" dirty="0">
                <a:latin typeface="Comic Sans MS" pitchFamily="66" charset="0"/>
              </a:rPr>
              <a:t> Mae’n groes i fy nghrefydd, fy nghred neu foesau </a:t>
            </a:r>
            <a:endParaRPr lang="en-GB" sz="18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cy-GB" sz="1800" dirty="0">
                <a:latin typeface="Comic Sans MS" pitchFamily="66" charset="0"/>
              </a:rPr>
              <a:t>     Dydw i ddim eisiau mynd yn feichiog </a:t>
            </a:r>
            <a:endParaRPr lang="en-GB" sz="18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cy-GB" sz="1800" dirty="0">
                <a:latin typeface="Comic Sans MS" pitchFamily="66" charset="0"/>
              </a:rPr>
              <a:t>     Dydw i ddim wedi dod o hyd i'r person cywir eto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9E54269B-121F-4743-BC91-40F620BA8D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98DE28B-6462-7B42-99A9-8536FA1B9E56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BB44C097-3262-2B48-A6EC-C73E2446F8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B8A30E99-5BDC-834D-8ADB-92E0E26FF2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  <a:p>
            <a:pPr eaLnBrk="1" hangingPunct="1">
              <a:spcBef>
                <a:spcPct val="0"/>
              </a:spcBef>
            </a:pPr>
            <a:endParaRPr lang="en-GB" altLang="en-US" sz="1800">
              <a:latin typeface="Comic Sans MS" panose="030F0902030302020204" pitchFamily="66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cy-GB" altLang="en-US" sz="1800">
                <a:latin typeface="Comic Sans MS" panose="030F0902030302020204" pitchFamily="66" charset="0"/>
              </a:rPr>
              <a:t>Nid yw sut y mae unigolyn yn gwisgo neu beth maent yn ei wisgo mewn unrhyw ffordd yn rhoi'r hawl i unrhyw un ymosod yn rhywiol arnynt. Mae’r bai wastad ar yr un sy’n cyflawni’r ymosodiad rhywiol, NID y dioddefwr.</a:t>
            </a:r>
            <a:endParaRPr lang="en-GB" altLang="en-US">
              <a:latin typeface="Comic Sans MS" panose="030F0902030302020204" pitchFamily="66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2DBA80A2-68D8-474A-8677-8F4CE5FFFE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8658728-9BF1-3448-8386-59FF3D9265AD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28815E88-569A-C742-B4CF-769C4AADA9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67E908CA-9B2D-9F41-B6EA-13B1BDFDB9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z="1800">
              <a:latin typeface="Comic Sans MS" panose="030F0902030302020204" pitchFamily="66" charset="0"/>
            </a:endParaRPr>
          </a:p>
          <a:p>
            <a:pPr eaLnBrk="1" hangingPunct="1">
              <a:spcBef>
                <a:spcPct val="0"/>
              </a:spcBef>
            </a:pPr>
            <a:endParaRPr lang="en-GB" altLang="en-US" sz="1800">
              <a:latin typeface="Comic Sans MS" panose="030F0902030302020204" pitchFamily="66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cy-GB" altLang="en-US" sz="1800">
                <a:latin typeface="Comic Sans MS" panose="030F0902030302020204" pitchFamily="66" charset="0"/>
              </a:rPr>
              <a:t>Mae disgwyliadau yn aml yn afrealistig oherwydd portreadau anodd eu credu o berthynas rhwng rhai yn eu harddegau ar y teledu ac mewn ffilmiau.</a:t>
            </a:r>
            <a:r>
              <a:rPr lang="en-GB" altLang="en-US" sz="1800">
                <a:latin typeface="Comic Sans MS" panose="030F0902030302020204" pitchFamily="66" charset="0"/>
              </a:rPr>
              <a:t>  </a:t>
            </a:r>
            <a:r>
              <a:rPr lang="cy-GB" altLang="en-US" sz="1800">
                <a:latin typeface="Comic Sans MS" panose="030F0902030302020204" pitchFamily="66" charset="0"/>
              </a:rPr>
              <a:t>Mae cael rhyw am y tro cyntaf yn rhan arwyddocaol iawn o fywyd unrhyw un ac nid yw’n rhywbeth y dylid ei wneud heb ystyried.</a:t>
            </a:r>
            <a:endParaRPr lang="en-GB" altLang="en-US" sz="1800">
              <a:latin typeface="Comic Sans MS" panose="030F0902030302020204" pitchFamily="66" charset="0"/>
            </a:endParaRP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B62C85C6-B0AD-664D-88A9-DE48F6C94D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34913C1-B792-E549-94DD-6DB638B46139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D74700-C768-A347-8995-279762B671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210EEB-C3D0-574E-851E-C11FC8F618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F4F5FF-4F77-4F42-91A8-2AB873D2DB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FEB28A-53F8-5F4F-8447-013FD6CC35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021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A58407-3DB2-C74A-8ECE-FB576AD57B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6BF47A-AE49-AE49-91C4-D7C107C70F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794CDB-DEF3-F54B-87C1-C419D0A6DA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7B23ED-8287-F44F-ABF7-843272B044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094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77E332-679A-2242-9152-A9DA798BA4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073D62-1488-3E48-ADDE-C17DC14A67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39F342-1B7F-4740-AD60-699603F6ED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4F0AD-3E95-C54F-867C-EBE6B3245F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5745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39DDFD-B568-4545-A584-8D5884E984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F07DFC-CA32-4C4C-BE58-9B5A74EA1C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D3DF10-1DD3-2441-A91B-A06D4C190B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1DE841-9AA9-4349-A431-942CCE517F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179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8F0B62-D801-E346-854B-2BCCC0FC07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D79812-830E-CF4E-8826-37A454C73E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30EA0B-CF85-C249-B70E-4A430DBDED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48B12E-FD3C-634F-B52C-02D174E19F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425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2AB834-0EBC-6744-AB28-13BBDEA964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36CAC5-B9CD-D04B-BE06-E89DB32956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C0C119-F85B-FC41-B95F-5D21FEC227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B212E6-8C9B-A542-AB24-0B6F0D5F6D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998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CFB375-F5A5-9D48-B610-34AA0A3008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36779F-2071-BE40-8143-52FB9D1DDB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2B45E3-72A1-AC40-9871-A3E1B67487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486BB-DD2D-6846-98D7-AE6014E42D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317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BC8AF81-62A3-DA4D-951E-879C74C1C6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B50D6AD-6956-A846-8221-7F65A1899D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125E29D-86F5-5245-BBEE-4A8F5FE379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2D0F2-5EC4-F74D-8091-367F083012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567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C08E992-81CD-3F45-A9EC-E1B5B42905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84A83E2-CA79-3F4B-A175-E08489A91A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E2E3B83-61DA-834C-8A4D-8B7C282D27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8D88CF-F6C6-A04F-8216-E95F70DE7F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250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8907445-D6EC-CB47-AF5A-BAAF2B5B9E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F4E679D-463F-3D4E-B35A-762F3275B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6B464A8-8B5D-4B46-A56B-BA9E75B5B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D7199D-EF4B-5F47-8107-EB811A4124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368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648B51-6390-414D-8B2C-4E390B2CEA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C95C6C-1B95-6E46-BE7C-47333F1F56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E4F96C-7852-4546-ADC6-4BF0FBA671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6EF22-C592-814A-B678-A5D87F23A0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956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CF67E5-2FAE-224C-9590-BCB3C4D34D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AFD724-6B90-0C4C-9ACE-DFB1F8CE4F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DC8071-04B1-BE4E-8A7D-915E207799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A31E3D-454B-5841-BE70-78FFAE14EC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120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E5BDD23-7F39-3443-AE65-4E7CC020A8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31D556E-C468-E24C-A508-8B4BFDCEF3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49AAC1-059B-C04B-827F-F668F810670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895628A-D376-A641-B128-09C5F5DDB40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D0E62F6-B0FF-6046-AE58-6CB4AB2AAA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3B86A9-9802-F143-B2EA-4FC71C30690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d files SAFETY TEMPLATE LANDSCAPE A4">
            <a:extLst>
              <a:ext uri="{FF2B5EF4-FFF2-40B4-BE49-F238E27FC236}">
                <a16:creationId xmlns:a16="http://schemas.microsoft.com/office/drawing/2014/main" id="{642AF7AE-9A69-B64E-846C-05FE33ADD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D4B1B519-7029-B947-B3F5-CC7CF06A46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43813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Comic Sans MS" panose="030F0902030302020204" pitchFamily="66" charset="0"/>
              </a:rPr>
              <a:t>Statement 1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7D8985-52B0-924A-B42B-3717B4E6225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7416800" cy="3887788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endParaRPr lang="en-GB" sz="2800" dirty="0"/>
          </a:p>
          <a:p>
            <a:pPr marL="0" indent="0" algn="ctr" eaLnBrk="1" hangingPunct="1">
              <a:buFontTx/>
              <a:buNone/>
              <a:defRPr/>
            </a:pPr>
            <a:r>
              <a:rPr lang="en-GB" sz="4000" dirty="0">
                <a:latin typeface="Comic Sans MS" pitchFamily="66" charset="0"/>
              </a:rPr>
              <a:t>It’s ok for a boy to ‘expect to have sex with a girl’ if she has been ‘flirting’.</a:t>
            </a:r>
          </a:p>
          <a:p>
            <a:pPr eaLnBrk="1" hangingPunct="1"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d files SAFETY TEMPLATE LANDSCAPE A4">
            <a:extLst>
              <a:ext uri="{FF2B5EF4-FFF2-40B4-BE49-F238E27FC236}">
                <a16:creationId xmlns:a16="http://schemas.microsoft.com/office/drawing/2014/main" id="{8701FE8F-B099-3B4D-89B0-17D34FAE1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1">
            <a:extLst>
              <a:ext uri="{FF2B5EF4-FFF2-40B4-BE49-F238E27FC236}">
                <a16:creationId xmlns:a16="http://schemas.microsoft.com/office/drawing/2014/main" id="{7FF7179A-7AAD-D44F-89D2-5B751132C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Statement 2</a:t>
            </a:r>
          </a:p>
        </p:txBody>
      </p:sp>
      <p:sp>
        <p:nvSpPr>
          <p:cNvPr id="3076" name="Content Placeholder 2">
            <a:extLst>
              <a:ext uri="{FF2B5EF4-FFF2-40B4-BE49-F238E27FC236}">
                <a16:creationId xmlns:a16="http://schemas.microsoft.com/office/drawing/2014/main" id="{4982A621-C669-9040-8777-8F480377F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341438"/>
            <a:ext cx="8964612" cy="45974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GB" altLang="en-US"/>
          </a:p>
          <a:p>
            <a:pPr marL="0" indent="0" algn="ctr">
              <a:buFontTx/>
              <a:buNone/>
            </a:pPr>
            <a:r>
              <a:rPr lang="en-GB" altLang="en-US" sz="4000">
                <a:latin typeface="Comic Sans MS" panose="030F0902030302020204" pitchFamily="66" charset="0"/>
              </a:rPr>
              <a:t>It’s good to lose your</a:t>
            </a:r>
          </a:p>
          <a:p>
            <a:pPr marL="0" indent="0" algn="ctr">
              <a:buFontTx/>
              <a:buNone/>
            </a:pPr>
            <a:r>
              <a:rPr lang="en-GB" altLang="en-US" sz="4000">
                <a:latin typeface="Comic Sans MS" panose="030F0902030302020204" pitchFamily="66" charset="0"/>
              </a:rPr>
              <a:t> virginity when you’re a</a:t>
            </a:r>
          </a:p>
          <a:p>
            <a:pPr marL="0" indent="0" algn="ctr">
              <a:buFontTx/>
              <a:buNone/>
            </a:pPr>
            <a:r>
              <a:rPr lang="en-GB" altLang="en-US" sz="4000">
                <a:latin typeface="Comic Sans MS" panose="030F0902030302020204" pitchFamily="66" charset="0"/>
              </a:rPr>
              <a:t> teenager.</a:t>
            </a:r>
          </a:p>
          <a:p>
            <a:pPr marL="0" indent="0">
              <a:buFontTx/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ord files SAFETY TEMPLATE LANDSCAPE A4">
            <a:extLst>
              <a:ext uri="{FF2B5EF4-FFF2-40B4-BE49-F238E27FC236}">
                <a16:creationId xmlns:a16="http://schemas.microsoft.com/office/drawing/2014/main" id="{636B20A4-6B4B-C143-9E2B-3CE2E19BF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">
            <a:extLst>
              <a:ext uri="{FF2B5EF4-FFF2-40B4-BE49-F238E27FC236}">
                <a16:creationId xmlns:a16="http://schemas.microsoft.com/office/drawing/2014/main" id="{EF5B3753-E32F-DD49-9830-8962604DE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Statement 3</a:t>
            </a:r>
          </a:p>
        </p:txBody>
      </p:sp>
      <p:sp>
        <p:nvSpPr>
          <p:cNvPr id="4100" name="Content Placeholder 2">
            <a:extLst>
              <a:ext uri="{FF2B5EF4-FFF2-40B4-BE49-F238E27FC236}">
                <a16:creationId xmlns:a16="http://schemas.microsoft.com/office/drawing/2014/main" id="{03499F4C-57F0-7C4E-B544-A51B87676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484313"/>
            <a:ext cx="8004175" cy="464185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GB" altLang="en-US"/>
          </a:p>
          <a:p>
            <a:pPr marL="0" indent="0" algn="ctr">
              <a:buFontTx/>
              <a:buNone/>
            </a:pPr>
            <a:r>
              <a:rPr lang="en-GB" altLang="en-US" sz="4000">
                <a:latin typeface="Comic Sans MS" panose="030F0902030302020204" pitchFamily="66" charset="0"/>
              </a:rPr>
              <a:t>Nobody should touch you in</a:t>
            </a:r>
          </a:p>
          <a:p>
            <a:pPr marL="0" indent="0" algn="ctr">
              <a:buFontTx/>
              <a:buNone/>
            </a:pPr>
            <a:r>
              <a:rPr lang="en-GB" altLang="en-US" sz="4000">
                <a:latin typeface="Comic Sans MS" panose="030F0902030302020204" pitchFamily="66" charset="0"/>
              </a:rPr>
              <a:t> a sexual way without your consent.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ord files SAFETY TEMPLATE LANDSCAPE A4">
            <a:extLst>
              <a:ext uri="{FF2B5EF4-FFF2-40B4-BE49-F238E27FC236}">
                <a16:creationId xmlns:a16="http://schemas.microsoft.com/office/drawing/2014/main" id="{0E1691CF-FDFA-F341-81F6-EA6EE2583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4921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1">
            <a:extLst>
              <a:ext uri="{FF2B5EF4-FFF2-40B4-BE49-F238E27FC236}">
                <a16:creationId xmlns:a16="http://schemas.microsoft.com/office/drawing/2014/main" id="{343C6C00-03CF-8B4F-A3DF-C5BF8913A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Statement 4</a:t>
            </a:r>
          </a:p>
        </p:txBody>
      </p:sp>
      <p:sp>
        <p:nvSpPr>
          <p:cNvPr id="5124" name="Content Placeholder 2">
            <a:extLst>
              <a:ext uri="{FF2B5EF4-FFF2-40B4-BE49-F238E27FC236}">
                <a16:creationId xmlns:a16="http://schemas.microsoft.com/office/drawing/2014/main" id="{253BDD62-D15A-D144-AC44-B677FD875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412875"/>
            <a:ext cx="8147050" cy="4713288"/>
          </a:xfrm>
        </p:spPr>
        <p:txBody>
          <a:bodyPr/>
          <a:lstStyle/>
          <a:p>
            <a:pPr marL="0" indent="0">
              <a:buFontTx/>
              <a:buNone/>
            </a:pPr>
            <a:endParaRPr lang="en-GB" altLang="en-US" sz="4000">
              <a:latin typeface="Comic Sans MS" panose="030F0902030302020204" pitchFamily="66" charset="0"/>
            </a:endParaRPr>
          </a:p>
          <a:p>
            <a:pPr marL="0" indent="0" algn="ctr">
              <a:buFontTx/>
              <a:buNone/>
            </a:pPr>
            <a:r>
              <a:rPr lang="en-GB" altLang="en-US" sz="4000">
                <a:latin typeface="Comic Sans MS" panose="030F0902030302020204" pitchFamily="66" charset="0"/>
              </a:rPr>
              <a:t>Most young people are </a:t>
            </a:r>
          </a:p>
          <a:p>
            <a:pPr marL="0" indent="0" algn="ctr">
              <a:buFontTx/>
              <a:buNone/>
            </a:pPr>
            <a:r>
              <a:rPr lang="en-GB" altLang="en-US" sz="4000">
                <a:latin typeface="Comic Sans MS" panose="030F0902030302020204" pitchFamily="66" charset="0"/>
              </a:rPr>
              <a:t>sexually active.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Word files SAFETY TEMPLATE LANDSCAPE A4">
            <a:extLst>
              <a:ext uri="{FF2B5EF4-FFF2-40B4-BE49-F238E27FC236}">
                <a16:creationId xmlns:a16="http://schemas.microsoft.com/office/drawing/2014/main" id="{1C3E038F-5738-0841-AF57-898C6E91A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1">
            <a:extLst>
              <a:ext uri="{FF2B5EF4-FFF2-40B4-BE49-F238E27FC236}">
                <a16:creationId xmlns:a16="http://schemas.microsoft.com/office/drawing/2014/main" id="{A8602592-5302-E043-BC3F-0BFD54B80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Statement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C6A00-3F11-604D-96E0-1B3217FAF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96875" y="1268413"/>
            <a:ext cx="9742488" cy="4814887"/>
          </a:xfrm>
        </p:spPr>
        <p:txBody>
          <a:bodyPr/>
          <a:lstStyle/>
          <a:p>
            <a:pPr>
              <a:defRPr/>
            </a:pPr>
            <a:endParaRPr lang="en-GB" dirty="0"/>
          </a:p>
          <a:p>
            <a:pPr marL="0" indent="0" algn="ctr">
              <a:buFontTx/>
              <a:buNone/>
              <a:defRPr/>
            </a:pPr>
            <a:r>
              <a:rPr lang="en-GB" sz="4000" dirty="0">
                <a:latin typeface="Comic Sans MS" pitchFamily="66" charset="0"/>
              </a:rPr>
              <a:t>Pulling a girl’s bra strap is </a:t>
            </a:r>
          </a:p>
          <a:p>
            <a:pPr marL="0" indent="0" algn="ctr">
              <a:buFontTx/>
              <a:buNone/>
              <a:defRPr/>
            </a:pPr>
            <a:r>
              <a:rPr lang="en-GB" sz="4000" dirty="0">
                <a:latin typeface="Comic Sans MS" pitchFamily="66" charset="0"/>
              </a:rPr>
              <a:t>just a bit of harmless fun.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Word files SAFETY TEMPLATE LANDSCAPE A4">
            <a:extLst>
              <a:ext uri="{FF2B5EF4-FFF2-40B4-BE49-F238E27FC236}">
                <a16:creationId xmlns:a16="http://schemas.microsoft.com/office/drawing/2014/main" id="{B2BE0967-037B-B24C-8C66-2FCE13192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1">
            <a:extLst>
              <a:ext uri="{FF2B5EF4-FFF2-40B4-BE49-F238E27FC236}">
                <a16:creationId xmlns:a16="http://schemas.microsoft.com/office/drawing/2014/main" id="{9C18A02D-1266-5545-B6FB-6CFA94DEC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Statement 6</a:t>
            </a:r>
          </a:p>
        </p:txBody>
      </p:sp>
      <p:sp>
        <p:nvSpPr>
          <p:cNvPr id="7172" name="Content Placeholder 2">
            <a:extLst>
              <a:ext uri="{FF2B5EF4-FFF2-40B4-BE49-F238E27FC236}">
                <a16:creationId xmlns:a16="http://schemas.microsoft.com/office/drawing/2014/main" id="{6DD100F0-9F51-9244-AC78-20506C0A6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557338"/>
            <a:ext cx="8002587" cy="4568825"/>
          </a:xfrm>
        </p:spPr>
        <p:txBody>
          <a:bodyPr/>
          <a:lstStyle/>
          <a:p>
            <a:pPr marL="0" indent="0">
              <a:buFontTx/>
              <a:buNone/>
            </a:pPr>
            <a:endParaRPr lang="en-GB" altLang="en-US" sz="4000">
              <a:latin typeface="Comic Sans MS" panose="030F0902030302020204" pitchFamily="66" charset="0"/>
            </a:endParaRPr>
          </a:p>
          <a:p>
            <a:pPr marL="0" indent="0" algn="ctr">
              <a:buFontTx/>
              <a:buNone/>
            </a:pPr>
            <a:r>
              <a:rPr lang="en-GB" altLang="en-US" sz="4000">
                <a:latin typeface="Comic Sans MS" panose="030F0902030302020204" pitchFamily="66" charset="0"/>
              </a:rPr>
              <a:t>It’s not easy to talk to your partner about sex.</a:t>
            </a:r>
          </a:p>
          <a:p>
            <a:pPr marL="0" indent="0">
              <a:buFontTx/>
              <a:buNone/>
            </a:pPr>
            <a:endParaRPr lang="en-GB" altLang="en-US" sz="4000"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Word files SAFETY TEMPLATE LANDSCAPE A4">
            <a:extLst>
              <a:ext uri="{FF2B5EF4-FFF2-40B4-BE49-F238E27FC236}">
                <a16:creationId xmlns:a16="http://schemas.microsoft.com/office/drawing/2014/main" id="{226E0E31-1E5C-C140-8AB6-D2D732F41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1">
            <a:extLst>
              <a:ext uri="{FF2B5EF4-FFF2-40B4-BE49-F238E27FC236}">
                <a16:creationId xmlns:a16="http://schemas.microsoft.com/office/drawing/2014/main" id="{E4B8D23F-E81B-F74B-B7A4-4ED3A8C5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Statement 7</a:t>
            </a:r>
          </a:p>
        </p:txBody>
      </p:sp>
      <p:sp>
        <p:nvSpPr>
          <p:cNvPr id="8196" name="Content Placeholder 2">
            <a:extLst>
              <a:ext uri="{FF2B5EF4-FFF2-40B4-BE49-F238E27FC236}">
                <a16:creationId xmlns:a16="http://schemas.microsoft.com/office/drawing/2014/main" id="{34B43985-A9D8-6A4C-AEFC-93EAB1365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7950" y="1268413"/>
            <a:ext cx="8393113" cy="4713287"/>
          </a:xfrm>
        </p:spPr>
        <p:txBody>
          <a:bodyPr/>
          <a:lstStyle/>
          <a:p>
            <a:pPr marL="914400" lvl="2" indent="0">
              <a:buFontTx/>
              <a:buNone/>
            </a:pPr>
            <a:endParaRPr lang="en-GB" altLang="en-US" sz="4000">
              <a:latin typeface="Comic Sans MS" panose="030F0902030302020204" pitchFamily="66" charset="0"/>
            </a:endParaRPr>
          </a:p>
          <a:p>
            <a:pPr marL="914400" lvl="2" indent="0" algn="ctr">
              <a:buFontTx/>
              <a:buNone/>
            </a:pPr>
            <a:r>
              <a:rPr lang="en-GB" altLang="en-US" sz="4000">
                <a:latin typeface="Comic Sans MS" panose="030F0902030302020204" pitchFamily="66" charset="0"/>
              </a:rPr>
              <a:t>It’s really important to </a:t>
            </a:r>
          </a:p>
          <a:p>
            <a:pPr marL="914400" lvl="2" indent="0" algn="ctr">
              <a:buFontTx/>
              <a:buNone/>
            </a:pPr>
            <a:r>
              <a:rPr lang="en-GB" altLang="en-US" sz="4000">
                <a:latin typeface="Comic Sans MS" panose="030F0902030302020204" pitchFamily="66" charset="0"/>
              </a:rPr>
              <a:t>know your personal boundaries.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Word files SAFETY TEMPLATE LANDSCAPE A4">
            <a:extLst>
              <a:ext uri="{FF2B5EF4-FFF2-40B4-BE49-F238E27FC236}">
                <a16:creationId xmlns:a16="http://schemas.microsoft.com/office/drawing/2014/main" id="{F5B30A5C-2736-8641-A17C-91B12937FD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1">
            <a:extLst>
              <a:ext uri="{FF2B5EF4-FFF2-40B4-BE49-F238E27FC236}">
                <a16:creationId xmlns:a16="http://schemas.microsoft.com/office/drawing/2014/main" id="{B1A5508C-D461-7F41-A85E-7DF102E0E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Statement 8</a:t>
            </a:r>
          </a:p>
        </p:txBody>
      </p:sp>
      <p:sp>
        <p:nvSpPr>
          <p:cNvPr id="9220" name="Content Placeholder 2">
            <a:extLst>
              <a:ext uri="{FF2B5EF4-FFF2-40B4-BE49-F238E27FC236}">
                <a16:creationId xmlns:a16="http://schemas.microsoft.com/office/drawing/2014/main" id="{8AF0B8C0-0319-FE4C-AE60-B9AC73581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96875" y="1412875"/>
            <a:ext cx="9083675" cy="47132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altLang="en-US"/>
              <a:t>  </a:t>
            </a:r>
          </a:p>
          <a:p>
            <a:pPr marL="0" indent="0" algn="ctr">
              <a:buFontTx/>
              <a:buNone/>
            </a:pPr>
            <a:r>
              <a:rPr lang="en-GB" altLang="en-US"/>
              <a:t>      </a:t>
            </a:r>
            <a:r>
              <a:rPr lang="en-GB" altLang="en-US" sz="4000">
                <a:latin typeface="Comic Sans MS" panose="030F0902030302020204" pitchFamily="66" charset="0"/>
              </a:rPr>
              <a:t>Girls that wear short skirts</a:t>
            </a:r>
          </a:p>
          <a:p>
            <a:pPr marL="0" indent="0" algn="ctr">
              <a:buFontTx/>
              <a:buNone/>
            </a:pPr>
            <a:r>
              <a:rPr lang="en-GB" altLang="en-US" sz="4000">
                <a:latin typeface="Comic Sans MS" panose="030F0902030302020204" pitchFamily="66" charset="0"/>
              </a:rPr>
              <a:t>      and revealing are ‘asking’ for</a:t>
            </a:r>
          </a:p>
          <a:p>
            <a:pPr marL="0" indent="0" algn="ctr">
              <a:buFontTx/>
              <a:buNone/>
            </a:pPr>
            <a:r>
              <a:rPr lang="en-GB" altLang="en-US" sz="4000">
                <a:latin typeface="Comic Sans MS" panose="030F0902030302020204" pitchFamily="66" charset="0"/>
              </a:rPr>
              <a:t>    it.</a:t>
            </a:r>
          </a:p>
          <a:p>
            <a:pPr marL="0" indent="0">
              <a:buFontTx/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Word files SAFETY TEMPLATE LANDSCAPE A4">
            <a:extLst>
              <a:ext uri="{FF2B5EF4-FFF2-40B4-BE49-F238E27FC236}">
                <a16:creationId xmlns:a16="http://schemas.microsoft.com/office/drawing/2014/main" id="{3FD01E0B-6E0C-494E-838D-46316D596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1">
            <a:extLst>
              <a:ext uri="{FF2B5EF4-FFF2-40B4-BE49-F238E27FC236}">
                <a16:creationId xmlns:a16="http://schemas.microsoft.com/office/drawing/2014/main" id="{1EC0EB37-0405-134C-9B64-840E0163A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>
                <a:latin typeface="Comic Sans MS" panose="030F0902030302020204" pitchFamily="66" charset="0"/>
              </a:rPr>
              <a:t>Statement 9</a:t>
            </a:r>
          </a:p>
        </p:txBody>
      </p:sp>
      <p:sp>
        <p:nvSpPr>
          <p:cNvPr id="10244" name="Content Placeholder 2">
            <a:extLst>
              <a:ext uri="{FF2B5EF4-FFF2-40B4-BE49-F238E27FC236}">
                <a16:creationId xmlns:a16="http://schemas.microsoft.com/office/drawing/2014/main" id="{E0D5D109-626A-6D49-AF8E-67289A62D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altLang="en-US"/>
              <a:t>     </a:t>
            </a:r>
            <a:endParaRPr lang="en-GB" altLang="en-US" sz="4000">
              <a:latin typeface="Comic Sans MS" panose="030F0902030302020204" pitchFamily="66" charset="0"/>
            </a:endParaRPr>
          </a:p>
          <a:p>
            <a:pPr marL="0" indent="0" algn="ctr">
              <a:buFontTx/>
              <a:buNone/>
            </a:pPr>
            <a:r>
              <a:rPr lang="en-GB" altLang="en-US" sz="4000">
                <a:latin typeface="Comic Sans MS" panose="030F0902030302020204" pitchFamily="66" charset="0"/>
              </a:rPr>
              <a:t>  Sexual risk-taking is just a </a:t>
            </a:r>
          </a:p>
          <a:p>
            <a:pPr marL="0" indent="0" algn="ctr">
              <a:buFontTx/>
              <a:buNone/>
            </a:pPr>
            <a:r>
              <a:rPr lang="en-GB" altLang="en-US" sz="4000">
                <a:latin typeface="Comic Sans MS" panose="030F0902030302020204" pitchFamily="66" charset="0"/>
              </a:rPr>
              <a:t>  normal part of being a </a:t>
            </a:r>
          </a:p>
          <a:p>
            <a:pPr marL="0" indent="0" algn="ctr">
              <a:buFontTx/>
              <a:buNone/>
            </a:pPr>
            <a:r>
              <a:rPr lang="en-GB" altLang="en-US" sz="4000">
                <a:latin typeface="Comic Sans MS" panose="030F0902030302020204" pitchFamily="66" charset="0"/>
              </a:rPr>
              <a:t>  teenager.</a:t>
            </a:r>
          </a:p>
          <a:p>
            <a:pPr marL="0" indent="0">
              <a:buFontTx/>
              <a:buNone/>
            </a:pPr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533</Words>
  <Application>Microsoft Macintosh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Default Design</vt:lpstr>
      <vt:lpstr>Statement 1</vt:lpstr>
      <vt:lpstr>Statement 2</vt:lpstr>
      <vt:lpstr>Statement 3</vt:lpstr>
      <vt:lpstr>Statement 4</vt:lpstr>
      <vt:lpstr>Statement 5</vt:lpstr>
      <vt:lpstr>Statement 6</vt:lpstr>
      <vt:lpstr>Statement 7</vt:lpstr>
      <vt:lpstr>Statement 8</vt:lpstr>
      <vt:lpstr>Statement 9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64</cp:revision>
  <dcterms:created xsi:type="dcterms:W3CDTF">2012-04-30T13:27:46Z</dcterms:created>
  <dcterms:modified xsi:type="dcterms:W3CDTF">2022-03-03T08:32:20Z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