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4D10C-F396-A444-8564-35B9C4A8F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9F4EA7-2D64-0A4A-B052-733F71027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D75D16-05B1-C94B-B78F-6A8949F60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36143-1902-4948-83B8-F8EECFB487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96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BB9B7D-56C5-8348-8E88-3BF4FE6FF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95104E-3411-8F47-A645-EB13AA05F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BB7BCD-DF5A-D04D-83B0-01C288573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301D7-9520-764F-8CAE-BB7666E3A5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8AF6DE-0610-1148-A97A-F796B5691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0AA854-C50B-4C4B-A7D1-4EB987BB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843227-1D48-2E4E-97D0-4712F677D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E5EAB-2106-1442-BE2A-90ED8B612E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0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989D2D-9932-4F43-87FC-76E83A7A6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4666E-4AC9-724D-9A27-974EC4B652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C7A00-EE48-EF4D-938D-2CF20CAEA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55675-3E3C-5743-921A-BA33C04EDE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36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ACB758-9E03-A840-8B32-C61F6DDA1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0FB174-8DB8-AF46-B63D-50346D921E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0C9E96-8B7D-524C-9C60-14C6EE869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178B9-0111-424A-AF82-FF5ED6434C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8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91FBB7-E578-0646-8EEB-2D132FA69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ACFEEC-1397-6D41-A474-C9D90E1F5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CCC6A7-D790-2549-BD05-E50CD122A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E1BDC-4BD1-2A4E-92A1-83F3D36D33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19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0C53FE-977D-4649-8CFE-7E21DB6D6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BBD834-A48F-5340-9C77-3043FDF79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ACB6D6-5900-A04F-BD9A-69A4AB58E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BB931-DBD6-E743-9D50-A56CE2F9DC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34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AB0B81-F7A7-A44D-9AE7-33882B3CBD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89C6B1-BC44-C946-AB6A-994BBAD4F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C011A3-D0A2-3948-A507-BA8A37402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E4059-0570-D24F-9EF8-570FEDAA29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42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A20C1D-E67A-CA4A-B83E-8537660A6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B36208-A49F-284B-BBEA-27980AC055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CD58CA-0972-3343-98AB-B0A73BEA4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471B9-5AAC-A04B-A685-FFB352D96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85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7D3C8E-E41F-1F42-B54E-EBEE273C8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CAEB06-0B18-1549-B43B-DF4CCE7F8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E7D666-985E-C94D-B2AD-B7215A71D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70E7E-80E4-9D4A-A5D4-431DA5DD0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888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797EC6-87A6-334C-8D10-3CB686714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EBDBF-BA70-C74A-A0A3-18B594841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F26834-1287-E54E-9CEC-F28D1AF77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BDEB7-63DB-AD46-94B3-AEF2433643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48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71C86-A7FC-4941-AFDF-FA8D3E465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44E963-F373-B94B-8AF5-36753CF47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9205D-6D51-F543-AE5B-1C7E7C14DC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F076F-D393-354B-9346-9FCB6A71B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25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186D26-6818-2C43-8B57-47CE409A0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08DCE2-FC7C-2240-BC59-91175EAF1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E99194-0636-8249-8934-BE7C440E24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33CCD9-56F8-7B47-A31D-C5ABEBD75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24C9F3-E3E3-7248-B34B-FDBD55FB44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7819FC-3BF3-2E47-B8BD-64A7A08C98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854DB450-D70C-F741-949D-756E0593A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A37DFAA7-E0E0-FC4D-96F3-EC6A736363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Pictiwr Peryg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209E1B0B-4FF7-6F4E-A416-8065E16CA1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4581525"/>
            <a:ext cx="7488237" cy="1752600"/>
          </a:xfrm>
        </p:spPr>
        <p:txBody>
          <a:bodyPr/>
          <a:lstStyle/>
          <a:p>
            <a:pPr eaLnBrk="1" hangingPunct="1"/>
            <a:r>
              <a:rPr lang="en-GB" altLang="en-US" sz="2800">
                <a:latin typeface="Comic Sans MS" panose="030F0902030302020204" pitchFamily="66" charset="0"/>
              </a:rPr>
              <a:t>Postio neu beidio postio? </a:t>
            </a:r>
          </a:p>
        </p:txBody>
      </p:sp>
      <p:pic>
        <p:nvPicPr>
          <p:cNvPr id="2053" name="Picture 7" descr="teen-girls">
            <a:extLst>
              <a:ext uri="{FF2B5EF4-FFF2-40B4-BE49-F238E27FC236}">
                <a16:creationId xmlns:a16="http://schemas.microsoft.com/office/drawing/2014/main" id="{6A9F6FD0-133C-BA48-8B56-635E82CE9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89138"/>
            <a:ext cx="3532187" cy="2044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Box 3">
            <a:extLst>
              <a:ext uri="{FF2B5EF4-FFF2-40B4-BE49-F238E27FC236}">
                <a16:creationId xmlns:a16="http://schemas.microsoft.com/office/drawing/2014/main" id="{D997F25B-39B8-3048-A64F-35856C3C9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92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anose="030F0902030302020204" pitchFamily="66" charset="0"/>
              </a:rPr>
              <a:t>Adnodd 13a.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05096C83-88D6-5C40-B9D0-8FE8F31A1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261C9155-96AC-B646-B63A-FC7D8B5DD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Gweithgaredd Didoli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15EACC-503B-0547-A4C6-D9B5FFB865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76263" y="1412875"/>
            <a:ext cx="7704137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600">
                <a:latin typeface="Comic Sans MS" panose="030F0902030302020204" pitchFamily="66" charset="0"/>
              </a:rPr>
              <a:t>Didolwch y delweddau i gategorïau o’ch dewis chi</a:t>
            </a:r>
          </a:p>
        </p:txBody>
      </p:sp>
      <p:pic>
        <p:nvPicPr>
          <p:cNvPr id="3077" name="Picture 6" descr="RTW%20Girl%20xshot%20selfir%20on%20a%20zipline">
            <a:extLst>
              <a:ext uri="{FF2B5EF4-FFF2-40B4-BE49-F238E27FC236}">
                <a16:creationId xmlns:a16="http://schemas.microsoft.com/office/drawing/2014/main" id="{69076EDB-38F5-D948-B833-BD6F61B03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2044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vine_15995">
            <a:extLst>
              <a:ext uri="{FF2B5EF4-FFF2-40B4-BE49-F238E27FC236}">
                <a16:creationId xmlns:a16="http://schemas.microsoft.com/office/drawing/2014/main" id="{ACBC8101-4D3A-A34A-B0EC-582E4915A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2764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Awkward-Selfies-33">
            <a:extLst>
              <a:ext uri="{FF2B5EF4-FFF2-40B4-BE49-F238E27FC236}">
                <a16:creationId xmlns:a16="http://schemas.microsoft.com/office/drawing/2014/main" id="{F4140BD1-1F82-7E4E-9297-F4D2C6AF4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276475"/>
            <a:ext cx="10080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HACAM131W2CAXYIJKLCAD7DRT1CA1LSCG4CA2JI680CAP2CDYKCAXQP8K5CA76IV2GCA8MPTSXCANJ13SLCANJX942CAUFN2FQCACZJYKJCAJ08YQYCAPHLMIACAPZSNZTCASWPL40CA2FK58DCADD5WP5">
            <a:extLst>
              <a:ext uri="{FF2B5EF4-FFF2-40B4-BE49-F238E27FC236}">
                <a16:creationId xmlns:a16="http://schemas.microsoft.com/office/drawing/2014/main" id="{25DEF098-FC4E-9945-B674-5C997A741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764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42CAW3K4Q9CA4PGK2GCA84I9YPCA8VT314CA3LB3XOCA41BU5ZCA8DIE2OCAMBRJUDCAD7SKPACA2329RXCA8LMZ6FCAYCJNQJCAIQP2OKCAL6Y5W5CAO7XRQOCAMH1560CA4IE4V8CA0PVW17CACLBALF">
            <a:extLst>
              <a:ext uri="{FF2B5EF4-FFF2-40B4-BE49-F238E27FC236}">
                <a16:creationId xmlns:a16="http://schemas.microsoft.com/office/drawing/2014/main" id="{7849AF36-1585-B147-955F-71C009C72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276475"/>
            <a:ext cx="10287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tumblr_mpdifiSU8K1rrzjjto1_500">
            <a:extLst>
              <a:ext uri="{FF2B5EF4-FFF2-40B4-BE49-F238E27FC236}">
                <a16:creationId xmlns:a16="http://schemas.microsoft.com/office/drawing/2014/main" id="{8D1F8F3C-803F-B244-9475-7BDBEC5D3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3860800"/>
            <a:ext cx="1552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tumblr_msurafmgAJ1rmepd7o1_1280">
            <a:extLst>
              <a:ext uri="{FF2B5EF4-FFF2-40B4-BE49-F238E27FC236}">
                <a16:creationId xmlns:a16="http://schemas.microsoft.com/office/drawing/2014/main" id="{79A59C46-4B41-D440-923A-1ECD4B2BC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8608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2805cdfa-6c3c-46a4-b5d6-c65a1d6b48bf_towie-lucy-mecklenburgh-tom-pearce-kissing-selfie-relationship">
            <a:extLst>
              <a:ext uri="{FF2B5EF4-FFF2-40B4-BE49-F238E27FC236}">
                <a16:creationId xmlns:a16="http://schemas.microsoft.com/office/drawing/2014/main" id="{638B538B-9E1A-7B4D-AA6F-85B68C6BB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860800"/>
            <a:ext cx="11826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wpid-img_20130608_060923">
            <a:extLst>
              <a:ext uri="{FF2B5EF4-FFF2-40B4-BE49-F238E27FC236}">
                <a16:creationId xmlns:a16="http://schemas.microsoft.com/office/drawing/2014/main" id="{D9B1F34D-C187-6F4C-AE62-5444664C3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0" y="3860800"/>
            <a:ext cx="9128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5">
            <a:extLst>
              <a:ext uri="{FF2B5EF4-FFF2-40B4-BE49-F238E27FC236}">
                <a16:creationId xmlns:a16="http://schemas.microsoft.com/office/drawing/2014/main" id="{78008D14-179E-A841-9122-B41F3A1F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450" y="3933825"/>
            <a:ext cx="503238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3087" name="Picture 16" descr="untitled">
            <a:extLst>
              <a:ext uri="{FF2B5EF4-FFF2-40B4-BE49-F238E27FC236}">
                <a16:creationId xmlns:a16="http://schemas.microsoft.com/office/drawing/2014/main" id="{707D5A14-ED6E-994F-B931-DACEBE6A9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3860800"/>
            <a:ext cx="118903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2467FED3-FDB2-BF4B-A215-5E065B6A8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F91802E-4ED9-774A-9C34-DCC690EBB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</a:rPr>
              <a:t>Ymha gategorïau y byddech    chi’n rhoi eich hun-luniau chi?</a:t>
            </a:r>
            <a:br>
              <a:rPr lang="en-GB" altLang="en-US" sz="4000">
                <a:latin typeface="Comic Sans MS" panose="030F0902030302020204" pitchFamily="66" charset="0"/>
              </a:rPr>
            </a:br>
            <a:br>
              <a:rPr lang="en-GB" altLang="en-US" sz="4000">
                <a:latin typeface="Comic Sans MS" panose="030F0902030302020204" pitchFamily="66" charset="0"/>
              </a:rPr>
            </a:br>
            <a:r>
              <a:rPr lang="en-GB" altLang="en-US" sz="4000">
                <a:latin typeface="Comic Sans MS" panose="030F0902030302020204" pitchFamily="66" charset="0"/>
              </a:rPr>
              <a:t>Pa gategorïau ydych chi’n fwyaf cyfforddus â nhw a lleiaf cyfforddus â nhw?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05594318-2569-5947-83DB-CA6B49051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ABA3B076-7792-804D-AF19-2E918E172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133600"/>
            <a:ext cx="7416800" cy="1143000"/>
          </a:xfrm>
        </p:spPr>
        <p:txBody>
          <a:bodyPr/>
          <a:lstStyle/>
          <a:p>
            <a:pPr eaLnBrk="1" hangingPunct="1"/>
            <a:r>
              <a:rPr lang="en-GB" altLang="ja-JP" sz="4000">
                <a:latin typeface="Comic Sans MS" panose="030F0902030302020204" pitchFamily="66" charset="0"/>
                <a:ea typeface="ＭＳ Ｐゴシック" panose="020B0600070205080204" pitchFamily="34" charset="-128"/>
              </a:rPr>
              <a:t>Ydych chi’n meddwl y byddai yna unrhyw ganlyniadau positif petai rhywun yn postio unrhyw un o’r delweddau hyn ar-lein?</a:t>
            </a:r>
            <a:br>
              <a:rPr lang="en-GB" altLang="ja-JP" sz="4000">
                <a:ea typeface="ＭＳ Ｐゴシック" panose="020B0600070205080204" pitchFamily="34" charset="-128"/>
              </a:rPr>
            </a:br>
            <a:br>
              <a:rPr lang="en-GB" altLang="ja-JP" sz="4000">
                <a:ea typeface="ＭＳ Ｐゴシック" panose="020B0600070205080204" pitchFamily="34" charset="-128"/>
              </a:rPr>
            </a:br>
            <a:r>
              <a:rPr lang="en-GB" altLang="ja-JP" sz="4000">
                <a:ea typeface="ＭＳ Ｐゴシック" panose="020B0600070205080204" pitchFamily="34" charset="-128"/>
              </a:rPr>
              <a:t>Dywedwch beth fyddai’r canlyniadau positif hyn?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C2506B9D-B356-D848-8ED8-418B4182A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103825E9-C281-694B-B546-5F9AD4622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349500"/>
            <a:ext cx="7561262" cy="1143000"/>
          </a:xfrm>
        </p:spPr>
        <p:txBody>
          <a:bodyPr/>
          <a:lstStyle/>
          <a:p>
            <a:pPr eaLnBrk="1" hangingPunct="1"/>
            <a:r>
              <a:rPr lang="en-GB" altLang="ja-JP" sz="4000">
                <a:latin typeface="Comic Sans MS" panose="030F0902030302020204" pitchFamily="66" charset="0"/>
                <a:ea typeface="ＭＳ Ｐゴシック" panose="020B0600070205080204" pitchFamily="34" charset="-128"/>
              </a:rPr>
              <a:t>Ydych chi’n meddwl y byddai yna unrhyw ganlyniadau negatif petai rhywun yn postio unrhyw un o’r delweddau hyn ar-lein?</a:t>
            </a:r>
            <a:r>
              <a:rPr lang="en-GB" altLang="ja-JP" sz="4000">
                <a:ea typeface="ＭＳ Ｐゴシック" panose="020B0600070205080204" pitchFamily="34" charset="-128"/>
              </a:rPr>
              <a:t> </a:t>
            </a:r>
            <a:br>
              <a:rPr lang="en-GB" altLang="ja-JP" sz="4000">
                <a:ea typeface="ＭＳ Ｐゴシック" panose="020B0600070205080204" pitchFamily="34" charset="-128"/>
              </a:rPr>
            </a:br>
            <a:br>
              <a:rPr lang="en-GB" altLang="ja-JP" sz="4000">
                <a:ea typeface="ＭＳ Ｐゴシック" panose="020B0600070205080204" pitchFamily="34" charset="-128"/>
              </a:rPr>
            </a:br>
            <a:r>
              <a:rPr lang="en-GB" altLang="ja-JP" sz="4000">
                <a:ea typeface="ＭＳ Ｐゴシック" panose="020B0600070205080204" pitchFamily="34" charset="-128"/>
              </a:rPr>
              <a:t>Dywedwch beth fyddai’r canlyniadau negatif hyn?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F94F98FD-B6EC-334B-ADD5-D48A8AC97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93FFF2CF-27E4-4141-AB25-4C6197B71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113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ja-JP" sz="2800">
                <a:latin typeface="Comic Sans MS" panose="030F0902030302020204" pitchFamily="66" charset="0"/>
                <a:ea typeface="ＭＳ Ｐゴシック" panose="020B0600070205080204" pitchFamily="34" charset="-128"/>
              </a:rPr>
              <a:t>P’run o’r delweddau hyn fyddai’n gallu cael yr effaith fwyaf ar rywun petai yn cael ei bostio ar-lein a pham?</a:t>
            </a:r>
            <a:r>
              <a:rPr lang="en-GB" altLang="ja-JP" sz="4000">
                <a:ea typeface="ＭＳ Ｐゴシック" panose="020B0600070205080204" pitchFamily="34" charset="-128"/>
              </a:rPr>
              <a:t> </a:t>
            </a:r>
            <a:endParaRPr lang="en-GB" altLang="en-US" sz="4000"/>
          </a:p>
        </p:txBody>
      </p:sp>
      <p:pic>
        <p:nvPicPr>
          <p:cNvPr id="7172" name="Picture 6" descr="4DACAOTGJBBCAY7NVIFCA4F5JHXCANY2BYHCA94CD8VCAYYBHK9CAP97HOYCAWNQ882CAD3T0SHCAUC9TU0CA4F6WH7CAVEO7DSCAOU8M59CA9RZCWDCA0E3NMGCAUZWOEJCAKIAZD9CAFG0KZ4CA3VCTOQ">
            <a:extLst>
              <a:ext uri="{FF2B5EF4-FFF2-40B4-BE49-F238E27FC236}">
                <a16:creationId xmlns:a16="http://schemas.microsoft.com/office/drawing/2014/main" id="{C78190CF-335E-2B42-BC63-D9C0DAED3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199231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7">
            <a:extLst>
              <a:ext uri="{FF2B5EF4-FFF2-40B4-BE49-F238E27FC236}">
                <a16:creationId xmlns:a16="http://schemas.microsoft.com/office/drawing/2014/main" id="{E3D0D473-E848-1A40-8AD2-3E7C10CC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276475"/>
            <a:ext cx="576262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7174" name="Picture 8" descr="wpid-img_20130608_060923">
            <a:extLst>
              <a:ext uri="{FF2B5EF4-FFF2-40B4-BE49-F238E27FC236}">
                <a16:creationId xmlns:a16="http://schemas.microsoft.com/office/drawing/2014/main" id="{A58AF2D7-296A-2849-B684-8E6555B9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276475"/>
            <a:ext cx="1536700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tumblr_mpdifiSU8K1rrzjjto1_500">
            <a:extLst>
              <a:ext uri="{FF2B5EF4-FFF2-40B4-BE49-F238E27FC236}">
                <a16:creationId xmlns:a16="http://schemas.microsoft.com/office/drawing/2014/main" id="{69556173-D444-FE43-97C8-F551E8D92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33625"/>
            <a:ext cx="18351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1" descr="pregnancy-selfies-2">
            <a:extLst>
              <a:ext uri="{FF2B5EF4-FFF2-40B4-BE49-F238E27FC236}">
                <a16:creationId xmlns:a16="http://schemas.microsoft.com/office/drawing/2014/main" id="{AD657897-D632-EA4A-B8D7-D64A6E41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384425"/>
            <a:ext cx="171132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2">
            <a:extLst>
              <a:ext uri="{FF2B5EF4-FFF2-40B4-BE49-F238E27FC236}">
                <a16:creationId xmlns:a16="http://schemas.microsoft.com/office/drawing/2014/main" id="{920DB93D-1FF9-4047-8504-B89CAA19A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3068638"/>
            <a:ext cx="647700" cy="3603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9F41F8FA-E41E-DC43-9F6B-0C6351E9F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7C9B96A2-A0B0-2841-9D93-A65A82842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mic Sans MS" panose="030F0902030302020204" pitchFamily="66" charset="0"/>
              </a:rPr>
              <a:t>Y Gyfraith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3ACA1425-9F58-4042-BBFC-A7D553F7E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7920037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omic Sans MS" panose="030F0902030302020204" pitchFamily="66" charset="0"/>
              </a:rPr>
              <a:t>Yn ôl y gyfraith mae’n anghyfreithlon gwneud, tynnu, meddu neu rannu delwedd o unigolyn dan 18 sy’n noeth neu’n hanner noeth (e.e. merch bronnoeth).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Comic Sans MS" panose="030F0902030302020204" pitchFamily="66" charset="0"/>
              </a:rPr>
              <a:t>Nod y ddeddf ydi amddiffyn pobl ifanc rhag cael eu hecsploetio.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170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ＭＳ Ｐゴシック</vt:lpstr>
      <vt:lpstr>Default Design</vt:lpstr>
      <vt:lpstr>Pictiwr Peryg</vt:lpstr>
      <vt:lpstr>Gweithgaredd Didoli</vt:lpstr>
      <vt:lpstr>Ymha gategorïau y byddech    chi’n rhoi eich hun-luniau chi?  Pa gategorïau ydych chi’n fwyaf cyfforddus â nhw a lleiaf cyfforddus â nhw?</vt:lpstr>
      <vt:lpstr>Ydych chi’n meddwl y byddai yna unrhyw ganlyniadau positif petai rhywun yn postio unrhyw un o’r delweddau hyn ar-lein?  Dywedwch beth fyddai’r canlyniadau positif hyn?</vt:lpstr>
      <vt:lpstr>Ydych chi’n meddwl y byddai yna unrhyw ganlyniadau negatif petai rhywun yn postio unrhyw un o’r delweddau hyn ar-lein?   Dywedwch beth fyddai’r canlyniadau negatif hyn?</vt:lpstr>
      <vt:lpstr>P’run o’r delweddau hyn fyddai’n gallu cael yr effaith fwyaf ar rywun petai yn cael ei bostio ar-lein a pham? </vt:lpstr>
      <vt:lpstr>Y Gyfraith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13a. Postio neu beidio postio</dc:title>
  <dc:creator>Schools Liason</dc:creator>
  <cp:lastModifiedBy>Andy Holland</cp:lastModifiedBy>
  <cp:revision>19</cp:revision>
  <cp:lastPrinted>2014-11-27T12:00:43Z</cp:lastPrinted>
  <dcterms:created xsi:type="dcterms:W3CDTF">2012-04-30T13:27:46Z</dcterms:created>
  <dcterms:modified xsi:type="dcterms:W3CDTF">2022-03-03T00:02:30Z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dcc476ce-1810-4777-9543-70cea93703ff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