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74" r:id="rId2"/>
    <p:sldId id="303" r:id="rId3"/>
    <p:sldId id="304" r:id="rId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5353" autoAdjust="0"/>
  </p:normalViewPr>
  <p:slideViewPr>
    <p:cSldViewPr>
      <p:cViewPr varScale="1">
        <p:scale>
          <a:sx n="106" d="100"/>
          <a:sy n="106" d="100"/>
        </p:scale>
        <p:origin x="22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2610" y="13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EBD315E-709A-5142-938B-BEFE725660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D8488F9-8EA6-2048-AB27-53CE3F9C56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3DC5EF2-55E1-8D46-A7D6-41CF0BCA14A5}" type="datetime1">
              <a:rPr lang="en-GB"/>
              <a:pPr>
                <a:defRPr/>
              </a:pPr>
              <a:t>02/03/2022</a:t>
            </a:fld>
            <a:endParaRPr lang="en-GB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993527F2-7968-924F-9EEA-503D531673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40B5B798-BC58-754D-92F6-70AB007CC2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2B28361-2086-7245-A3AE-82E2BE14AA8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8E03554-A23D-AB46-9F40-29159C1E57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D4145C3-CA63-5F4E-8835-107151A2E0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AB37986-BCE0-0744-8FF5-7DCC1BA926A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8B1962F2-F134-3C48-B37C-6739DB74C9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F9FDA77A-A75F-AA4D-9A55-069A91BB88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5447A086-AF7F-4E4E-9603-029194B3D8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D8D48A-C422-ED41-9B01-53DCD852AAA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charset="0"/>
        <a:cs typeface="Arial" pitchFamily="3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3" charset="0"/>
        <a:ea typeface="ＭＳ Ｐゴシック" pitchFamily="34" charset="-128"/>
        <a:cs typeface="Arial" pitchFamily="3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460E1CD-1674-C94D-93C1-27D486561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34EF6E-5F94-CA4C-918E-2CB81A3D1C7A}" type="slidenum">
              <a:rPr lang="en-GB" altLang="en-US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C1172BA-B39E-9643-B72F-60659130BD5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1D20EDA-DA20-034F-854D-C326C58E2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Lowri</a:t>
            </a:r>
          </a:p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Daeth perthynas Lowri ac </a:t>
            </a:r>
            <a:r>
              <a:rPr lang="en-GB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Azuben i ben. Mi wnaeth yr holl ddigwyddiad ei heffeithio gymaint fel y bu rhaid iddi newid ysgol. Roedd yn isel ei hysbryd ac nid oedd eisiau mynd allan. Cafodd sesiynau cownsela gyda chynghorydd yr ysgol, a wnaeth helpu; fodd bynnag, dirywiodd ei graddau yn yr ysgol ac ni wnaeth mor dda â’r disgwyl yn ei harholiadau TGAU.</a:t>
            </a:r>
          </a:p>
          <a:p>
            <a:pPr algn="just"/>
            <a:endParaRPr lang="en-GB" altLang="ja-JP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Ryan</a:t>
            </a:r>
          </a:p>
          <a:p>
            <a:pPr algn="just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Cafodd ei gwestiynu gan yr Heddlu a dim ond oherwydd bod Marcus wedi cyfaddef beth oedd wedi’i wneud y bu i Ryan osgoi canlyniadau mwy difrifol.  Roedd y 5 diwrnod cyn i Marcus gyfaddef yn hunllef i Ryan a phrofodd lawer o elyniaeth gan y gymuned ar-lein.  Roedd yn rhy bryderus a gofidus i fynd i’r ysgol yn ystod y cyfnod hwn. </a:t>
            </a: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Fodd bynnag, cafodd lawer o gydymdeimlad pan ddaeth y gwir allan.  Ni wnaeth byth eto anghofio logio allan o’i gyfrifon ar-lein.  Nid yw erbyn hyn yn ffrindiau â Marcus. </a:t>
            </a:r>
          </a:p>
          <a:p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</a:t>
            </a:r>
          </a:p>
          <a:p>
            <a:endParaRPr lang="en-GB" altLang="en-US" u="sng">
              <a:solidFill>
                <a:srgbClr val="FD1F24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F9B3135-4C55-A240-85D0-3352885C338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D0D24B-8870-0F4A-9013-3400F5404B91}" type="slidenum">
              <a:rPr lang="en-GB" altLang="en-US"/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A18A664-1D6C-9642-B282-EBD7B37BCE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7B94B40-C21E-2141-B682-D7966024BC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2150" y="4211638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Azuben </a:t>
            </a: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Fel Ryan, mi wnaeth yr Heddlu siarad ag Azuben.  Mi wnaeth Lowri orffen gydag o.  Mi wnaeth ei ffrindiau ei anwybyddu ac mi wnaeth ei rieni a oedd yn siomedig ynddo gymryd ei ffôn symudol oddi arno.   </a:t>
            </a:r>
          </a:p>
          <a:p>
            <a:pPr algn="just"/>
            <a:endParaRPr lang="en-GB" altLang="en-US" sz="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Marcus </a:t>
            </a:r>
            <a:endParaRPr lang="en-GB" altLang="en-US" sz="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Ni chafodd Marcus ei erlyn.  Er bod Marcus yn edifarhau am yr holl niwed a achosodd i Lowri, collodd ei holl ffrindiau.   </a:t>
            </a: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Cafodd </a:t>
            </a:r>
            <a:r>
              <a:rPr lang="en-GB" altLang="en-US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Rybudd Amodol Ieuenctid</a:t>
            </a:r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gan yr Heddlu. </a:t>
            </a: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Byddai Marcus wedi gallu cael ei erlyn am feddu a rhannu delwedd anweddus o blentyn.  Mae plentyn yn golygu unrhyw un dan 18 oed.  O ganlyniad ni fyddai’n gallu gweithio gydag unigolion neu blant diamddiffyn ac ni fyddai byth yn gallu teithio dramor.  Mae’r cosbau yn amrywio o 6 mis o garchar a dirwyon i hyd at 10 mlynedd o garchar.  </a:t>
            </a:r>
          </a:p>
          <a:p>
            <a:pPr algn="just"/>
            <a:endParaRPr lang="en-GB" altLang="en-US" sz="8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Gall unrhyw berson ifanc sy’n cael ei ddarganfod yn euog o dynnu, meddu neu rannu delwedd anweddus o blentyn wynebu cyfnod yn y carchar a/neu gael eu rhoi ar y gofrestr troseddwyr rhyw am oes os byddai’r achos yn mynd i Lys y Goron.    </a:t>
            </a:r>
          </a:p>
          <a:p>
            <a:endParaRPr lang="en-GB" altLang="en-US" b="1" u="sng">
              <a:solidFill>
                <a:srgbClr val="FD1F24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r>
              <a:rPr lang="en-GB" altLang="en-US" b="1" u="sng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CLICIWCH i fynd i’r sleid nesaf.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32B23F1-A0C2-5244-8EE5-25D7C3BC39D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ABDFDB-3A0F-5845-946F-801B81C69F63}" type="slidenum">
              <a:rPr lang="en-GB" altLang="en-US"/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48D23E34-E895-EE47-8F97-F34E0F9538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4DB0F26-E34D-B245-A2DF-AD48D95475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Naomi a Kat </a:t>
            </a:r>
          </a:p>
          <a:p>
            <a:pPr algn="just"/>
            <a:endParaRPr lang="en-GB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 wnaeth y ddwy ohonynt wneud y peth cywir drwy ddileu’r llun bronnoeth o’u ffônau.  Pan edrychodd yr heddlu ar eu ffônau nid oedd yna ddelweddau anweddus arnynt.  Cawsant eu canmol am wneud y peth iawn.  Maent yn parhau i fod yn ffrindiau â Ryan ond dim ond weithiau y maent yn clywed gan Lowri.</a:t>
            </a:r>
          </a:p>
          <a:p>
            <a:pPr algn="just"/>
            <a:endParaRPr lang="en-GB" altLang="en-US" b="1" u="sng">
              <a:solidFill>
                <a:srgbClr val="FD1F24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/>
            <a:r>
              <a:rPr lang="en-GB" altLang="en-US" b="1">
                <a:solidFill>
                  <a:srgbClr val="FD1F24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Diwedd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0550C-D1D5-804C-B988-3B7C6464A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408F0-CC73-7946-A96F-7F170DEBD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440485-02C5-0345-8EA4-4F97E1228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C17618-C956-984E-A72C-D934AB48074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34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A44E4E-0BF1-9845-B6B5-49C9DB8F5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73179D-C3DA-F843-A146-6845F1F85E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66E379-53EF-F246-85C2-74B64B6A45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3F65D-9E4F-3C44-B58A-02C8896827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791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B8AEE4-A580-EB45-BFAE-896EBAA0D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5347E3-25D1-CB4C-904E-A96A2D570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E74567-A2E4-C645-8515-A03512456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AC442-A69E-4741-8960-BFC7E46DE9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684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2B9A8-3350-3748-86B3-8C294318B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302D63-9B76-8C4C-BA9D-641AF0ACD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3D5085-22CF-1247-AB38-E4F227D554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A89D4-F0C3-304D-8B08-3E42ED6B11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72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EC04CD-BE16-4946-B749-BE5DB66F0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CEDC7-F8FB-2D4F-9075-DA9646D4B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6B0D79-11CE-454A-A567-B388D8C16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689E5-45EC-5B49-AE46-E80B3ABE5C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36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F31080-075E-0A41-AEB7-112F7AA639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A90292-3B08-9741-BFA4-3928C99C70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6F117-4B82-F745-B00C-59174DC91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E241F-48C3-1B43-A9BA-876ADF021B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50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79E98B-030B-7A47-A024-FED8F96F7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D33CE6-B956-0E47-95DF-057312E1F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9ACE9F-5FB6-FD4C-BA25-75E3E982F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B422E-FF76-C549-A67D-72CB526725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621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B0DAA2A-900E-BB47-B38A-C5848090DC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03DCE8-BE5D-FE44-818F-59AA23DA85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05D23D-A82D-ED4B-80D0-9E85DFACE9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3F908-6F19-124D-96F5-7906F328BC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354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9859A4-D16D-0446-8BD2-8D229D068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B6F3AF-304B-544C-8D9E-DA6DF09201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F6164A-F005-C74A-8511-392936780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49E1-9FE6-3643-8ADC-9BA6CBF975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882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C84C70-5FD8-914A-8826-4F4A4B7770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DE6B0B-C959-DD44-AF69-AC2AE7199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3B9E0D-D672-374D-94A4-1982994D2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53ED4-2372-5A40-BE10-175C2C1FC7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32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333B8F-C617-A34C-BF9E-BBCA1D3305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0BB034-33D4-3047-8D58-ADE5FE2DAD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CEF08-9B2D-A949-AF8A-73B5F0CC8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AB98B-A1E3-8744-AEE2-B75DFFBAEF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52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3DC25-B6A5-3E4A-906D-F75C0C019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06C85E-FFD5-6040-9655-5E4CE29A7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D376A-0CB5-4842-B2B3-6579690579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C5E06-271F-3B47-B60E-EB0BC8272E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099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158F73-553F-1A4D-9CB5-383F19E8D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3ADB50-3113-D849-9EAD-B77AFF94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8DDC0A-8832-C84C-A94C-AACCCB2043A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995122-4492-C04F-9A1A-5FE1DD3C61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3" charset="0"/>
                <a:ea typeface="Arial" pitchFamily="33" charset="0"/>
                <a:cs typeface="Arial" pitchFamily="33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BD64C6-3C3D-0243-9B13-C829B2C9F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30CB60-AE96-DF42-AD2B-F8B1799A878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ＭＳ Ｐゴシック" charset="0"/>
          <a:cs typeface="Arial" pitchFamily="3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3" charset="0"/>
          <a:ea typeface="Arial" pitchFamily="33" charset="0"/>
          <a:cs typeface="Arial" pitchFamily="3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d files SAFETY TEMPLATE LANDSCAPE A4">
            <a:extLst>
              <a:ext uri="{FF2B5EF4-FFF2-40B4-BE49-F238E27FC236}">
                <a16:creationId xmlns:a16="http://schemas.microsoft.com/office/drawing/2014/main" id="{4828E6F6-53A4-134D-8630-18BE0925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7" descr="Royalty-free Image: Teen Girl Smiling and Texting">
            <a:extLst>
              <a:ext uri="{FF2B5EF4-FFF2-40B4-BE49-F238E27FC236}">
                <a16:creationId xmlns:a16="http://schemas.microsoft.com/office/drawing/2014/main" id="{8B6FD039-915D-0A43-AF5F-0D4B67C0D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814">
            <a:off x="1458913" y="1638300"/>
            <a:ext cx="2257425" cy="3384550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6" descr="High-Res Stock Photography: Man on background">
            <a:extLst>
              <a:ext uri="{FF2B5EF4-FFF2-40B4-BE49-F238E27FC236}">
                <a16:creationId xmlns:a16="http://schemas.microsoft.com/office/drawing/2014/main" id="{2CC8E9CB-5A6C-944C-B583-FA698AAD7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3644">
            <a:off x="4995863" y="1584325"/>
            <a:ext cx="2239962" cy="3367088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TextBox 19">
            <a:extLst>
              <a:ext uri="{FF2B5EF4-FFF2-40B4-BE49-F238E27FC236}">
                <a16:creationId xmlns:a16="http://schemas.microsoft.com/office/drawing/2014/main" id="{B4974E1B-F488-C542-816B-ABD9E2F3E7E5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64154">
            <a:off x="900113" y="4508500"/>
            <a:ext cx="143351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TextBox 20">
            <a:extLst>
              <a:ext uri="{FF2B5EF4-FFF2-40B4-BE49-F238E27FC236}">
                <a16:creationId xmlns:a16="http://schemas.microsoft.com/office/drawing/2014/main" id="{347F1D5B-ABDF-2C40-9528-39538B869BDA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4585">
            <a:off x="6678613" y="4292600"/>
            <a:ext cx="1493837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12">
            <a:extLst>
              <a:ext uri="{FF2B5EF4-FFF2-40B4-BE49-F238E27FC236}">
                <a16:creationId xmlns:a16="http://schemas.microsoft.com/office/drawing/2014/main" id="{3E72DAF8-CAB2-EF47-842D-431D53BDE4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50403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Comic Sans MS" panose="030F0902030302020204" pitchFamily="66" charset="0"/>
              </a:rPr>
              <a:t>Y canlyniadau...</a:t>
            </a:r>
          </a:p>
        </p:txBody>
      </p:sp>
      <p:sp>
        <p:nvSpPr>
          <p:cNvPr id="2056" name="TextBox 7">
            <a:extLst>
              <a:ext uri="{FF2B5EF4-FFF2-40B4-BE49-F238E27FC236}">
                <a16:creationId xmlns:a16="http://schemas.microsoft.com/office/drawing/2014/main" id="{EBC2F618-7046-3F43-8A0D-07A6E22B2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165850"/>
            <a:ext cx="1944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902030302020204" pitchFamily="66" charset="0"/>
              </a:rPr>
              <a:t>Adnodd 6b.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d files SAFETY TEMPLATE LANDSCAPE A4">
            <a:extLst>
              <a:ext uri="{FF2B5EF4-FFF2-40B4-BE49-F238E27FC236}">
                <a16:creationId xmlns:a16="http://schemas.microsoft.com/office/drawing/2014/main" id="{5067BBC7-10C5-AF46-BA47-1B0A3DF6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129607312">
            <a:extLst>
              <a:ext uri="{FF2B5EF4-FFF2-40B4-BE49-F238E27FC236}">
                <a16:creationId xmlns:a16="http://schemas.microsoft.com/office/drawing/2014/main" id="{976F69A9-C33C-4643-A02B-0D7403D1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273">
            <a:off x="1076325" y="1539875"/>
            <a:ext cx="2463800" cy="3694113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3" descr="High-Res Stock Photography: Boy leaning against brick wall">
            <a:extLst>
              <a:ext uri="{FF2B5EF4-FFF2-40B4-BE49-F238E27FC236}">
                <a16:creationId xmlns:a16="http://schemas.microsoft.com/office/drawing/2014/main" id="{AAA2CD78-2451-204B-B9B7-940CDF0E9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908">
            <a:off x="5148263" y="1125538"/>
            <a:ext cx="2489200" cy="3484562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E848DC8-0667-4B4E-A89D-05A70AAE3CEE}"/>
              </a:ext>
            </a:extLst>
          </p:cNvPr>
          <p:cNvSpPr txBox="1"/>
          <p:nvPr/>
        </p:nvSpPr>
        <p:spPr>
          <a:xfrm>
            <a:off x="2490788" y="4857750"/>
            <a:ext cx="17773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Marcus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F9DB0-E636-CB47-9825-E60A99ABD8A2}"/>
              </a:ext>
            </a:extLst>
          </p:cNvPr>
          <p:cNvSpPr txBox="1"/>
          <p:nvPr/>
        </p:nvSpPr>
        <p:spPr>
          <a:xfrm rot="21001721">
            <a:off x="6203864" y="4329582"/>
            <a:ext cx="195539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9050" cap="flat" cmpd="sng" algn="ctr">
                  <a:solidFill>
                    <a:srgbClr val="0000FF">
                      <a:alpha val="72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CC"/>
                </a:solidFill>
                <a:effectLst>
                  <a:outerShdw blurRad="50800" dist="101600" dir="17280000">
                    <a:schemeClr val="bg2">
                      <a:lumMod val="50000"/>
                      <a:alpha val="43000"/>
                    </a:schemeClr>
                  </a:outerShdw>
                </a:effectLst>
                <a:latin typeface="Comic Sans MS"/>
                <a:ea typeface="Arial" pitchFamily="33" charset="0"/>
                <a:cs typeface="Comic Sans MS"/>
              </a:rPr>
              <a:t>Azuben</a:t>
            </a:r>
          </a:p>
        </p:txBody>
      </p:sp>
      <p:sp>
        <p:nvSpPr>
          <p:cNvPr id="3079" name="WordArt 12">
            <a:extLst>
              <a:ext uri="{FF2B5EF4-FFF2-40B4-BE49-F238E27FC236}">
                <a16:creationId xmlns:a16="http://schemas.microsoft.com/office/drawing/2014/main" id="{8621284D-A6F3-634E-9210-6C65ABE603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47529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Comic Sans MS" panose="030F0902030302020204" pitchFamily="66" charset="0"/>
              </a:rPr>
              <a:t>Y canlyniadau...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rd files SAFETY TEMPLATE LANDSCAPE A4">
            <a:extLst>
              <a:ext uri="{FF2B5EF4-FFF2-40B4-BE49-F238E27FC236}">
                <a16:creationId xmlns:a16="http://schemas.microsoft.com/office/drawing/2014/main" id="{07582BCC-CD6D-4646-ADBE-05260767D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Royalty-free Image: Girl typing a text message on cellphone">
            <a:extLst>
              <a:ext uri="{FF2B5EF4-FFF2-40B4-BE49-F238E27FC236}">
                <a16:creationId xmlns:a16="http://schemas.microsoft.com/office/drawing/2014/main" id="{406907BD-E49C-894C-A94C-83FF1E49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667">
            <a:off x="1331913" y="1628775"/>
            <a:ext cx="2457450" cy="352742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1" descr="Royalty-free Image: Beautiful ethnic woman texting">
            <a:extLst>
              <a:ext uri="{FF2B5EF4-FFF2-40B4-BE49-F238E27FC236}">
                <a16:creationId xmlns:a16="http://schemas.microsoft.com/office/drawing/2014/main" id="{55F1B992-04D8-444D-AB6F-F9E57A10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722">
            <a:off x="5364163" y="1268413"/>
            <a:ext cx="2255837" cy="3384550"/>
          </a:xfrm>
          <a:prstGeom prst="rect">
            <a:avLst/>
          </a:prstGeom>
          <a:noFill/>
          <a:ln w="57150">
            <a:solidFill>
              <a:srgbClr val="33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WordArt 15">
            <a:extLst>
              <a:ext uri="{FF2B5EF4-FFF2-40B4-BE49-F238E27FC236}">
                <a16:creationId xmlns:a16="http://schemas.microsoft.com/office/drawing/2014/main" id="{18380677-ECF2-4948-9126-AE84817546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4213" y="549275"/>
            <a:ext cx="4752975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Comic Sans MS" panose="030F0902030302020204" pitchFamily="66" charset="0"/>
              </a:rPr>
              <a:t>Y canlyniadau...</a:t>
            </a:r>
          </a:p>
        </p:txBody>
      </p:sp>
      <p:sp>
        <p:nvSpPr>
          <p:cNvPr id="4102" name="WordArt 16">
            <a:extLst>
              <a:ext uri="{FF2B5EF4-FFF2-40B4-BE49-F238E27FC236}">
                <a16:creationId xmlns:a16="http://schemas.microsoft.com/office/drawing/2014/main" id="{DBB84C52-5FC6-C446-8781-E0A6436728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567740">
            <a:off x="3203575" y="4508500"/>
            <a:ext cx="15843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Comic Sans MS" panose="030F0902030302020204" pitchFamily="66" charset="0"/>
              </a:rPr>
              <a:t>Naomi</a:t>
            </a:r>
          </a:p>
        </p:txBody>
      </p:sp>
      <p:sp>
        <p:nvSpPr>
          <p:cNvPr id="4103" name="WordArt 17">
            <a:extLst>
              <a:ext uri="{FF2B5EF4-FFF2-40B4-BE49-F238E27FC236}">
                <a16:creationId xmlns:a16="http://schemas.microsoft.com/office/drawing/2014/main" id="{FD3E6F57-ABF5-B04E-8370-D0E81BFD56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6825" y="4005263"/>
            <a:ext cx="11509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>
                      <a:alpha val="74997"/>
                    </a:srgbClr>
                  </a:outerShdw>
                </a:effectLst>
                <a:latin typeface="Comic Sans MS" panose="030F0902030302020204" pitchFamily="66" charset="0"/>
              </a:rPr>
              <a:t>Kat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3664</TotalTime>
  <Words>453</Words>
  <Application>Microsoft Macintosh PowerPoint</Application>
  <PresentationFormat>On-screen Show (4:3)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ＭＳ Ｐゴシック</vt:lpstr>
      <vt:lpstr>Comic Sans MS</vt:lpstr>
      <vt:lpstr>Default Design</vt:lpstr>
      <vt:lpstr>PowerPoint Presentation</vt:lpstr>
      <vt:lpstr>PowerPoint Presentation</vt:lpstr>
      <vt:lpstr>PowerPoint Presentation</vt:lpstr>
    </vt:vector>
  </TitlesOfParts>
  <Company>Schools Liason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Schools Liason</dc:creator>
  <cp:lastModifiedBy>Andy Holland</cp:lastModifiedBy>
  <cp:revision>66</cp:revision>
  <cp:lastPrinted>2014-11-25T12:48:46Z</cp:lastPrinted>
  <dcterms:created xsi:type="dcterms:W3CDTF">2013-01-18T12:35:19Z</dcterms:created>
  <dcterms:modified xsi:type="dcterms:W3CDTF">2022-03-03T00:02:17Z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480fde1a-8e25-4b09-84e7-50ed7c39b02e</vt:lpwstr>
  </property>
  <property fmtid="{D5CDD505-2E9C-101B-9397-08002B2CF9AE}" pid="3" name="SWPIL">
    <vt:lpwstr>NOT PROTECTIVELY MARKED</vt:lpwstr>
  </property>
  <property fmtid="{D5CDD505-2E9C-101B-9397-08002B2CF9AE}" pid="4" name="SWPVNV">
    <vt:lpwstr>No Visual Mark</vt:lpwstr>
  </property>
</Properties>
</file>