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58" r:id="rId4"/>
    <p:sldId id="257" r:id="rId5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88E7489-1C98-A547-9581-F2601BE1B2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43562D-1B13-F744-9D40-2B1CA122FF0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7A56A9-FCC1-3649-BBFD-7DF2926D50D9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5F780EB-1819-8445-A7F5-26A5F382F78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C314A04-6EB8-0E46-A55D-C094A4E049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400F8-FB98-F04B-A6A5-1E4EB8CBCA6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EE0966-F06C-AE4C-BA63-3F54F6523F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5298BBD-6B25-5940-A260-8E9E2ADBE1D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11F1717-A047-EB4A-BD15-C3F84A3F6A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70A13E52-EAAE-1048-B594-7426C8BEDF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168EE7C1-DCF5-9043-9FDA-F2F72CABD5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75B227C-B3F3-7C4A-BA57-A6C8C1530D62}" type="slidenum">
              <a:rPr lang="en-GB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546B196B-EB7E-D449-BC9D-7E14219393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BA026B54-6944-984C-9F3A-25D2FDF25C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1CEEB020-5F65-A44B-BEAE-5AC2E8B532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34A420A-6F0C-374C-A9ED-F9C805B3F3EA}" type="slidenum">
              <a:rPr lang="en-GB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DFF613A3-8AAB-8F4A-A79F-01EDDECCCD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FC32CBDC-310D-D148-B8B9-F97B3C77C8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B7DAFD5-F21E-4D4F-9C91-9028440F0C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5F16CAC-B4D2-694F-9599-944D24029D4E}" type="slidenum">
              <a:rPr lang="en-GB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AD795F33-A037-884B-85E0-57FDFB7E93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29F8912D-D7CA-E34D-B6E8-16AA6585C4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B513ECD3-B89A-5C4B-B1FF-FEDA90DA54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CA9908A-54AC-DF44-ACD2-0F2AA8C9E71E}" type="slidenum">
              <a:rPr lang="en-GB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36949-AA91-3746-A028-9F468A0C4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C9CB3-FFF5-D447-AF60-CDF3707F1D93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BF48B-5BE7-6940-B3FD-EC3BA076B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0F6B-3B88-CF43-83E4-2076BACFB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7C2E7-AFB7-264C-B915-D934F39320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729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2CB42-0512-EF4C-A12D-9B21B9276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363A8-46A4-1041-B9E2-A34C25980ECA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90674-3E07-7443-8367-2D16AC245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85639-1350-8140-A017-264741C9D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CEF95-5C3B-EC45-9C0B-41A1B42B79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733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50613-B05E-3C44-BF48-A7F3210E4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BC29F-0FCE-F34A-87C9-E4EB2031141F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88865-EDD2-8F40-85BD-74E942F00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FBD4F-74CC-7947-845D-BBC4FDE2F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FB73B-2F6C-664B-A226-25B2D83494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064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D3251-CED1-E141-BD95-DEA845F64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DEA26-5ED0-874C-8615-CC3F693E77A9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1CD99-EC8C-0341-ADE4-914D5BCD6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6E3D3-B283-1F47-BDB6-61A5DB3E3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80A48-DAF0-9F4E-827B-C35CE6BF57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331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ED3B2-4405-1B4F-A5C5-5E2B9A015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BD2B8-F330-2B46-9DCB-2906B200FEEB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F24A3-1D81-394B-8226-2A2C11D71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A7EC1-6FCA-F540-B42E-B7BA800B9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2EA27-CEAA-2F4B-B107-ED38F85005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435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4C7C1E-A141-6A47-B81E-78FDC9A8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84652-5918-E64B-AEEB-C6BA2040E147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2A340F-FB6F-8C4F-B51F-DDBB4BF7E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C8A9C3-9D01-3545-8BF0-C7C0FBF0F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CCE58-356E-ED4D-9B48-5F5DB25061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510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8E6C9A4-61C7-EA41-ABEB-A56527B19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37340-7769-EF44-BA66-4D7DA9AA692F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0A27DF9-A381-0C49-B103-9B711EFF4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EF0E291-8E31-6445-A454-89D8464FE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947AE-D1AB-124E-AE94-11EA32A8A7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511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6BB6D48-A496-C64D-9C81-BF86969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C6E6F-C2E1-0844-84EC-368F6CB4E43C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E209BB3-355F-CD4D-B222-A439867CE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7A8046A-4968-4D48-BE50-18AD0D6A9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F6B32-BFDF-1346-8225-D1BD74DF9C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572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3591B32-D062-384E-ACAC-8E10CD343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45A4F-1544-4B41-86ED-E789EE3966C7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89CC98-DB66-D44F-AE4F-2C6202E79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7601024-3D15-F344-988E-4EBAA43AD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5AF20-D895-B041-B5E4-E22FCCDB4C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9934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01905F0-3D5A-A34A-8A28-676CA8F28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3E9A3-8219-AC4B-83D8-34FB8F43D602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1D50310-E5C2-F84F-BAFB-9E80B4C76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E736DB6-E8A7-DB4D-BD80-586202FD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EE983-3F27-B746-9B11-305529DE0A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40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B8EC147-358A-454D-892A-298DBD326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1357C-7632-9B49-BD01-D440E521D3A9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254D2B-8374-BC4A-A594-DE969F35D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129D22A-A663-FC4E-ABEF-33716BCCE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5FFB7-0ED5-5F49-BEED-D4BF066B083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227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73014A0-CF9F-A743-83FD-E2D6EDAB3A8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B480C98-54FF-F944-8553-220E319185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38C8F-298E-604F-AE29-6368B2AD1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5A7263-6B0E-C34D-AA57-E45823D0D1F7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0079E-8A70-294B-AF5C-D7689FEE8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6A0A2-F7B1-D048-AB6D-D81DE49C9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8943BEE-F697-D045-8D99-2265052A7A6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d files SAFETY TEMPLATE LANDSCAPE A4">
            <a:extLst>
              <a:ext uri="{FF2B5EF4-FFF2-40B4-BE49-F238E27FC236}">
                <a16:creationId xmlns:a16="http://schemas.microsoft.com/office/drawing/2014/main" id="{6390CB55-2193-E74A-86BB-619B86666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3">
            <a:extLst>
              <a:ext uri="{FF2B5EF4-FFF2-40B4-BE49-F238E27FC236}">
                <a16:creationId xmlns:a16="http://schemas.microsoft.com/office/drawing/2014/main" id="{28F80D47-21C8-5D4A-A74F-533D073D82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7775575" cy="53292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y-GB" sz="8000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             </a:t>
            </a:r>
            <a:r>
              <a:rPr lang="cy-GB" sz="11200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Ystadegau </a:t>
            </a:r>
            <a:r>
              <a:rPr lang="cy-GB" sz="11200" b="1" dirty="0" err="1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Secstio</a:t>
            </a:r>
            <a:r>
              <a:rPr lang="cy-GB" sz="11200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– Canlyniadau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y-GB" sz="11200" b="1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y-GB" sz="11200" b="1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371600" indent="-13716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y-GB" sz="8000" dirty="0">
                <a:solidFill>
                  <a:srgbClr val="0070C0"/>
                </a:solidFill>
                <a:latin typeface="Comic Sans MS" pitchFamily="66" charset="0"/>
              </a:rPr>
              <a:t>1) Faint o bobl ifanc sy’n defnyddio’r rhyngrwyd?	     98%              </a:t>
            </a:r>
          </a:p>
          <a:p>
            <a:pPr marL="1371600" indent="-137160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y-GB" sz="8000" dirty="0">
                <a:solidFill>
                  <a:srgbClr val="0070C0"/>
                </a:solidFill>
                <a:latin typeface="Comic Sans MS" pitchFamily="66" charset="0"/>
              </a:rPr>
              <a:t>                  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y-GB" dirty="0">
              <a:solidFill>
                <a:srgbClr val="0070C0"/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y-GB" sz="8000" dirty="0">
                <a:latin typeface="Comic Sans MS" pitchFamily="66" charset="0"/>
              </a:rPr>
              <a:t>2) Faint o bobl ifanc dan 13 sydd â phroffil </a:t>
            </a:r>
            <a:r>
              <a:rPr lang="cy-GB" sz="8000" dirty="0" err="1">
                <a:latin typeface="Comic Sans MS" pitchFamily="66" charset="0"/>
              </a:rPr>
              <a:t>Facebook</a:t>
            </a:r>
            <a:r>
              <a:rPr lang="cy-GB" sz="8000" dirty="0">
                <a:latin typeface="Comic Sans MS" pitchFamily="66" charset="0"/>
              </a:rPr>
              <a:t>?	     50%  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y-GB" sz="8000" dirty="0">
                <a:latin typeface="Comic Sans MS" pitchFamily="66" charset="0"/>
              </a:rPr>
              <a:t>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y-GB" dirty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y-GB" sz="8000" dirty="0">
                <a:solidFill>
                  <a:schemeClr val="accent4"/>
                </a:solidFill>
                <a:latin typeface="Comic Sans MS" pitchFamily="66" charset="0"/>
              </a:rPr>
              <a:t>3) Faint o bobl ifanc sydd wedi profi rhywbeth cas ar wefannau rhwydweithio cymdeithasol?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y-GB" sz="8000" dirty="0">
                <a:solidFill>
                  <a:schemeClr val="accent4"/>
                </a:solidFill>
                <a:latin typeface="Comic Sans MS" pitchFamily="66" charset="0"/>
              </a:rPr>
              <a:t>    								     28%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y-GB" dirty="0">
              <a:solidFill>
                <a:schemeClr val="accent4"/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y-GB" sz="8000" dirty="0">
                <a:latin typeface="Comic Sans MS" pitchFamily="66" charset="0"/>
              </a:rPr>
              <a:t>4) Am faint o oriau’r wythnos y mae pobl ifanc rhwng 12–15 oed yn defnyddio’r rhyngrwyd?                                                                      							     17 awr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y-GB" dirty="0">
              <a:latin typeface="Comic Sans MS" pitchFamily="66" charset="0"/>
            </a:endParaRPr>
          </a:p>
          <a:p>
            <a:pPr algn="ctr"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endParaRPr lang="cy-GB" sz="3600" b="1" dirty="0">
              <a:latin typeface="Comic Sans MS" pitchFamily="66" charset="0"/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D7D31CAB-E2DA-8541-B20F-9D0A94BAE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15888"/>
            <a:ext cx="1727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y-GB" altLang="en-US" sz="1200">
                <a:latin typeface="Comic Sans MS" panose="030F0902030302020204" pitchFamily="66" charset="0"/>
              </a:rPr>
              <a:t>Adnodd 7b.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d files SAFETY TEMPLATE LANDSCAPE A4">
            <a:extLst>
              <a:ext uri="{FF2B5EF4-FFF2-40B4-BE49-F238E27FC236}">
                <a16:creationId xmlns:a16="http://schemas.microsoft.com/office/drawing/2014/main" id="{A5881127-99E1-884F-8E25-D450B7111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3">
            <a:extLst>
              <a:ext uri="{FF2B5EF4-FFF2-40B4-BE49-F238E27FC236}">
                <a16:creationId xmlns:a16="http://schemas.microsoft.com/office/drawing/2014/main" id="{4B41BBCB-7CEE-C44B-8800-CA3A34E491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7775575" cy="53292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y-GB" sz="8000" b="1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             </a:t>
            </a:r>
            <a:r>
              <a:rPr lang="cy-GB" sz="11200" b="1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Ystadegau Secstio – Canlyniadau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y-GB">
              <a:solidFill>
                <a:srgbClr val="0070C0"/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y-GB" sz="800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cy-GB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y-GB" sz="8000">
                <a:solidFill>
                  <a:srgbClr val="FF0000"/>
                </a:solidFill>
                <a:latin typeface="Comic Sans MS" pitchFamily="66" charset="0"/>
              </a:rPr>
              <a:t>5. Faint o bobl ifanc a ddywedodd bod rhywun wedi gofyn am ddelwedd neu fideo rhywiol ohonynt?		     60%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y-GB" sz="8000">
              <a:solidFill>
                <a:srgbClr val="FF0000"/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cy-GB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y-GB" sz="8000">
                <a:latin typeface="Comic Sans MS" pitchFamily="66" charset="0"/>
              </a:rPr>
              <a:t>6. Faint o bobl ifanc sy’n adnabod y person wnaeth anfon                                  delwedd anweddus atynt?                                             85%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y-GB" sz="8000">
                <a:latin typeface="Comic Sans MS" pitchFamily="66" charset="0"/>
              </a:rPr>
              <a:t>                                                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y-GB" sz="8000">
                <a:solidFill>
                  <a:schemeClr val="accent1"/>
                </a:solidFill>
                <a:latin typeface="Comic Sans MS" pitchFamily="66" charset="0"/>
              </a:rPr>
              <a:t>7. Faint o bobl ifanc sydd wedi anfon delwedd neu fideo anweddus o’u hunain at rywun arall?			     25%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y-GB" sz="8000">
              <a:solidFill>
                <a:schemeClr val="accent1"/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y-GB" sz="8000">
                <a:latin typeface="Comic Sans MS" pitchFamily="66" charset="0"/>
              </a:rPr>
              <a:t>8. Faint o bobl ifanc a ddywedodd eu bod wedi tynnu   delwedd anweddus o’u hunain?			     40%</a:t>
            </a:r>
          </a:p>
          <a:p>
            <a:pPr algn="ctr"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endParaRPr lang="cy-GB" sz="3600" b="1">
              <a:latin typeface="Comic Sans MS" pitchFamily="66" charset="0"/>
            </a:endParaRPr>
          </a:p>
        </p:txBody>
      </p:sp>
      <p:sp>
        <p:nvSpPr>
          <p:cNvPr id="3076" name="TextBox 3">
            <a:extLst>
              <a:ext uri="{FF2B5EF4-FFF2-40B4-BE49-F238E27FC236}">
                <a16:creationId xmlns:a16="http://schemas.microsoft.com/office/drawing/2014/main" id="{67732306-D89B-0E40-86FB-229181DC4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15888"/>
            <a:ext cx="1727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y-GB" altLang="en-US" sz="1200">
                <a:latin typeface="Comic Sans MS" panose="030F0902030302020204" pitchFamily="66" charset="0"/>
              </a:rPr>
              <a:t>Adnodd 7b.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ord files SAFETY TEMPLATE LANDSCAPE A4">
            <a:extLst>
              <a:ext uri="{FF2B5EF4-FFF2-40B4-BE49-F238E27FC236}">
                <a16:creationId xmlns:a16="http://schemas.microsoft.com/office/drawing/2014/main" id="{BCD8B98C-7420-5148-93FD-A79438565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>
            <a:extLst>
              <a:ext uri="{FF2B5EF4-FFF2-40B4-BE49-F238E27FC236}">
                <a16:creationId xmlns:a16="http://schemas.microsoft.com/office/drawing/2014/main" id="{7AD7CBFA-E0C6-9349-B9A9-FC2377736D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y-GB" altLang="en-US" b="1">
                <a:latin typeface="Comic Sans MS" panose="030F0902030302020204" pitchFamily="66" charset="0"/>
              </a:rPr>
              <a:t>Diffiniad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30FE38B2-7EB6-304C-AAC1-8F17214ADD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7993063" cy="4525963"/>
          </a:xfrm>
        </p:spPr>
        <p:txBody>
          <a:bodyPr/>
          <a:lstStyle/>
          <a:p>
            <a:pPr algn="ctr" eaLnBrk="1" hangingPunct="1">
              <a:spcBef>
                <a:spcPts val="1800"/>
              </a:spcBef>
              <a:buFontTx/>
              <a:buNone/>
            </a:pPr>
            <a:r>
              <a:rPr lang="cy-GB" altLang="en-US" b="1">
                <a:solidFill>
                  <a:srgbClr val="000099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  </a:t>
            </a:r>
            <a:r>
              <a:rPr lang="cy-GB" altLang="en-US" sz="3600" b="1">
                <a:solidFill>
                  <a:srgbClr val="000099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Secstio ydi postio ar-lein neu anfon negeseuon rhywiol neu luniau noeth neu hanner noeth neu fideos drwy unrhyw ddyfais ddigidol </a:t>
            </a:r>
            <a:endParaRPr lang="cy-GB" altLang="en-US" sz="3600" b="1">
              <a:solidFill>
                <a:srgbClr val="000099"/>
              </a:solidFill>
              <a:latin typeface="Comic Sans MS" panose="030F0902030302020204" pitchFamily="66" charset="0"/>
            </a:endParaRPr>
          </a:p>
          <a:p>
            <a:pPr algn="ctr" eaLnBrk="1" hangingPunct="1">
              <a:spcBef>
                <a:spcPts val="1800"/>
              </a:spcBef>
            </a:pPr>
            <a:endParaRPr lang="cy-GB" altLang="en-US" sz="3600" b="1"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ord files SAFETY TEMPLATE LANDSCAPE A4">
            <a:extLst>
              <a:ext uri="{FF2B5EF4-FFF2-40B4-BE49-F238E27FC236}">
                <a16:creationId xmlns:a16="http://schemas.microsoft.com/office/drawing/2014/main" id="{2B89FE5D-2CD9-6D49-8D9D-C15F60E5D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>
            <a:extLst>
              <a:ext uri="{FF2B5EF4-FFF2-40B4-BE49-F238E27FC236}">
                <a16:creationId xmlns:a16="http://schemas.microsoft.com/office/drawing/2014/main" id="{CF720634-24CE-F747-A740-107926D954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y-GB" altLang="en-US" b="1">
                <a:latin typeface="Comic Sans MS" panose="030F0902030302020204" pitchFamily="66" charset="0"/>
              </a:rPr>
              <a:t>Y Gyfraith 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E0B0EC6-BD78-8249-911C-E1DE6F0B43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7704138" cy="4525962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endParaRPr lang="cy-GB" altLang="en-US" sz="1200" dirty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y-GB" altLang="en-US" sz="2400" dirty="0">
                <a:latin typeface="Comic Sans MS" pitchFamily="66" charset="0"/>
              </a:rPr>
              <a:t>   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cy-GB" altLang="en-US" sz="2400" dirty="0">
                <a:latin typeface="Comic Sans MS" pitchFamily="66" charset="0"/>
              </a:rPr>
              <a:t>     Mae tynnu, rhoi caniatâd i dynnu, rhannu, dangos, meddu, meddu gyda’r bwriad o rannu neu hysbysebu lluniau anweddus neu luniau ffug o un	rhyw berson dan 18 oed yn drosedd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262</Words>
  <Application>Microsoft Macintosh PowerPoint</Application>
  <PresentationFormat>On-screen Show (4:3)</PresentationFormat>
  <Paragraphs>37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Diffiniad</vt:lpstr>
      <vt:lpstr>Y Gyfraith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7b. Atebion ystadegau secstio</dc:title>
  <cp:lastModifiedBy>Andy Holland</cp:lastModifiedBy>
  <cp:revision>20</cp:revision>
  <cp:lastPrinted>2014-11-25T12:49:06Z</cp:lastPrinted>
  <dcterms:created xsi:type="dcterms:W3CDTF">2014-09-29T22:15:20Z</dcterms:created>
  <dcterms:modified xsi:type="dcterms:W3CDTF">2022-03-03T00:02:45Z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d109b059-1683-46b7-ae2b-8297c49d61bb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