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7"/>
  </p:notesMasterIdLst>
  <p:handoutMasterIdLst>
    <p:handoutMasterId r:id="rId8"/>
  </p:handoutMasterIdLst>
  <p:sldIdLst>
    <p:sldId id="290" r:id="rId2"/>
    <p:sldId id="301" r:id="rId3"/>
    <p:sldId id="302" r:id="rId4"/>
    <p:sldId id="294" r:id="rId5"/>
    <p:sldId id="303" r:id="rId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4075" autoAdjust="0"/>
  </p:normalViewPr>
  <p:slideViewPr>
    <p:cSldViewPr>
      <p:cViewPr varScale="1">
        <p:scale>
          <a:sx n="49" d="100"/>
          <a:sy n="49" d="100"/>
        </p:scale>
        <p:origin x="3888" y="17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p:scale>
          <a:sx n="100" d="100"/>
          <a:sy n="100" d="100"/>
        </p:scale>
        <p:origin x="-780" y="12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28B2E78-2C58-DF4E-B5DE-27C4448D97BA}"/>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GB"/>
          </a:p>
        </p:txBody>
      </p:sp>
      <p:sp>
        <p:nvSpPr>
          <p:cNvPr id="39939" name="Rectangle 3">
            <a:extLst>
              <a:ext uri="{FF2B5EF4-FFF2-40B4-BE49-F238E27FC236}">
                <a16:creationId xmlns:a16="http://schemas.microsoft.com/office/drawing/2014/main" id="{ECD2D79D-624A-0145-9329-9B6B14140CD4}"/>
              </a:ext>
            </a:extLst>
          </p:cNvPr>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34DB8414-2265-8240-9CB4-C2267F1A90F3}" type="datetime1">
              <a:rPr lang="en-GB"/>
              <a:pPr>
                <a:defRPr/>
              </a:pPr>
              <a:t>02/03/2022</a:t>
            </a:fld>
            <a:endParaRPr lang="en-GB"/>
          </a:p>
        </p:txBody>
      </p:sp>
      <p:sp>
        <p:nvSpPr>
          <p:cNvPr id="39940" name="Rectangle 4">
            <a:extLst>
              <a:ext uri="{FF2B5EF4-FFF2-40B4-BE49-F238E27FC236}">
                <a16:creationId xmlns:a16="http://schemas.microsoft.com/office/drawing/2014/main" id="{88DC65D8-3730-F149-A634-708DC726818F}"/>
              </a:ext>
            </a:extLst>
          </p:cNvPr>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GB"/>
          </a:p>
        </p:txBody>
      </p:sp>
      <p:sp>
        <p:nvSpPr>
          <p:cNvPr id="39941" name="Rectangle 5">
            <a:extLst>
              <a:ext uri="{FF2B5EF4-FFF2-40B4-BE49-F238E27FC236}">
                <a16:creationId xmlns:a16="http://schemas.microsoft.com/office/drawing/2014/main" id="{65B4244A-909C-694F-95C4-26A3AC610AF9}"/>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vl1pPr>
          </a:lstStyle>
          <a:p>
            <a:fld id="{D07A3B98-26D6-1F41-9219-5414E3E562F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06C11A-5AF0-814D-95ED-75A6490B9E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3" charset="0"/>
                <a:ea typeface="Arial" pitchFamily="33" charset="0"/>
                <a:cs typeface="Arial" pitchFamily="33" charset="0"/>
              </a:defRPr>
            </a:lvl1pPr>
          </a:lstStyle>
          <a:p>
            <a:pPr>
              <a:defRPr/>
            </a:pPr>
            <a:endParaRPr lang="en-GB"/>
          </a:p>
        </p:txBody>
      </p:sp>
      <p:sp>
        <p:nvSpPr>
          <p:cNvPr id="15363" name="Rectangle 3">
            <a:extLst>
              <a:ext uri="{FF2B5EF4-FFF2-40B4-BE49-F238E27FC236}">
                <a16:creationId xmlns:a16="http://schemas.microsoft.com/office/drawing/2014/main" id="{84CBBB6E-2608-7645-A750-D0B47DC6018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3" charset="0"/>
                <a:ea typeface="Arial" pitchFamily="33" charset="0"/>
                <a:cs typeface="Arial" pitchFamily="33" charset="0"/>
              </a:defRPr>
            </a:lvl1pPr>
          </a:lstStyle>
          <a:p>
            <a:pPr>
              <a:defRPr/>
            </a:pPr>
            <a:endParaRPr lang="en-GB"/>
          </a:p>
        </p:txBody>
      </p:sp>
      <p:sp>
        <p:nvSpPr>
          <p:cNvPr id="7172" name="Rectangle 4">
            <a:extLst>
              <a:ext uri="{FF2B5EF4-FFF2-40B4-BE49-F238E27FC236}">
                <a16:creationId xmlns:a16="http://schemas.microsoft.com/office/drawing/2014/main" id="{B413C4DB-DC7E-7A4C-BB32-42F2064EAB2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DC8BF053-A292-D749-885D-AB7C512107E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a:extLst>
              <a:ext uri="{FF2B5EF4-FFF2-40B4-BE49-F238E27FC236}">
                <a16:creationId xmlns:a16="http://schemas.microsoft.com/office/drawing/2014/main" id="{91D9CFAD-D8BB-B645-B947-BCD26AFEA1B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3" charset="0"/>
                <a:ea typeface="Arial" pitchFamily="33" charset="0"/>
                <a:cs typeface="Arial" pitchFamily="33" charset="0"/>
              </a:defRPr>
            </a:lvl1pPr>
          </a:lstStyle>
          <a:p>
            <a:pPr>
              <a:defRPr/>
            </a:pPr>
            <a:endParaRPr lang="en-GB"/>
          </a:p>
        </p:txBody>
      </p:sp>
      <p:sp>
        <p:nvSpPr>
          <p:cNvPr id="15367" name="Rectangle 7">
            <a:extLst>
              <a:ext uri="{FF2B5EF4-FFF2-40B4-BE49-F238E27FC236}">
                <a16:creationId xmlns:a16="http://schemas.microsoft.com/office/drawing/2014/main" id="{C324CEE3-03C9-E940-9257-2EE0F8681FF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9C5F5A-AE2F-2B41-9F7F-E0188961C59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3" charset="0"/>
        <a:ea typeface="ＭＳ Ｐゴシック" charset="0"/>
        <a:cs typeface="Arial" pitchFamily="33" charset="0"/>
      </a:defRPr>
    </a:lvl1pPr>
    <a:lvl2pPr marL="4572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2pPr>
    <a:lvl3pPr marL="9144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3pPr>
    <a:lvl4pPr marL="13716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4pPr>
    <a:lvl5pPr marL="18288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F902133-F901-7C49-8634-842CC1F60D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F401924-6CD9-0248-B3B1-56D7907A0992}" type="slidenum">
              <a:rPr lang="en-GB" altLang="en-US"/>
              <a:pPr eaLnBrk="1" hangingPunct="1"/>
              <a:t>1</a:t>
            </a:fld>
            <a:endParaRPr lang="en-GB" altLang="en-US"/>
          </a:p>
        </p:txBody>
      </p:sp>
      <p:sp>
        <p:nvSpPr>
          <p:cNvPr id="8195" name="Rectangle 2">
            <a:extLst>
              <a:ext uri="{FF2B5EF4-FFF2-40B4-BE49-F238E27FC236}">
                <a16:creationId xmlns:a16="http://schemas.microsoft.com/office/drawing/2014/main" id="{DDFB830D-F54F-E546-8D6E-E4C10BB2D22C}"/>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8B8677C8-0851-504E-A1E8-4CF63D8405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Lets look at the wrong choices made by Lowri,  Azuben and Marcus. </a:t>
            </a:r>
          </a:p>
          <a:p>
            <a:pPr algn="just"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a:t>
            </a:r>
          </a:p>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No one should pressurise another to do something that they don’</a:t>
            </a:r>
            <a:r>
              <a:rPr lang="en-GB" altLang="ja-JP">
                <a:latin typeface="Arial" panose="020B0604020202020204" pitchFamily="34" charset="0"/>
                <a:ea typeface="ＭＳ Ｐゴシック" panose="020B0600070205080204" pitchFamily="34" charset="-128"/>
                <a:cs typeface="Arial" panose="020B0604020202020204" pitchFamily="34" charset="0"/>
              </a:rPr>
              <a:t>t really want to do. Lowri would not have taken or sent the picture if she had not been pressurised by Azuben. </a:t>
            </a:r>
          </a:p>
          <a:p>
            <a:pPr algn="just" eaLnBrk="1" hangingPunct="1"/>
            <a:endParaRPr lang="en-GB" altLang="ja-JP">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ja-JP">
                <a:solidFill>
                  <a:srgbClr val="0000FF"/>
                </a:solidFill>
                <a:latin typeface="Arial" panose="020B0604020202020204" pitchFamily="34" charset="0"/>
                <a:ea typeface="ＭＳ Ｐゴシック" panose="020B0600070205080204" pitchFamily="34" charset="-128"/>
                <a:cs typeface="Arial" panose="020B0604020202020204" pitchFamily="34" charset="0"/>
              </a:rPr>
              <a:t>Ask pupils what offences in law, do they think Lowri has committed? </a:t>
            </a:r>
          </a:p>
          <a:p>
            <a:pPr algn="just" eaLnBrk="1" hangingPunct="1"/>
            <a:r>
              <a:rPr lang="en-GB" altLang="ja-JP">
                <a:solidFill>
                  <a:srgbClr val="0000FF"/>
                </a:solidFill>
                <a:latin typeface="Arial" panose="020B0604020202020204" pitchFamily="34" charset="0"/>
                <a:ea typeface="ＭＳ Ｐゴシック" panose="020B0600070205080204" pitchFamily="34" charset="-128"/>
                <a:cs typeface="Arial" panose="020B0604020202020204" pitchFamily="34" charset="0"/>
              </a:rPr>
              <a:t>She has made, possesses and distributed an indecent image of a child. </a:t>
            </a:r>
          </a:p>
          <a:p>
            <a:pPr algn="just" eaLnBrk="1" hangingPunct="1"/>
            <a:endParaRPr lang="en-GB" altLang="ja-JP">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Remember once you send or post any photo through the Internet you have immediately lost control of it. Think before you click. Who will see this? It will be many more than you intended.</a:t>
            </a:r>
          </a:p>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F0E7F19-CAC7-934D-8837-C34982CBE58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E6F46AF-8D5E-1944-8CFD-83A60990B42D}" type="slidenum">
              <a:rPr lang="en-GB" altLang="en-US" sz="1200"/>
              <a:pPr algn="r" eaLnBrk="1" hangingPunct="1"/>
              <a:t>2</a:t>
            </a:fld>
            <a:endParaRPr lang="en-GB" altLang="en-US" sz="1200"/>
          </a:p>
        </p:txBody>
      </p:sp>
      <p:sp>
        <p:nvSpPr>
          <p:cNvPr id="9219" name="Rectangle 2">
            <a:extLst>
              <a:ext uri="{FF2B5EF4-FFF2-40B4-BE49-F238E27FC236}">
                <a16:creationId xmlns:a16="http://schemas.microsoft.com/office/drawing/2014/main" id="{B15475DE-86BF-6848-ACA9-7A7C99759CD8}"/>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F315F263-F528-854C-A35D-662BCB8BE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Azuben had no right to pressurise Lowri into taking an indecent image of herself. This is called relationship abuse because she did not give her consent. Lowri could have confided in someone she trusted, perhaps her best friend Naomi, her parent or another trusted adult like a teacher. By sending the photo to Marcus, Azuben not only broke the trust of Lowri, but also the Law. </a:t>
            </a:r>
          </a:p>
          <a:p>
            <a:pPr algn="just"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GB" altLang="en-US">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GB" altLang="en-US">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If your relationship breaks down you don't know what your ex-partner might do with any photos you have sent them electronically. </a:t>
            </a:r>
          </a:p>
          <a:p>
            <a:pPr algn="just"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If this is happening to you, speak to someone you trust.</a:t>
            </a:r>
            <a:endParaRPr lang="en-GB" altLang="en-US" b="1" u="sng">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r>
              <a:rPr lang="en-GB" altLang="en-US" b="1" u="sng">
                <a:latin typeface="Arial" panose="020B0604020202020204" pitchFamily="34" charset="0"/>
                <a:ea typeface="ＭＳ Ｐゴシック" panose="020B0600070205080204" pitchFamily="34" charset="-128"/>
                <a:cs typeface="Arial" panose="020B0604020202020204"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ABE32FB-1114-044A-9A96-279EDDCC45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4CB1FDF-EFA2-4A42-8CC2-BB0A488631E2}" type="slidenum">
              <a:rPr lang="en-GB" altLang="en-US" sz="1200"/>
              <a:pPr algn="r" eaLnBrk="1" hangingPunct="1"/>
              <a:t>3</a:t>
            </a:fld>
            <a:endParaRPr lang="en-GB" altLang="en-US" sz="1200"/>
          </a:p>
        </p:txBody>
      </p:sp>
      <p:sp>
        <p:nvSpPr>
          <p:cNvPr id="10243" name="Rectangle 2">
            <a:extLst>
              <a:ext uri="{FF2B5EF4-FFF2-40B4-BE49-F238E27FC236}">
                <a16:creationId xmlns:a16="http://schemas.microsoft.com/office/drawing/2014/main" id="{A27B260F-6528-6F4B-ABA6-C5FAEC675D49}"/>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47889CF8-6A39-AA4C-802A-218868334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Marcus is responsible for a number of wrong choices.  </a:t>
            </a:r>
          </a:p>
          <a:p>
            <a:pPr algn="just" eaLnBrk="1" hangingPunct="1"/>
            <a:endPar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These choices would have considerable consequences. Some of these choices are criminal acts.</a:t>
            </a:r>
          </a:p>
          <a:p>
            <a:pPr algn="just" eaLnBrk="1" hangingPunct="1"/>
            <a:endParaRPr lang="en-GB" altLang="en-US">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a:solidFill>
                  <a:srgbClr val="0000FF"/>
                </a:solidFill>
                <a:latin typeface="Arial" panose="020B0604020202020204" pitchFamily="34" charset="0"/>
                <a:ea typeface="ＭＳ Ｐゴシック" panose="020B0600070205080204" pitchFamily="34" charset="-128"/>
                <a:cs typeface="Arial" panose="020B0604020202020204" pitchFamily="34" charset="0"/>
              </a:rPr>
              <a:t>Ask the pupils which choices were criminal acts? </a:t>
            </a:r>
          </a:p>
          <a:p>
            <a:pPr algn="just" eaLnBrk="1" hangingPunct="1"/>
            <a:r>
              <a:rPr lang="en-GB" altLang="en-US">
                <a:solidFill>
                  <a:srgbClr val="0000FF"/>
                </a:solidFill>
                <a:latin typeface="Arial" panose="020B0604020202020204" pitchFamily="34" charset="0"/>
                <a:ea typeface="ＭＳ Ｐゴシック" panose="020B0600070205080204" pitchFamily="34" charset="-128"/>
                <a:cs typeface="Arial" panose="020B0604020202020204" pitchFamily="34" charset="0"/>
              </a:rPr>
              <a:t>Marcus has possessed and distributed an indecent image of a child. </a:t>
            </a:r>
          </a:p>
          <a:p>
            <a:pPr algn="just"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endParaRPr lang="en-GB" altLang="en-US" b="1" u="sng">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4A1EE3F-DA35-E445-9410-F8D43ADAA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D4863FB-B49B-3144-BC38-DEF4543E2D59}" type="slidenum">
              <a:rPr lang="en-GB" altLang="en-US"/>
              <a:pPr eaLnBrk="1" hangingPunct="1"/>
              <a:t>4</a:t>
            </a:fld>
            <a:endParaRPr lang="en-GB" altLang="en-US"/>
          </a:p>
        </p:txBody>
      </p:sp>
      <p:sp>
        <p:nvSpPr>
          <p:cNvPr id="11267" name="Rectangle 2">
            <a:extLst>
              <a:ext uri="{FF2B5EF4-FFF2-40B4-BE49-F238E27FC236}">
                <a16:creationId xmlns:a16="http://schemas.microsoft.com/office/drawing/2014/main" id="{5CC71CF1-B99F-BB4C-9255-9FCD4D5626F4}"/>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4631A1DD-AB98-BD4F-84AC-7BAEE32A19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Remember to always log out of your online accounts.  It is very risky to remain logged onto any site or lend your phone to another.</a:t>
            </a:r>
          </a:p>
          <a:p>
            <a:pPr algn="just"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Remember to have a strong password to protect your phone and lock your screen. </a:t>
            </a:r>
          </a:p>
          <a:p>
            <a:pPr algn="just" eaLnBrk="1" hangingPunct="1"/>
            <a:endParaRPr lang="en-US"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US"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the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A82DEA7-2817-C741-982C-F4D141519C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353FACB-FD9B-2E46-83D5-89807EA5203B}" type="slidenum">
              <a:rPr lang="en-GB" altLang="en-US"/>
              <a:pPr eaLnBrk="1" hangingPunct="1"/>
              <a:t>5</a:t>
            </a:fld>
            <a:endParaRPr lang="en-GB" altLang="en-US"/>
          </a:p>
        </p:txBody>
      </p:sp>
      <p:sp>
        <p:nvSpPr>
          <p:cNvPr id="12291" name="Rectangle 2">
            <a:extLst>
              <a:ext uri="{FF2B5EF4-FFF2-40B4-BE49-F238E27FC236}">
                <a16:creationId xmlns:a16="http://schemas.microsoft.com/office/drawing/2014/main" id="{D655ACE7-0506-884C-98FA-7372A48133F1}"/>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2AF743B8-9786-0C47-81AE-3CA46384699E}"/>
              </a:ext>
            </a:extLst>
          </p:cNvPr>
          <p:cNvSpPr>
            <a:spLocks noGrp="1" noChangeArrowheads="1"/>
          </p:cNvSpPr>
          <p:nvPr>
            <p:ph type="body" idx="1"/>
          </p:nvPr>
        </p:nvSpPr>
        <p:spPr>
          <a:xfrm>
            <a:off x="620713" y="4284663"/>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u="sng">
                <a:solidFill>
                  <a:srgbClr val="FF0000"/>
                </a:solidFill>
                <a:latin typeface="Arial" panose="020B0604020202020204" pitchFamily="34" charset="0"/>
                <a:ea typeface="ＭＳ Ｐゴシック" panose="020B0600070205080204" pitchFamily="34" charset="-128"/>
                <a:cs typeface="Arial" panose="020B0604020202020204" pitchFamily="34" charset="0"/>
              </a:rPr>
              <a:t>Advise pupils: </a:t>
            </a:r>
          </a:p>
          <a:p>
            <a:pPr eaLnBrk="1" hangingPunct="1"/>
            <a:endParaRPr lang="en-GB" altLang="en-US" b="1" u="sng">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GB" altLang="en-US">
                <a:latin typeface="Arial" panose="020B0604020202020204" pitchFamily="34" charset="0"/>
                <a:ea typeface="ＭＳ Ｐゴシック" panose="020B0600070205080204" pitchFamily="34" charset="-128"/>
                <a:cs typeface="Arial" panose="020B0604020202020204" pitchFamily="34" charset="0"/>
              </a:rPr>
              <a:t>If you are sent such an image you should delete it from your phone, tablet or computer and report it to the Police. In law this is a serious sexual offence and carries heavy penalties. </a:t>
            </a:r>
          </a:p>
          <a:p>
            <a:pPr eaLnBrk="1" hangingPunct="1"/>
            <a:endParaRPr lang="en-GB" alt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a:solidFill>
                  <a:srgbClr val="FF0000"/>
                </a:solidFill>
                <a:latin typeface="Arial" panose="020B0604020202020204" pitchFamily="34" charset="0"/>
                <a:ea typeface="ＭＳ Ｐゴシック" panose="020B0600070205080204" pitchFamily="34" charset="-128"/>
                <a:cs typeface="Arial" panose="020B0604020202020204" pitchFamily="34" charset="0"/>
              </a:rPr>
              <a:t>Teachers can refer to the teacher support notes resource 3f.</a:t>
            </a:r>
          </a:p>
          <a:p>
            <a:pPr eaLnBrk="1" hangingPunct="1"/>
            <a:endParaRPr lang="en-GB" alt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u="sng">
                <a:solidFill>
                  <a:srgbClr val="FF0000"/>
                </a:solidFill>
                <a:latin typeface="Arial" panose="020B0604020202020204" pitchFamily="34" charset="0"/>
                <a:ea typeface="ＭＳ Ｐゴシック" panose="020B0600070205080204" pitchFamily="34" charset="-128"/>
                <a:cs typeface="Arial" panose="020B0604020202020204" pitchFamily="34" charset="0"/>
              </a:rPr>
              <a:t>End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D361ED3C-0B16-0342-B485-DF32E1AC582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F4E0520-AA87-C74F-90C8-A620DF03438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6A4EEAD-7297-2648-8873-94248093E77E}"/>
              </a:ext>
            </a:extLst>
          </p:cNvPr>
          <p:cNvSpPr>
            <a:spLocks noGrp="1" noChangeArrowheads="1"/>
          </p:cNvSpPr>
          <p:nvPr>
            <p:ph type="sldNum" sz="quarter" idx="12"/>
          </p:nvPr>
        </p:nvSpPr>
        <p:spPr>
          <a:ln/>
        </p:spPr>
        <p:txBody>
          <a:bodyPr/>
          <a:lstStyle>
            <a:lvl1pPr>
              <a:defRPr/>
            </a:lvl1pPr>
          </a:lstStyle>
          <a:p>
            <a:fld id="{1038D0DD-3628-544E-9669-8587727A9C20}" type="slidenum">
              <a:rPr lang="en-GB" altLang="en-US"/>
              <a:pPr/>
              <a:t>‹#›</a:t>
            </a:fld>
            <a:endParaRPr lang="en-GB" altLang="en-US"/>
          </a:p>
        </p:txBody>
      </p:sp>
    </p:spTree>
    <p:extLst>
      <p:ext uri="{BB962C8B-B14F-4D97-AF65-F5344CB8AC3E}">
        <p14:creationId xmlns:p14="http://schemas.microsoft.com/office/powerpoint/2010/main" val="149549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C01E6CA-86C3-7749-B67D-660A5776D5A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C6864A9-D4FC-2142-87ED-28011CAEE7D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C6BAEA9-60AF-114D-97CA-28B7B38A9967}"/>
              </a:ext>
            </a:extLst>
          </p:cNvPr>
          <p:cNvSpPr>
            <a:spLocks noGrp="1" noChangeArrowheads="1"/>
          </p:cNvSpPr>
          <p:nvPr>
            <p:ph type="sldNum" sz="quarter" idx="12"/>
          </p:nvPr>
        </p:nvSpPr>
        <p:spPr>
          <a:ln/>
        </p:spPr>
        <p:txBody>
          <a:bodyPr/>
          <a:lstStyle>
            <a:lvl1pPr>
              <a:defRPr/>
            </a:lvl1pPr>
          </a:lstStyle>
          <a:p>
            <a:fld id="{A4790EEA-6B15-5F43-A057-9786BA37AEF0}" type="slidenum">
              <a:rPr lang="en-GB" altLang="en-US"/>
              <a:pPr/>
              <a:t>‹#›</a:t>
            </a:fld>
            <a:endParaRPr lang="en-GB" altLang="en-US"/>
          </a:p>
        </p:txBody>
      </p:sp>
    </p:spTree>
    <p:extLst>
      <p:ext uri="{BB962C8B-B14F-4D97-AF65-F5344CB8AC3E}">
        <p14:creationId xmlns:p14="http://schemas.microsoft.com/office/powerpoint/2010/main" val="234428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2E0C8492-DBA3-074B-B45B-169F6AC125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CD3408C-4630-2C40-B482-E196EE8BB27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1AD7129-9E8B-804E-8F12-AAF6C1445F96}"/>
              </a:ext>
            </a:extLst>
          </p:cNvPr>
          <p:cNvSpPr>
            <a:spLocks noGrp="1" noChangeArrowheads="1"/>
          </p:cNvSpPr>
          <p:nvPr>
            <p:ph type="sldNum" sz="quarter" idx="12"/>
          </p:nvPr>
        </p:nvSpPr>
        <p:spPr>
          <a:ln/>
        </p:spPr>
        <p:txBody>
          <a:bodyPr/>
          <a:lstStyle>
            <a:lvl1pPr>
              <a:defRPr/>
            </a:lvl1pPr>
          </a:lstStyle>
          <a:p>
            <a:fld id="{606A2E11-D8C8-9047-934D-86712BA22B52}" type="slidenum">
              <a:rPr lang="en-GB" altLang="en-US"/>
              <a:pPr/>
              <a:t>‹#›</a:t>
            </a:fld>
            <a:endParaRPr lang="en-GB" altLang="en-US"/>
          </a:p>
        </p:txBody>
      </p:sp>
    </p:spTree>
    <p:extLst>
      <p:ext uri="{BB962C8B-B14F-4D97-AF65-F5344CB8AC3E}">
        <p14:creationId xmlns:p14="http://schemas.microsoft.com/office/powerpoint/2010/main" val="172499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5C313F40-E607-7543-B022-2F6EC08C313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8141590-5061-8D42-B47E-163A8CD2449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97977CF-909C-A446-A2AA-030A8B06656B}"/>
              </a:ext>
            </a:extLst>
          </p:cNvPr>
          <p:cNvSpPr>
            <a:spLocks noGrp="1" noChangeArrowheads="1"/>
          </p:cNvSpPr>
          <p:nvPr>
            <p:ph type="sldNum" sz="quarter" idx="12"/>
          </p:nvPr>
        </p:nvSpPr>
        <p:spPr>
          <a:ln/>
        </p:spPr>
        <p:txBody>
          <a:bodyPr/>
          <a:lstStyle>
            <a:lvl1pPr>
              <a:defRPr/>
            </a:lvl1pPr>
          </a:lstStyle>
          <a:p>
            <a:fld id="{52B5E2F9-C5DB-E548-B30F-E89A01FA9660}" type="slidenum">
              <a:rPr lang="en-GB" altLang="en-US"/>
              <a:pPr/>
              <a:t>‹#›</a:t>
            </a:fld>
            <a:endParaRPr lang="en-GB" altLang="en-US"/>
          </a:p>
        </p:txBody>
      </p:sp>
    </p:spTree>
    <p:extLst>
      <p:ext uri="{BB962C8B-B14F-4D97-AF65-F5344CB8AC3E}">
        <p14:creationId xmlns:p14="http://schemas.microsoft.com/office/powerpoint/2010/main" val="131960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BFE638E1-1D2C-4B4A-B240-5AAE33C7839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AC0C12A-3106-AD44-BE1C-82FCA2C1D1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4F21D7F-C926-3740-AC93-30AD290FC393}"/>
              </a:ext>
            </a:extLst>
          </p:cNvPr>
          <p:cNvSpPr>
            <a:spLocks noGrp="1" noChangeArrowheads="1"/>
          </p:cNvSpPr>
          <p:nvPr>
            <p:ph type="sldNum" sz="quarter" idx="12"/>
          </p:nvPr>
        </p:nvSpPr>
        <p:spPr>
          <a:ln/>
        </p:spPr>
        <p:txBody>
          <a:bodyPr/>
          <a:lstStyle>
            <a:lvl1pPr>
              <a:defRPr/>
            </a:lvl1pPr>
          </a:lstStyle>
          <a:p>
            <a:fld id="{0AA5DAD8-BA1D-1D4D-84B4-5892CC3F68AC}" type="slidenum">
              <a:rPr lang="en-GB" altLang="en-US"/>
              <a:pPr/>
              <a:t>‹#›</a:t>
            </a:fld>
            <a:endParaRPr lang="en-GB" altLang="en-US"/>
          </a:p>
        </p:txBody>
      </p:sp>
    </p:spTree>
    <p:extLst>
      <p:ext uri="{BB962C8B-B14F-4D97-AF65-F5344CB8AC3E}">
        <p14:creationId xmlns:p14="http://schemas.microsoft.com/office/powerpoint/2010/main" val="275438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C3BF8BDA-0602-5342-B9C8-1356D169F35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6EBF18E-8D15-664E-AD52-96E7139837F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AEF4B8A-D921-844E-BCBD-EE359B52DD05}"/>
              </a:ext>
            </a:extLst>
          </p:cNvPr>
          <p:cNvSpPr>
            <a:spLocks noGrp="1" noChangeArrowheads="1"/>
          </p:cNvSpPr>
          <p:nvPr>
            <p:ph type="sldNum" sz="quarter" idx="12"/>
          </p:nvPr>
        </p:nvSpPr>
        <p:spPr>
          <a:ln/>
        </p:spPr>
        <p:txBody>
          <a:bodyPr/>
          <a:lstStyle>
            <a:lvl1pPr>
              <a:defRPr/>
            </a:lvl1pPr>
          </a:lstStyle>
          <a:p>
            <a:fld id="{A8AF7823-889F-6243-8638-98BB663EA114}" type="slidenum">
              <a:rPr lang="en-GB" altLang="en-US"/>
              <a:pPr/>
              <a:t>‹#›</a:t>
            </a:fld>
            <a:endParaRPr lang="en-GB" altLang="en-US"/>
          </a:p>
        </p:txBody>
      </p:sp>
    </p:spTree>
    <p:extLst>
      <p:ext uri="{BB962C8B-B14F-4D97-AF65-F5344CB8AC3E}">
        <p14:creationId xmlns:p14="http://schemas.microsoft.com/office/powerpoint/2010/main" val="354651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E177E7E8-6962-B845-BE4B-87C5575A77D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EDA239-4FC5-D14F-9AD5-BB36DBC844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4BE0BB8-3740-A34E-93AA-536B8F5C0B6A}"/>
              </a:ext>
            </a:extLst>
          </p:cNvPr>
          <p:cNvSpPr>
            <a:spLocks noGrp="1" noChangeArrowheads="1"/>
          </p:cNvSpPr>
          <p:nvPr>
            <p:ph type="sldNum" sz="quarter" idx="12"/>
          </p:nvPr>
        </p:nvSpPr>
        <p:spPr>
          <a:ln/>
        </p:spPr>
        <p:txBody>
          <a:bodyPr/>
          <a:lstStyle>
            <a:lvl1pPr>
              <a:defRPr/>
            </a:lvl1pPr>
          </a:lstStyle>
          <a:p>
            <a:fld id="{2C2E67DA-8F31-C545-BDEF-1DFD586A96EA}" type="slidenum">
              <a:rPr lang="en-GB" altLang="en-US"/>
              <a:pPr/>
              <a:t>‹#›</a:t>
            </a:fld>
            <a:endParaRPr lang="en-GB" altLang="en-US"/>
          </a:p>
        </p:txBody>
      </p:sp>
    </p:spTree>
    <p:extLst>
      <p:ext uri="{BB962C8B-B14F-4D97-AF65-F5344CB8AC3E}">
        <p14:creationId xmlns:p14="http://schemas.microsoft.com/office/powerpoint/2010/main" val="370013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7C01D919-0FF7-F746-A245-2D19D37A6BE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71DAF5B5-F378-7C49-B1A1-48EE1DA8EB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7770884-44C0-8742-AAB9-8ABE48C2899B}"/>
              </a:ext>
            </a:extLst>
          </p:cNvPr>
          <p:cNvSpPr>
            <a:spLocks noGrp="1" noChangeArrowheads="1"/>
          </p:cNvSpPr>
          <p:nvPr>
            <p:ph type="sldNum" sz="quarter" idx="12"/>
          </p:nvPr>
        </p:nvSpPr>
        <p:spPr>
          <a:ln/>
        </p:spPr>
        <p:txBody>
          <a:bodyPr/>
          <a:lstStyle>
            <a:lvl1pPr>
              <a:defRPr/>
            </a:lvl1pPr>
          </a:lstStyle>
          <a:p>
            <a:fld id="{AA93CA7F-4DD1-5B4C-9EE1-ACB700E6846E}" type="slidenum">
              <a:rPr lang="en-GB" altLang="en-US"/>
              <a:pPr/>
              <a:t>‹#›</a:t>
            </a:fld>
            <a:endParaRPr lang="en-GB" altLang="en-US"/>
          </a:p>
        </p:txBody>
      </p:sp>
    </p:spTree>
    <p:extLst>
      <p:ext uri="{BB962C8B-B14F-4D97-AF65-F5344CB8AC3E}">
        <p14:creationId xmlns:p14="http://schemas.microsoft.com/office/powerpoint/2010/main" val="69387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04497F3E-4F19-E843-B66F-A27DA61BA4A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AEF418DE-2961-7747-AB43-8794D5690CE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82329A5-2394-084E-A79C-F1C639C15700}"/>
              </a:ext>
            </a:extLst>
          </p:cNvPr>
          <p:cNvSpPr>
            <a:spLocks noGrp="1" noChangeArrowheads="1"/>
          </p:cNvSpPr>
          <p:nvPr>
            <p:ph type="sldNum" sz="quarter" idx="12"/>
          </p:nvPr>
        </p:nvSpPr>
        <p:spPr>
          <a:ln/>
        </p:spPr>
        <p:txBody>
          <a:bodyPr/>
          <a:lstStyle>
            <a:lvl1pPr>
              <a:defRPr/>
            </a:lvl1pPr>
          </a:lstStyle>
          <a:p>
            <a:fld id="{CF99CE60-4E9D-AD43-B625-EF1878C6B192}" type="slidenum">
              <a:rPr lang="en-GB" altLang="en-US"/>
              <a:pPr/>
              <a:t>‹#›</a:t>
            </a:fld>
            <a:endParaRPr lang="en-GB" altLang="en-US"/>
          </a:p>
        </p:txBody>
      </p:sp>
    </p:spTree>
    <p:extLst>
      <p:ext uri="{BB962C8B-B14F-4D97-AF65-F5344CB8AC3E}">
        <p14:creationId xmlns:p14="http://schemas.microsoft.com/office/powerpoint/2010/main" val="20456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05BFDF-A64F-C243-876F-D1CCEBD7C257}"/>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EC61659-E398-4744-83C1-EAACC598A00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0416567-4361-824C-8A94-429A22F80ED6}"/>
              </a:ext>
            </a:extLst>
          </p:cNvPr>
          <p:cNvSpPr>
            <a:spLocks noGrp="1" noChangeArrowheads="1"/>
          </p:cNvSpPr>
          <p:nvPr>
            <p:ph type="sldNum" sz="quarter" idx="12"/>
          </p:nvPr>
        </p:nvSpPr>
        <p:spPr>
          <a:ln/>
        </p:spPr>
        <p:txBody>
          <a:bodyPr/>
          <a:lstStyle>
            <a:lvl1pPr>
              <a:defRPr/>
            </a:lvl1pPr>
          </a:lstStyle>
          <a:p>
            <a:fld id="{9480419D-7F07-2B42-A117-51B2809402B7}" type="slidenum">
              <a:rPr lang="en-GB" altLang="en-US"/>
              <a:pPr/>
              <a:t>‹#›</a:t>
            </a:fld>
            <a:endParaRPr lang="en-GB" altLang="en-US"/>
          </a:p>
        </p:txBody>
      </p:sp>
    </p:spTree>
    <p:extLst>
      <p:ext uri="{BB962C8B-B14F-4D97-AF65-F5344CB8AC3E}">
        <p14:creationId xmlns:p14="http://schemas.microsoft.com/office/powerpoint/2010/main" val="236977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B5D9E46A-E5F1-5548-9023-928395D716C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9DB9CA7-5F7F-5440-9969-5150F50676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1B1F116-9506-204D-BE29-F655AA910987}"/>
              </a:ext>
            </a:extLst>
          </p:cNvPr>
          <p:cNvSpPr>
            <a:spLocks noGrp="1" noChangeArrowheads="1"/>
          </p:cNvSpPr>
          <p:nvPr>
            <p:ph type="sldNum" sz="quarter" idx="12"/>
          </p:nvPr>
        </p:nvSpPr>
        <p:spPr>
          <a:ln/>
        </p:spPr>
        <p:txBody>
          <a:bodyPr/>
          <a:lstStyle>
            <a:lvl1pPr>
              <a:defRPr/>
            </a:lvl1pPr>
          </a:lstStyle>
          <a:p>
            <a:fld id="{278AADA9-153D-ED41-B55D-E68DDE8AB5F2}" type="slidenum">
              <a:rPr lang="en-GB" altLang="en-US"/>
              <a:pPr/>
              <a:t>‹#›</a:t>
            </a:fld>
            <a:endParaRPr lang="en-GB" altLang="en-US"/>
          </a:p>
        </p:txBody>
      </p:sp>
    </p:spTree>
    <p:extLst>
      <p:ext uri="{BB962C8B-B14F-4D97-AF65-F5344CB8AC3E}">
        <p14:creationId xmlns:p14="http://schemas.microsoft.com/office/powerpoint/2010/main" val="137731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4DA4B218-A47C-4A45-A4E0-36124A4B6CE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166496D-A44C-1E49-A4F9-5D512A3067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C35D01E-220C-4B49-B915-856440E60A71}"/>
              </a:ext>
            </a:extLst>
          </p:cNvPr>
          <p:cNvSpPr>
            <a:spLocks noGrp="1" noChangeArrowheads="1"/>
          </p:cNvSpPr>
          <p:nvPr>
            <p:ph type="sldNum" sz="quarter" idx="12"/>
          </p:nvPr>
        </p:nvSpPr>
        <p:spPr>
          <a:ln/>
        </p:spPr>
        <p:txBody>
          <a:bodyPr/>
          <a:lstStyle>
            <a:lvl1pPr>
              <a:defRPr/>
            </a:lvl1pPr>
          </a:lstStyle>
          <a:p>
            <a:fld id="{3A458EC8-4C32-0546-A9A4-8EEBCCDDFA4D}" type="slidenum">
              <a:rPr lang="en-GB" altLang="en-US"/>
              <a:pPr/>
              <a:t>‹#›</a:t>
            </a:fld>
            <a:endParaRPr lang="en-GB" altLang="en-US"/>
          </a:p>
        </p:txBody>
      </p:sp>
    </p:spTree>
    <p:extLst>
      <p:ext uri="{BB962C8B-B14F-4D97-AF65-F5344CB8AC3E}">
        <p14:creationId xmlns:p14="http://schemas.microsoft.com/office/powerpoint/2010/main" val="347578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D1C8D8-377C-5E4B-BF6C-20B4870879E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C5BBA8D-104B-424A-8E46-0944912CCD9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10ED9A6-D6C4-D544-AF91-A9D0A2CBEC8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3" charset="0"/>
                <a:ea typeface="Arial" pitchFamily="33" charset="0"/>
                <a:cs typeface="Arial" pitchFamily="33" charset="0"/>
              </a:defRPr>
            </a:lvl1pPr>
          </a:lstStyle>
          <a:p>
            <a:pPr>
              <a:defRPr/>
            </a:pPr>
            <a:endParaRPr lang="en-GB"/>
          </a:p>
        </p:txBody>
      </p:sp>
      <p:sp>
        <p:nvSpPr>
          <p:cNvPr id="1029" name="Rectangle 5">
            <a:extLst>
              <a:ext uri="{FF2B5EF4-FFF2-40B4-BE49-F238E27FC236}">
                <a16:creationId xmlns:a16="http://schemas.microsoft.com/office/drawing/2014/main" id="{5EA9F645-FD24-C741-B298-75F8F54EF92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3" charset="0"/>
                <a:ea typeface="Arial" pitchFamily="33" charset="0"/>
                <a:cs typeface="Arial" pitchFamily="33" charset="0"/>
              </a:defRPr>
            </a:lvl1pPr>
          </a:lstStyle>
          <a:p>
            <a:pPr>
              <a:defRPr/>
            </a:pPr>
            <a:endParaRPr lang="en-GB"/>
          </a:p>
        </p:txBody>
      </p:sp>
      <p:sp>
        <p:nvSpPr>
          <p:cNvPr id="1030" name="Rectangle 6">
            <a:extLst>
              <a:ext uri="{FF2B5EF4-FFF2-40B4-BE49-F238E27FC236}">
                <a16:creationId xmlns:a16="http://schemas.microsoft.com/office/drawing/2014/main" id="{86F49C19-E91F-1442-A416-77642C0F36A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280856-2E39-104B-BA9C-B52A6CAA107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2pPr>
      <a:lvl3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3pPr>
      <a:lvl4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4pPr>
      <a:lvl5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5pPr>
      <a:lvl6pPr marL="4572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6pPr>
      <a:lvl7pPr marL="9144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7pPr>
      <a:lvl8pPr marL="13716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8pPr>
      <a:lvl9pPr marL="18288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d files SAFETY TEMPLATE LANDSCAPE A4">
            <a:extLst>
              <a:ext uri="{FF2B5EF4-FFF2-40B4-BE49-F238E27FC236}">
                <a16:creationId xmlns:a16="http://schemas.microsoft.com/office/drawing/2014/main" id="{090D65EE-3D05-0543-A175-BF312DF27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Royalty-free Image: Teen Girl Smiling and Texting">
            <a:extLst>
              <a:ext uri="{FF2B5EF4-FFF2-40B4-BE49-F238E27FC236}">
                <a16:creationId xmlns:a16="http://schemas.microsoft.com/office/drawing/2014/main" id="{199343F0-8812-304E-AD66-610078446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0899">
            <a:off x="1187450" y="1484313"/>
            <a:ext cx="244951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10">
            <a:extLst>
              <a:ext uri="{FF2B5EF4-FFF2-40B4-BE49-F238E27FC236}">
                <a16:creationId xmlns:a16="http://schemas.microsoft.com/office/drawing/2014/main" id="{6414556C-A9B4-4649-B4E7-7B3722CBB9F5}"/>
              </a:ext>
            </a:extLst>
          </p:cNvPr>
          <p:cNvSpPr txBox="1">
            <a:spLocks noChangeArrowheads="1"/>
          </p:cNvSpPr>
          <p:nvPr/>
        </p:nvSpPr>
        <p:spPr bwMode="auto">
          <a:xfrm>
            <a:off x="4211638" y="2349500"/>
            <a:ext cx="36734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3200">
              <a:solidFill>
                <a:srgbClr val="0000FF"/>
              </a:solidFill>
              <a:latin typeface="Comic Sans MS" panose="030F0902030302020204" pitchFamily="66" charset="0"/>
            </a:endParaRPr>
          </a:p>
          <a:p>
            <a:pPr eaLnBrk="1" hangingPunct="1">
              <a:spcBef>
                <a:spcPct val="50000"/>
              </a:spcBef>
            </a:pPr>
            <a:r>
              <a:rPr lang="en-GB" altLang="en-US" sz="3200">
                <a:solidFill>
                  <a:srgbClr val="0000FF"/>
                </a:solidFill>
                <a:latin typeface="Comic Sans MS" panose="030F0902030302020204" pitchFamily="66" charset="0"/>
              </a:rPr>
              <a:t>Taking and sending the photo</a:t>
            </a:r>
          </a:p>
          <a:p>
            <a:pPr eaLnBrk="1" hangingPunct="1">
              <a:spcBef>
                <a:spcPct val="50000"/>
              </a:spcBef>
            </a:pPr>
            <a:endParaRPr lang="en-GB" altLang="en-US" sz="3200">
              <a:solidFill>
                <a:srgbClr val="0000FF"/>
              </a:solidFill>
              <a:latin typeface="Comic Sans MS" panose="030F0902030302020204" pitchFamily="66" charset="0"/>
            </a:endParaRPr>
          </a:p>
        </p:txBody>
      </p:sp>
      <p:sp>
        <p:nvSpPr>
          <p:cNvPr id="12" name="TextBox 11">
            <a:extLst>
              <a:ext uri="{FF2B5EF4-FFF2-40B4-BE49-F238E27FC236}">
                <a16:creationId xmlns:a16="http://schemas.microsoft.com/office/drawing/2014/main" id="{9EC71B65-F434-E345-935E-FD83302A3B5A}"/>
              </a:ext>
            </a:extLst>
          </p:cNvPr>
          <p:cNvSpPr txBox="1"/>
          <p:nvPr/>
        </p:nvSpPr>
        <p:spPr>
          <a:xfrm>
            <a:off x="685800" y="533400"/>
            <a:ext cx="7315200" cy="707886"/>
          </a:xfrm>
          <a:prstGeom prst="rect">
            <a:avLst/>
          </a:prstGeom>
          <a:noFill/>
        </p:spPr>
        <p:txBody>
          <a:bodyPr>
            <a:spAutoFit/>
          </a:bodyPr>
          <a:lstStyle/>
          <a:p>
            <a:pPr>
              <a:defRPr/>
            </a:pPr>
            <a:r>
              <a:rPr lang="en-US" sz="40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The wrong choices</a:t>
            </a:r>
          </a:p>
        </p:txBody>
      </p:sp>
      <p:sp>
        <p:nvSpPr>
          <p:cNvPr id="9" name="WordArt 18">
            <a:extLst>
              <a:ext uri="{FF2B5EF4-FFF2-40B4-BE49-F238E27FC236}">
                <a16:creationId xmlns:a16="http://schemas.microsoft.com/office/drawing/2014/main" id="{C2500D30-EE5B-794E-9675-F8EBC2B22CDE}"/>
              </a:ext>
            </a:extLst>
          </p:cNvPr>
          <p:cNvSpPr>
            <a:spLocks noChangeArrowheads="1" noChangeShapeType="1" noTextEdit="1"/>
          </p:cNvSpPr>
          <p:nvPr/>
        </p:nvSpPr>
        <p:spPr bwMode="auto">
          <a:xfrm>
            <a:off x="6084888" y="1412875"/>
            <a:ext cx="1943100" cy="720725"/>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Lowri</a:t>
            </a:r>
          </a:p>
        </p:txBody>
      </p:sp>
      <p:sp>
        <p:nvSpPr>
          <p:cNvPr id="2055" name="TextBox 6">
            <a:extLst>
              <a:ext uri="{FF2B5EF4-FFF2-40B4-BE49-F238E27FC236}">
                <a16:creationId xmlns:a16="http://schemas.microsoft.com/office/drawing/2014/main" id="{FE5204DE-8EBD-534C-9E41-28DD009D25F2}"/>
              </a:ext>
            </a:extLst>
          </p:cNvPr>
          <p:cNvSpPr txBox="1">
            <a:spLocks noChangeArrowheads="1"/>
          </p:cNvSpPr>
          <p:nvPr/>
        </p:nvSpPr>
        <p:spPr bwMode="auto">
          <a:xfrm>
            <a:off x="323850" y="623728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t>Resource 3g.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42"/>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d files SAFETY TEMPLATE LANDSCAPE A4">
            <a:extLst>
              <a:ext uri="{FF2B5EF4-FFF2-40B4-BE49-F238E27FC236}">
                <a16:creationId xmlns:a16="http://schemas.microsoft.com/office/drawing/2014/main" id="{B79871E9-EB61-1B47-9268-C9386BEC3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descr="High-Res Stock Photography: Boy leaning against brick wall">
            <a:extLst>
              <a:ext uri="{FF2B5EF4-FFF2-40B4-BE49-F238E27FC236}">
                <a16:creationId xmlns:a16="http://schemas.microsoft.com/office/drawing/2014/main" id="{C9D037CE-BEF1-E64A-BC4A-80FC67BB8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5934">
            <a:off x="1116013" y="1484313"/>
            <a:ext cx="28321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11">
            <a:extLst>
              <a:ext uri="{FF2B5EF4-FFF2-40B4-BE49-F238E27FC236}">
                <a16:creationId xmlns:a16="http://schemas.microsoft.com/office/drawing/2014/main" id="{F8B623A0-C585-E548-ACA4-E1CEC6F5AF77}"/>
              </a:ext>
            </a:extLst>
          </p:cNvPr>
          <p:cNvSpPr txBox="1">
            <a:spLocks noChangeArrowheads="1"/>
          </p:cNvSpPr>
          <p:nvPr/>
        </p:nvSpPr>
        <p:spPr bwMode="auto">
          <a:xfrm>
            <a:off x="4427538" y="1557338"/>
            <a:ext cx="35290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3200">
              <a:solidFill>
                <a:srgbClr val="0000FF"/>
              </a:solidFill>
              <a:latin typeface="Comic Sans MS" panose="030F0902030302020204" pitchFamily="66" charset="0"/>
            </a:endParaRPr>
          </a:p>
          <a:p>
            <a:pPr eaLnBrk="1" hangingPunct="1">
              <a:spcBef>
                <a:spcPct val="50000"/>
              </a:spcBef>
            </a:pPr>
            <a:r>
              <a:rPr lang="en-GB" altLang="en-US" sz="3200">
                <a:solidFill>
                  <a:srgbClr val="0000FF"/>
                </a:solidFill>
                <a:latin typeface="Comic Sans MS" panose="030F0902030302020204" pitchFamily="66" charset="0"/>
              </a:rPr>
              <a:t>Pressurising Lowri to take and send the photo</a:t>
            </a:r>
          </a:p>
          <a:p>
            <a:pPr eaLnBrk="1" hangingPunct="1">
              <a:spcBef>
                <a:spcPct val="50000"/>
              </a:spcBef>
            </a:pPr>
            <a:r>
              <a:rPr lang="en-GB" altLang="en-US" sz="3200">
                <a:solidFill>
                  <a:srgbClr val="0000FF"/>
                </a:solidFill>
                <a:latin typeface="Comic Sans MS" panose="030F0902030302020204" pitchFamily="66" charset="0"/>
              </a:rPr>
              <a:t>Sending the photo to Marcus</a:t>
            </a:r>
          </a:p>
        </p:txBody>
      </p:sp>
      <p:sp>
        <p:nvSpPr>
          <p:cNvPr id="12" name="TextBox 11">
            <a:extLst>
              <a:ext uri="{FF2B5EF4-FFF2-40B4-BE49-F238E27FC236}">
                <a16:creationId xmlns:a16="http://schemas.microsoft.com/office/drawing/2014/main" id="{C18C4D9D-CB53-864F-8E63-A31B70E2A5C1}"/>
              </a:ext>
            </a:extLst>
          </p:cNvPr>
          <p:cNvSpPr txBox="1"/>
          <p:nvPr/>
        </p:nvSpPr>
        <p:spPr>
          <a:xfrm>
            <a:off x="685800" y="533400"/>
            <a:ext cx="7315200" cy="707886"/>
          </a:xfrm>
          <a:prstGeom prst="rect">
            <a:avLst/>
          </a:prstGeom>
          <a:noFill/>
        </p:spPr>
        <p:txBody>
          <a:bodyPr>
            <a:spAutoFit/>
          </a:bodyPr>
          <a:lstStyle/>
          <a:p>
            <a:pPr>
              <a:defRPr/>
            </a:pPr>
            <a:r>
              <a:rPr lang="en-US" sz="40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The wrong choices</a:t>
            </a:r>
          </a:p>
        </p:txBody>
      </p:sp>
      <p:sp>
        <p:nvSpPr>
          <p:cNvPr id="6" name="WordArt 14">
            <a:extLst>
              <a:ext uri="{FF2B5EF4-FFF2-40B4-BE49-F238E27FC236}">
                <a16:creationId xmlns:a16="http://schemas.microsoft.com/office/drawing/2014/main" id="{ADF8C6E6-D704-5845-B84B-B086EE14F0F6}"/>
              </a:ext>
            </a:extLst>
          </p:cNvPr>
          <p:cNvSpPr>
            <a:spLocks noChangeArrowheads="1" noChangeShapeType="1" noTextEdit="1"/>
          </p:cNvSpPr>
          <p:nvPr/>
        </p:nvSpPr>
        <p:spPr bwMode="auto">
          <a:xfrm>
            <a:off x="5795963" y="1125538"/>
            <a:ext cx="2160587" cy="790575"/>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Azuben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43"/>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d files SAFETY TEMPLATE LANDSCAPE A4">
            <a:extLst>
              <a:ext uri="{FF2B5EF4-FFF2-40B4-BE49-F238E27FC236}">
                <a16:creationId xmlns:a16="http://schemas.microsoft.com/office/drawing/2014/main" id="{2A750088-8D5B-A24C-BD56-59F5118C7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129607312">
            <a:extLst>
              <a:ext uri="{FF2B5EF4-FFF2-40B4-BE49-F238E27FC236}">
                <a16:creationId xmlns:a16="http://schemas.microsoft.com/office/drawing/2014/main" id="{52C559AD-909E-454F-AFDB-63EA85F90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5848">
            <a:off x="1116013" y="1628775"/>
            <a:ext cx="244951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Text Box 12">
            <a:extLst>
              <a:ext uri="{FF2B5EF4-FFF2-40B4-BE49-F238E27FC236}">
                <a16:creationId xmlns:a16="http://schemas.microsoft.com/office/drawing/2014/main" id="{C6D124B3-0018-F24A-BEB9-786553F88D6A}"/>
              </a:ext>
            </a:extLst>
          </p:cNvPr>
          <p:cNvSpPr txBox="1">
            <a:spLocks noChangeArrowheads="1"/>
          </p:cNvSpPr>
          <p:nvPr/>
        </p:nvSpPr>
        <p:spPr bwMode="auto">
          <a:xfrm>
            <a:off x="4067175" y="2276475"/>
            <a:ext cx="3889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800">
                <a:solidFill>
                  <a:srgbClr val="0000FF"/>
                </a:solidFill>
                <a:latin typeface="Comic Sans MS" panose="030F0902030302020204" pitchFamily="66" charset="0"/>
              </a:rPr>
              <a:t>Pressurising Azuben</a:t>
            </a:r>
          </a:p>
          <a:p>
            <a:pPr eaLnBrk="1" hangingPunct="1">
              <a:spcBef>
                <a:spcPct val="50000"/>
              </a:spcBef>
            </a:pPr>
            <a:r>
              <a:rPr lang="en-GB" altLang="en-US" sz="2800">
                <a:solidFill>
                  <a:srgbClr val="0000FF"/>
                </a:solidFill>
                <a:latin typeface="Comic Sans MS" panose="030F0902030302020204" pitchFamily="66" charset="0"/>
              </a:rPr>
              <a:t>Sending the photo to all his friends</a:t>
            </a:r>
          </a:p>
          <a:p>
            <a:pPr eaLnBrk="1" hangingPunct="1">
              <a:spcBef>
                <a:spcPct val="50000"/>
              </a:spcBef>
            </a:pPr>
            <a:r>
              <a:rPr lang="en-GB" altLang="en-US" sz="2800">
                <a:solidFill>
                  <a:srgbClr val="0000FF"/>
                </a:solidFill>
                <a:latin typeface="Comic Sans MS" panose="030F0902030302020204" pitchFamily="66" charset="0"/>
              </a:rPr>
              <a:t>Posting the photo on Facebook</a:t>
            </a:r>
          </a:p>
          <a:p>
            <a:pPr eaLnBrk="1" hangingPunct="1">
              <a:spcBef>
                <a:spcPct val="50000"/>
              </a:spcBef>
            </a:pPr>
            <a:r>
              <a:rPr lang="en-GB" altLang="en-US" sz="2800">
                <a:solidFill>
                  <a:srgbClr val="0000FF"/>
                </a:solidFill>
                <a:latin typeface="Comic Sans MS" panose="030F0902030302020204" pitchFamily="66" charset="0"/>
              </a:rPr>
              <a:t>Blaming Ryan</a:t>
            </a:r>
          </a:p>
        </p:txBody>
      </p:sp>
      <p:sp>
        <p:nvSpPr>
          <p:cNvPr id="12" name="TextBox 11">
            <a:extLst>
              <a:ext uri="{FF2B5EF4-FFF2-40B4-BE49-F238E27FC236}">
                <a16:creationId xmlns:a16="http://schemas.microsoft.com/office/drawing/2014/main" id="{5FEEC8AF-3213-BE49-98E3-F0C0FE0ABEDC}"/>
              </a:ext>
            </a:extLst>
          </p:cNvPr>
          <p:cNvSpPr txBox="1"/>
          <p:nvPr/>
        </p:nvSpPr>
        <p:spPr>
          <a:xfrm>
            <a:off x="685800" y="533400"/>
            <a:ext cx="7315200" cy="707886"/>
          </a:xfrm>
          <a:prstGeom prst="rect">
            <a:avLst/>
          </a:prstGeom>
          <a:noFill/>
        </p:spPr>
        <p:txBody>
          <a:bodyPr>
            <a:spAutoFit/>
          </a:bodyPr>
          <a:lstStyle/>
          <a:p>
            <a:pPr>
              <a:defRPr/>
            </a:pPr>
            <a:r>
              <a:rPr lang="en-US" sz="40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The wrong choices</a:t>
            </a:r>
          </a:p>
        </p:txBody>
      </p:sp>
      <p:sp>
        <p:nvSpPr>
          <p:cNvPr id="6" name="WordArt 20">
            <a:extLst>
              <a:ext uri="{FF2B5EF4-FFF2-40B4-BE49-F238E27FC236}">
                <a16:creationId xmlns:a16="http://schemas.microsoft.com/office/drawing/2014/main" id="{AD0AA10C-71C6-1C46-846D-E7C0F17B907C}"/>
              </a:ext>
            </a:extLst>
          </p:cNvPr>
          <p:cNvSpPr>
            <a:spLocks noChangeArrowheads="1" noChangeShapeType="1" noTextEdit="1"/>
          </p:cNvSpPr>
          <p:nvPr/>
        </p:nvSpPr>
        <p:spPr bwMode="auto">
          <a:xfrm>
            <a:off x="6011863" y="908050"/>
            <a:ext cx="1944687" cy="792163"/>
          </a:xfrm>
          <a:prstGeom prst="rect">
            <a:avLst/>
          </a:prstGeom>
        </p:spPr>
        <p:txBody>
          <a:bodyPr wrap="none" fromWordArt="1">
            <a:prstTxWarp prst="textPlain">
              <a:avLst>
                <a:gd name="adj" fmla="val 50000"/>
              </a:avLst>
            </a:prstTxWarp>
          </a:bodyPr>
          <a:lstStyle/>
          <a:p>
            <a:pPr algn="ctr"/>
            <a:r>
              <a:rPr lang="en-GB" sz="2800" b="1" kern="10">
                <a:ln w="9525">
                  <a:solidFill>
                    <a:schemeClr val="bg1"/>
                  </a:solidFill>
                  <a:round/>
                  <a:headEnd/>
                  <a:tailEnd/>
                </a:ln>
                <a:solidFill>
                  <a:srgbClr val="FD1F24"/>
                </a:solidFill>
                <a:effectLst>
                  <a:outerShdw dist="35921" dir="2700000" algn="ctr" rotWithShape="0">
                    <a:srgbClr val="808080">
                      <a:alpha val="79999"/>
                    </a:srgbClr>
                  </a:outerShdw>
                </a:effectLst>
                <a:latin typeface="Comic Sans MS" panose="030F0902030302020204" pitchFamily="66" charset="0"/>
              </a:rPr>
              <a:t>Marcus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44"/>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rd files SAFETY TEMPLATE LANDSCAPE A4">
            <a:extLst>
              <a:ext uri="{FF2B5EF4-FFF2-40B4-BE49-F238E27FC236}">
                <a16:creationId xmlns:a16="http://schemas.microsoft.com/office/drawing/2014/main" id="{65120B8B-40E9-BC42-8610-292073C94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DD3B765-F83E-0645-8AAE-23DDF3081F20}"/>
              </a:ext>
            </a:extLst>
          </p:cNvPr>
          <p:cNvSpPr txBox="1"/>
          <p:nvPr/>
        </p:nvSpPr>
        <p:spPr>
          <a:xfrm>
            <a:off x="5791200" y="685800"/>
            <a:ext cx="2209800" cy="1200329"/>
          </a:xfrm>
          <a:prstGeom prst="rect">
            <a:avLst/>
          </a:prstGeom>
          <a:noFill/>
        </p:spPr>
        <p:txBody>
          <a:bodyPr>
            <a:spAutoFit/>
          </a:bodyPr>
          <a:lstStyle/>
          <a:p>
            <a:pPr>
              <a:defRPr/>
            </a:pPr>
            <a:r>
              <a:rPr lang="en-US" sz="3600" b="1" dirty="0">
                <a:ln w="19050" cap="flat" cmpd="sng" algn="ctr">
                  <a:solidFill>
                    <a:srgbClr val="0000FF">
                      <a:alpha val="72000"/>
                    </a:srgbClr>
                  </a:solidFill>
                  <a:prstDash val="solid"/>
                  <a:round/>
                  <a:headEnd type="none" w="med" len="med"/>
                  <a:tailEnd type="none" w="med" len="med"/>
                </a:ln>
                <a:solidFill>
                  <a:srgbClr val="FF0000"/>
                </a:solidFill>
                <a:effectLst>
                  <a:outerShdw blurRad="50800" dist="101600" dir="17280000">
                    <a:schemeClr val="bg2">
                      <a:lumMod val="50000"/>
                      <a:alpha val="43000"/>
                    </a:schemeClr>
                  </a:outerShdw>
                </a:effectLst>
                <a:latin typeface="Comic Sans MS"/>
                <a:ea typeface="Arial" pitchFamily="33" charset="0"/>
                <a:cs typeface="Comic Sans MS"/>
              </a:rPr>
              <a:t>Ryan’s mistake</a:t>
            </a:r>
          </a:p>
        </p:txBody>
      </p:sp>
      <p:sp>
        <p:nvSpPr>
          <p:cNvPr id="8" name="TextBox 7">
            <a:extLst>
              <a:ext uri="{FF2B5EF4-FFF2-40B4-BE49-F238E27FC236}">
                <a16:creationId xmlns:a16="http://schemas.microsoft.com/office/drawing/2014/main" id="{0480EDDF-29DD-0247-B591-372099F383D5}"/>
              </a:ext>
            </a:extLst>
          </p:cNvPr>
          <p:cNvSpPr txBox="1"/>
          <p:nvPr/>
        </p:nvSpPr>
        <p:spPr>
          <a:xfrm>
            <a:off x="5791200" y="2133600"/>
            <a:ext cx="2133600" cy="2862323"/>
          </a:xfrm>
          <a:prstGeom prst="rect">
            <a:avLst/>
          </a:prstGeom>
          <a:noFill/>
        </p:spPr>
        <p:txBody>
          <a:bodyPr>
            <a:spAutoFit/>
          </a:bodyPr>
          <a:lstStyle/>
          <a:p>
            <a:pPr>
              <a:defRPr/>
            </a:pPr>
            <a:r>
              <a:rPr lang="en-US" dirty="0">
                <a:ln>
                  <a:solidFill>
                    <a:srgbClr val="0000FF"/>
                  </a:solidFill>
                </a:ln>
                <a:latin typeface="Comic Sans MS"/>
                <a:ea typeface="Arial" pitchFamily="33" charset="0"/>
                <a:cs typeface="Comic Sans MS"/>
              </a:rPr>
              <a:t>He left his online </a:t>
            </a:r>
            <a:r>
              <a:rPr lang="en-US" dirty="0" err="1">
                <a:ln>
                  <a:solidFill>
                    <a:srgbClr val="0000FF"/>
                  </a:solidFill>
                </a:ln>
                <a:latin typeface="Comic Sans MS"/>
                <a:ea typeface="Arial" pitchFamily="33" charset="0"/>
                <a:cs typeface="Comic Sans MS"/>
              </a:rPr>
              <a:t>Facebook</a:t>
            </a:r>
            <a:r>
              <a:rPr lang="en-US" dirty="0">
                <a:ln>
                  <a:solidFill>
                    <a:srgbClr val="0000FF"/>
                  </a:solidFill>
                </a:ln>
                <a:latin typeface="Comic Sans MS"/>
                <a:ea typeface="Arial" pitchFamily="33" charset="0"/>
                <a:cs typeface="Comic Sans MS"/>
              </a:rPr>
              <a:t> account logged on.</a:t>
            </a:r>
          </a:p>
          <a:p>
            <a:pPr>
              <a:defRPr/>
            </a:pPr>
            <a:endParaRPr lang="en-US" dirty="0">
              <a:ln>
                <a:solidFill>
                  <a:srgbClr val="0000FF"/>
                </a:solidFill>
              </a:ln>
              <a:latin typeface="Comic Sans MS"/>
              <a:ea typeface="Arial" pitchFamily="33" charset="0"/>
              <a:cs typeface="Comic Sans MS"/>
            </a:endParaRPr>
          </a:p>
          <a:p>
            <a:pPr>
              <a:defRPr/>
            </a:pPr>
            <a:r>
              <a:rPr lang="en-US" dirty="0">
                <a:ln>
                  <a:solidFill>
                    <a:srgbClr val="0000FF"/>
                  </a:solidFill>
                </a:ln>
                <a:latin typeface="Comic Sans MS"/>
                <a:ea typeface="Arial" pitchFamily="33" charset="0"/>
                <a:cs typeface="Comic Sans MS"/>
              </a:rPr>
              <a:t>This meant Marcus was able to make a post on his account, when he left his phone unattended.</a:t>
            </a:r>
          </a:p>
        </p:txBody>
      </p:sp>
      <p:pic>
        <p:nvPicPr>
          <p:cNvPr id="5125" name="Picture 6" descr="High-Res Stock Photography: Man on background">
            <a:extLst>
              <a:ext uri="{FF2B5EF4-FFF2-40B4-BE49-F238E27FC236}">
                <a16:creationId xmlns:a16="http://schemas.microsoft.com/office/drawing/2014/main" id="{89A2F4C4-6E5B-3F4C-AEA9-0491BC474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6688">
            <a:off x="1085850" y="893763"/>
            <a:ext cx="2466975" cy="3705225"/>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3" descr="High-Res Stock Photography: TEENTECH">
            <a:extLst>
              <a:ext uri="{FF2B5EF4-FFF2-40B4-BE49-F238E27FC236}">
                <a16:creationId xmlns:a16="http://schemas.microsoft.com/office/drawing/2014/main" id="{45153B3C-B746-0D44-BC8C-F2828FA4CB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00685">
            <a:off x="2524125" y="3609975"/>
            <a:ext cx="2617788" cy="174466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rd files SAFETY TEMPLATE LANDSCAPE A4">
            <a:extLst>
              <a:ext uri="{FF2B5EF4-FFF2-40B4-BE49-F238E27FC236}">
                <a16:creationId xmlns:a16="http://schemas.microsoft.com/office/drawing/2014/main" id="{AF0A8501-46FB-D248-AD0B-75270497E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613FD7E-885F-6545-8323-CC2DF438DBB0}"/>
              </a:ext>
            </a:extLst>
          </p:cNvPr>
          <p:cNvSpPr txBox="1"/>
          <p:nvPr/>
        </p:nvSpPr>
        <p:spPr>
          <a:xfrm>
            <a:off x="609600" y="533400"/>
            <a:ext cx="7391400" cy="3970318"/>
          </a:xfrm>
          <a:prstGeom prst="rect">
            <a:avLst/>
          </a:prstGeom>
          <a:noFill/>
        </p:spPr>
        <p:txBody>
          <a:bodyPr>
            <a:spAutoFit/>
          </a:bodyPr>
          <a:lstStyle/>
          <a:p>
            <a:pPr>
              <a:defRPr/>
            </a:pPr>
            <a:r>
              <a:rPr lang="en-US" sz="36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The Law</a:t>
            </a:r>
          </a:p>
          <a:p>
            <a:pPr>
              <a:defRPr/>
            </a:pPr>
            <a:endParaRPr lang="en-US" sz="36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endParaRPr>
          </a:p>
          <a:p>
            <a:pPr algn="ctr">
              <a:defRPr/>
            </a:pPr>
            <a:r>
              <a:rPr lang="en-US" sz="36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Taking, distributing, publishing or possession with a view to distribute or show</a:t>
            </a:r>
            <a:r>
              <a:rPr lang="en-US" sz="3600" dirty="0">
                <a:latin typeface="Arial" pitchFamily="33" charset="0"/>
                <a:ea typeface="Arial" pitchFamily="33" charset="0"/>
              </a:rPr>
              <a:t> </a:t>
            </a:r>
            <a:r>
              <a:rPr lang="en-US" sz="36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indecent images of a child (under 18) is against the law.</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3085</TotalTime>
  <Words>499</Words>
  <Application>Microsoft Macintosh PowerPoint</Application>
  <PresentationFormat>On-screen Show (4:3)</PresentationFormat>
  <Paragraphs>68</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ＭＳ Ｐゴシック</vt:lpstr>
      <vt:lpstr>Comic Sans MS</vt:lpstr>
      <vt:lpstr>Default Design</vt:lpstr>
      <vt:lpstr>PowerPoint Presentation</vt:lpstr>
      <vt:lpstr>PowerPoint Presentation</vt:lpstr>
      <vt:lpstr>PowerPoint Presentation</vt:lpstr>
      <vt:lpstr>PowerPoint Presentation</vt:lpstr>
      <vt:lpstr>PowerPoint Presentation</vt:lpstr>
    </vt:vector>
  </TitlesOfParts>
  <Company>Schools Liason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 The wrong choices</dc:title>
  <dc:creator>Schools Liason</dc:creator>
  <cp:lastModifiedBy>Andy Holland</cp:lastModifiedBy>
  <cp:revision>58</cp:revision>
  <cp:lastPrinted>2013-01-18T14:16:13Z</cp:lastPrinted>
  <dcterms:created xsi:type="dcterms:W3CDTF">2013-01-18T12:35:19Z</dcterms:created>
  <dcterms:modified xsi:type="dcterms:W3CDTF">2022-03-02T23:56:30Z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480fde1a-8e25-4b09-84e7-50ed7c39b02e</vt:lpwstr>
  </property>
  <property fmtid="{D5CDD505-2E9C-101B-9397-08002B2CF9AE}" pid="3" name="SWPIL">
    <vt:lpwstr>NOT PROTECTIVELY MARKED</vt:lpwstr>
  </property>
  <property fmtid="{D5CDD505-2E9C-101B-9397-08002B2CF9AE}" pid="4" name="SWPVNV">
    <vt:lpwstr>No Visual Mark</vt:lpwstr>
  </property>
</Properties>
</file>