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37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6FD"/>
    <a:srgbClr val="ACD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856" autoAdjust="0"/>
    <p:restoredTop sz="86386" autoAdjust="0"/>
  </p:normalViewPr>
  <p:slideViewPr>
    <p:cSldViewPr snapToGrid="0" snapToObjects="1">
      <p:cViewPr varScale="1">
        <p:scale>
          <a:sx n="90" d="100"/>
          <a:sy n="90" d="100"/>
        </p:scale>
        <p:origin x="200" y="1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8031-35CD-C140-BEA7-B0281B2978D7}" type="datetimeFigureOut">
              <a:rPr lang="en-US" smtClean="0"/>
              <a:t>3/13/23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802A-4528-AE40-B407-B3D09B86A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6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52F4F-A629-BE44-91F1-81722875E4F0}" type="datetimeFigureOut">
              <a:rPr lang="en-US" smtClean="0"/>
              <a:t>3/13/23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7E489-703B-FC4A-A3AE-91BA4382C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5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9.png"/><Relationship Id="rId9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6943"/>
          <a:stretch/>
        </p:blipFill>
        <p:spPr bwMode="auto">
          <a:xfrm>
            <a:off x="1" y="4623758"/>
            <a:ext cx="9144000" cy="22342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9781" y="189780"/>
            <a:ext cx="8764438" cy="222523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Teitl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81" y="2415015"/>
            <a:ext cx="8764438" cy="222523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5548" y="5931067"/>
            <a:ext cx="7743560" cy="312170"/>
          </a:xfrm>
        </p:spPr>
        <p:txBody>
          <a:bodyPr/>
          <a:lstStyle>
            <a:lvl1pPr algn="ctr">
              <a:defRPr/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0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8" y="6137720"/>
            <a:ext cx="5397890" cy="7090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Z:\Google Drive\Logos\Welsh_Government_Logo_Black-RENDERED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06" y="4886326"/>
            <a:ext cx="1165774" cy="1165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Z:\Downloads\images\Crest_DPP_300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306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Z:\Downloads\images\Crest_GWP_300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832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Z:\Downloads\images\Crest_NWP_300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358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Z:\Downloads\images\Crest_SWP_300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884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7185686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0AD202-E08B-7146-88BB-66CB76E8AA3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750411" y="4892010"/>
            <a:ext cx="2298697" cy="11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82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E0F0629-727C-CA4A-A9D2-9D91860719C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964" y="506291"/>
            <a:ext cx="3962112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5401838C-7851-7148-9489-E440F663BDA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1040" y="506291"/>
            <a:ext cx="3958230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16BFE964-5424-9E4C-BCAB-CB89193016A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7" y="1684627"/>
            <a:ext cx="3962112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Cymraeg / Colofn 1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1AE2F3D2-91A1-2142-8B12-56F21A2B4F2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34923" y="1684627"/>
            <a:ext cx="3958230" cy="4372142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English / Column 2</a:t>
            </a:r>
          </a:p>
        </p:txBody>
      </p:sp>
    </p:spTree>
    <p:extLst>
      <p:ext uri="{BB962C8B-B14F-4D97-AF65-F5344CB8AC3E}">
        <p14:creationId xmlns:p14="http://schemas.microsoft.com/office/powerpoint/2010/main" val="184190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olumns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631040" y="506291"/>
            <a:ext cx="3958230" cy="55504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46964" y="506291"/>
            <a:ext cx="3962112" cy="555047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6964" y="506291"/>
            <a:ext cx="3962112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31040" y="506291"/>
            <a:ext cx="3958230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847" y="1684627"/>
            <a:ext cx="3962112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Cymraeg / Colofn 1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34923" y="1684627"/>
            <a:ext cx="3958230" cy="4372142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English / Column 2</a:t>
            </a:r>
          </a:p>
        </p:txBody>
      </p:sp>
    </p:spTree>
    <p:extLst>
      <p:ext uri="{BB962C8B-B14F-4D97-AF65-F5344CB8AC3E}">
        <p14:creationId xmlns:p14="http://schemas.microsoft.com/office/powerpoint/2010/main" val="3574464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546437" y="2444728"/>
            <a:ext cx="8042960" cy="37322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46438" y="506290"/>
            <a:ext cx="8042960" cy="9368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546438" y="1488915"/>
            <a:ext cx="8042959" cy="910014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y-GB" noProof="0" dirty="0"/>
              <a:t>» Testun</a:t>
            </a:r>
          </a:p>
        </p:txBody>
      </p:sp>
    </p:spTree>
    <p:extLst>
      <p:ext uri="{BB962C8B-B14F-4D97-AF65-F5344CB8AC3E}">
        <p14:creationId xmlns:p14="http://schemas.microsoft.com/office/powerpoint/2010/main" val="2018937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626E836-9D17-404C-9120-F7183A977F1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437" y="515877"/>
            <a:ext cx="3962639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0CD0EC58-EAC4-5040-9917-9EB290DB3E8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4922" y="515877"/>
            <a:ext cx="3954347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3D30D2E-9CFA-CA44-8AD5-80D112AF24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6964" y="1480302"/>
            <a:ext cx="3966299" cy="9186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y-GB" noProof="0" dirty="0"/>
              <a:t>» Testun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A4E143C7-A5C8-A246-BC53-B1C4F1B3F8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31398" y="1480302"/>
            <a:ext cx="3958000" cy="918627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/>
              <a:t>» Text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D7FD5C7E-3841-1247-8695-81F14BE9728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320" y="2444728"/>
            <a:ext cx="3962639" cy="362818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 1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39350373-8BA4-C148-9F1B-BB6B93BF155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34922" y="2444727"/>
            <a:ext cx="3954347" cy="3628183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Content 2</a:t>
            </a:r>
          </a:p>
        </p:txBody>
      </p:sp>
    </p:spTree>
    <p:extLst>
      <p:ext uri="{BB962C8B-B14F-4D97-AF65-F5344CB8AC3E}">
        <p14:creationId xmlns:p14="http://schemas.microsoft.com/office/powerpoint/2010/main" val="1439066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EC4B0D-2BD5-B640-81A1-AAA6D1DF6E7A}"/>
              </a:ext>
            </a:extLst>
          </p:cNvPr>
          <p:cNvSpPr/>
          <p:nvPr userDrawn="1"/>
        </p:nvSpPr>
        <p:spPr>
          <a:xfrm>
            <a:off x="4631040" y="506291"/>
            <a:ext cx="3958230" cy="55504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F2D8F-979C-DA4D-BAF9-CE1AF976B9B3}"/>
              </a:ext>
            </a:extLst>
          </p:cNvPr>
          <p:cNvSpPr/>
          <p:nvPr userDrawn="1"/>
        </p:nvSpPr>
        <p:spPr>
          <a:xfrm>
            <a:off x="546964" y="506291"/>
            <a:ext cx="3962112" cy="555047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6437" y="515877"/>
            <a:ext cx="3962639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34922" y="515877"/>
            <a:ext cx="3954347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46964" y="1480302"/>
            <a:ext cx="3966299" cy="9186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y-GB" noProof="0" dirty="0"/>
              <a:t>» Testun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631398" y="1480302"/>
            <a:ext cx="3958000" cy="918627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/>
              <a:t>» Text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320" y="2444728"/>
            <a:ext cx="3962639" cy="362818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 1</a:t>
            </a:r>
          </a:p>
        </p:txBody>
      </p:sp>
      <p:sp>
        <p:nvSpPr>
          <p:cNvPr id="2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34922" y="2444727"/>
            <a:ext cx="3954347" cy="3628183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Content 2</a:t>
            </a:r>
          </a:p>
        </p:txBody>
      </p:sp>
    </p:spTree>
    <p:extLst>
      <p:ext uri="{BB962C8B-B14F-4D97-AF65-F5344CB8AC3E}">
        <p14:creationId xmlns:p14="http://schemas.microsoft.com/office/powerpoint/2010/main" val="2698100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a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AE0D7BD-82AB-6446-AEC3-E4CF282528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964" y="506291"/>
            <a:ext cx="3962112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CA537E28-D66B-5546-A919-5A35CA1685C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1040" y="506291"/>
            <a:ext cx="3958230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82841481-6A28-1547-879F-C95A66E835C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6" y="1684627"/>
            <a:ext cx="8042305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</a:t>
            </a:r>
          </a:p>
        </p:txBody>
      </p:sp>
    </p:spTree>
    <p:extLst>
      <p:ext uri="{BB962C8B-B14F-4D97-AF65-F5344CB8AC3E}">
        <p14:creationId xmlns:p14="http://schemas.microsoft.com/office/powerpoint/2010/main" val="2066699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71F9830-CB04-514E-866D-7498D4D51BC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276" y="506289"/>
            <a:ext cx="8047560" cy="1109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cy-GB" sz="4400" b="1" noProof="0" dirty="0" smtClean="0">
                <a:solidFill>
                  <a:schemeClr val="tx2"/>
                </a:solidFill>
              </a:defRPr>
            </a:lvl1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y-GB" noProof="0" dirty="0"/>
              <a:t>»Teitl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1A8344C0-439E-EA48-978B-75F12D10FB6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50186" y="4963584"/>
            <a:ext cx="8043580" cy="1109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sz="4400" b="1" baseline="0" noProof="0" dirty="0" smtClean="0"/>
            </a:lvl1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en-GB" noProof="0" dirty="0"/>
              <a:t>»Title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063EE9ED-028C-9149-85BA-3781657EC2E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46964" y="1710887"/>
            <a:ext cx="8046188" cy="31508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694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aption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6276" y="506289"/>
            <a:ext cx="8047560" cy="110932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50186" y="4963584"/>
            <a:ext cx="8043580" cy="1109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546964" y="1710887"/>
            <a:ext cx="8046188" cy="31508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1896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47C55A6-BA57-C342-AD07-ECF55D2612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963" y="506289"/>
            <a:ext cx="8046189" cy="11093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cy-GB" noProof="0" dirty="0"/>
              <a:t>»Teitl</a:t>
            </a:r>
          </a:p>
        </p:txBody>
      </p:sp>
    </p:spTree>
    <p:extLst>
      <p:ext uri="{BB962C8B-B14F-4D97-AF65-F5344CB8AC3E}">
        <p14:creationId xmlns:p14="http://schemas.microsoft.com/office/powerpoint/2010/main" val="10524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- Po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6943"/>
          <a:stretch/>
        </p:blipFill>
        <p:spPr bwMode="auto">
          <a:xfrm>
            <a:off x="1" y="4623758"/>
            <a:ext cx="9144000" cy="22342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8" y="6137720"/>
            <a:ext cx="5397890" cy="7090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Z:\Google Drive\Logos\Battenburg-t-47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278"/>
            <a:ext cx="9144000" cy="5836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9781" y="888520"/>
            <a:ext cx="8764438" cy="181116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Teitl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81" y="2699685"/>
            <a:ext cx="8764438" cy="18122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85686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5548" y="5931067"/>
            <a:ext cx="7743560" cy="312170"/>
          </a:xfrm>
        </p:spPr>
        <p:txBody>
          <a:bodyPr/>
          <a:lstStyle>
            <a:lvl1pPr algn="ctr">
              <a:defRPr/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5" name="Picture 7" descr="Z:\Google Drive\Logos\Welsh_Government_Logo_Black-RENDERED.png">
            <a:extLst>
              <a:ext uri="{FF2B5EF4-FFF2-40B4-BE49-F238E27FC236}">
                <a16:creationId xmlns:a16="http://schemas.microsoft.com/office/drawing/2014/main" id="{F76FD12A-D6A7-4C46-89C8-3D9FFBE279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06" y="4886326"/>
            <a:ext cx="1165774" cy="1165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Z:\Downloads\images\Crest_DPP_300.png">
            <a:extLst>
              <a:ext uri="{FF2B5EF4-FFF2-40B4-BE49-F238E27FC236}">
                <a16:creationId xmlns:a16="http://schemas.microsoft.com/office/drawing/2014/main" id="{705944DF-DDF2-3D44-B5C0-B09CC10E32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306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Z:\Downloads\images\Crest_GWP_300.png">
            <a:extLst>
              <a:ext uri="{FF2B5EF4-FFF2-40B4-BE49-F238E27FC236}">
                <a16:creationId xmlns:a16="http://schemas.microsoft.com/office/drawing/2014/main" id="{EBC1E940-71BE-D048-BDC5-FC13B16B01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832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Z:\Downloads\images\Crest_NWP_300.png">
            <a:extLst>
              <a:ext uri="{FF2B5EF4-FFF2-40B4-BE49-F238E27FC236}">
                <a16:creationId xmlns:a16="http://schemas.microsoft.com/office/drawing/2014/main" id="{3384BB33-9BE3-494E-8C24-2C54160A52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358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Z:\Downloads\images\Crest_SWP_300.png">
            <a:extLst>
              <a:ext uri="{FF2B5EF4-FFF2-40B4-BE49-F238E27FC236}">
                <a16:creationId xmlns:a16="http://schemas.microsoft.com/office/drawing/2014/main" id="{9EF4F712-558F-CA4A-AD72-3A66297F5E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884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3DEA179-2F87-7D44-9BCE-F3121E74F47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750411" y="4892010"/>
            <a:ext cx="2298697" cy="11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91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- AWSLCP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6943"/>
          <a:stretch/>
        </p:blipFill>
        <p:spPr bwMode="auto">
          <a:xfrm>
            <a:off x="1" y="4623758"/>
            <a:ext cx="9144000" cy="22342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9781" y="189780"/>
            <a:ext cx="8764438" cy="222523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Teitl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81" y="2415015"/>
            <a:ext cx="8764438" cy="222523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5548" y="5931067"/>
            <a:ext cx="7743560" cy="312170"/>
          </a:xfrm>
        </p:spPr>
        <p:txBody>
          <a:bodyPr/>
          <a:lstStyle>
            <a:lvl1pPr algn="ctr">
              <a:defRPr/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0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8" y="6137720"/>
            <a:ext cx="5397890" cy="7090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185686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1D8183E-30B0-394B-8420-335C49FC68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50411" y="4892010"/>
            <a:ext cx="2298697" cy="11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8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00950" y="6263610"/>
            <a:ext cx="3849971" cy="312170"/>
          </a:xfrm>
        </p:spPr>
        <p:txBody>
          <a:bodyPr/>
          <a:lstStyle>
            <a:lvl1pPr algn="r">
              <a:defRPr/>
            </a:lvl1pPr>
          </a:lstStyle>
          <a:p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6963" y="482974"/>
            <a:ext cx="8046189" cy="2808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Pennawd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6963" y="3298945"/>
            <a:ext cx="8046189" cy="280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Heading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00950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6809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3/13/23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0" b="17606"/>
          <a:stretch/>
        </p:blipFill>
        <p:spPr bwMode="auto">
          <a:xfrm>
            <a:off x="0" y="5508088"/>
            <a:ext cx="9144000" cy="1349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31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5447ED3B-7CF3-9E4E-9568-3A788FC028A9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GB"/>
              <a:t>Click icon to add media</a:t>
            </a:r>
          </a:p>
        </p:txBody>
      </p:sp>
    </p:spTree>
    <p:extLst>
      <p:ext uri="{BB962C8B-B14F-4D97-AF65-F5344CB8AC3E}">
        <p14:creationId xmlns:p14="http://schemas.microsoft.com/office/powerpoint/2010/main" val="197342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3546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31CA8A-5D9C-484E-A587-47B1442FC9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963" y="506289"/>
            <a:ext cx="8046189" cy="11093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cy-GB" noProof="0" dirty="0"/>
              <a:t>»Teitl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7CF1E9E-ED8D-1143-932A-E9F843EAF73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6" y="1684627"/>
            <a:ext cx="8042305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</a:t>
            </a:r>
          </a:p>
        </p:txBody>
      </p:sp>
    </p:spTree>
    <p:extLst>
      <p:ext uri="{BB962C8B-B14F-4D97-AF65-F5344CB8AC3E}">
        <p14:creationId xmlns:p14="http://schemas.microsoft.com/office/powerpoint/2010/main" val="396814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olumn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6963" y="506289"/>
            <a:ext cx="8046189" cy="11093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»Teitl</a:t>
            </a:r>
            <a:r>
              <a:rPr lang="en-GB" noProof="0" dirty="0"/>
              <a:t> - »Title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02974E2-BECE-944F-82E7-F35A427DAC5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7" y="1684627"/>
            <a:ext cx="3962112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Cymraeg / Colofn 1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0F6C39D8-B829-8345-B787-9FB52ACD894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34923" y="1684627"/>
            <a:ext cx="3958230" cy="4372142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English / Column 2</a:t>
            </a:r>
          </a:p>
        </p:txBody>
      </p:sp>
    </p:spTree>
    <p:extLst>
      <p:ext uri="{BB962C8B-B14F-4D97-AF65-F5344CB8AC3E}">
        <p14:creationId xmlns:p14="http://schemas.microsoft.com/office/powerpoint/2010/main" val="303684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CDDF6"/>
            </a:gs>
            <a:gs pos="100000">
              <a:srgbClr val="E8F6F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6000" y="375425"/>
            <a:ext cx="8352000" cy="5818487"/>
          </a:xfrm>
          <a:prstGeom prst="rect">
            <a:avLst/>
          </a:prstGeom>
          <a:solidFill>
            <a:schemeClr val="bg1"/>
          </a:solidFill>
          <a:ln w="3175" cmpd="sng">
            <a:noFill/>
          </a:ln>
          <a:effectLst>
            <a:innerShdw blurRad="63500" dist="38100" dir="13500000">
              <a:prstClr val="black">
                <a:alpha val="35000"/>
              </a:prstClr>
            </a:inn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47" y="1684624"/>
            <a:ext cx="8042304" cy="437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963" y="506287"/>
            <a:ext cx="8046188" cy="11086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  <a:endParaRPr lang="en-GB" noProof="0" dirty="0"/>
          </a:p>
        </p:txBody>
      </p:sp>
      <p:pic>
        <p:nvPicPr>
          <p:cNvPr id="1026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0" b="17606"/>
          <a:stretch/>
        </p:blipFill>
        <p:spPr bwMode="auto">
          <a:xfrm>
            <a:off x="0" y="5508088"/>
            <a:ext cx="9144000" cy="1349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88812" y="6263609"/>
            <a:ext cx="3962112" cy="31217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8812" y="6263610"/>
            <a:ext cx="1244472" cy="31217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10AE7D1-6754-474F-8D4A-A133102F4C7D}" type="datetimeFigureOut">
              <a:rPr lang="en-GB" smtClean="0"/>
              <a:pPr/>
              <a:t>13/03/2023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flipH="1">
            <a:off x="8450921" y="6263611"/>
            <a:ext cx="606811" cy="31217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/>
              <a:t>Slide </a:t>
            </a:r>
            <a:fld id="{4BA0BEB8-FF74-1A46-B145-BC8D37F9923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253392" y="6478460"/>
            <a:ext cx="1890608" cy="3795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en-US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lvl="0" algn="r"/>
            <a:r>
              <a:rPr lang="cy-GB" sz="700" b="0" baseline="0" noProof="1">
                <a:solidFill>
                  <a:schemeClr val="tx1"/>
                </a:solidFill>
                <a:latin typeface="+mj-lt"/>
              </a:rPr>
              <a:t>Hawlfraint Heddlu Gwent 2023</a:t>
            </a:r>
          </a:p>
          <a:p>
            <a:pPr lvl="0" algn="r"/>
            <a:r>
              <a:rPr lang="en-GB" sz="700" b="0" baseline="0" noProof="1">
                <a:solidFill>
                  <a:schemeClr val="tx1"/>
                </a:solidFill>
                <a:latin typeface="+mj-lt"/>
              </a:rPr>
              <a:t>© Gwent Police Copyright 2023</a:t>
            </a:r>
          </a:p>
        </p:txBody>
      </p:sp>
      <p:pic>
        <p:nvPicPr>
          <p:cNvPr id="11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84" y="6330931"/>
            <a:ext cx="3054588" cy="401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77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70" r:id="rId3"/>
    <p:sldLayoutId id="2147483661" r:id="rId4"/>
    <p:sldLayoutId id="2147483660" r:id="rId5"/>
    <p:sldLayoutId id="2147483682" r:id="rId6"/>
    <p:sldLayoutId id="2147483655" r:id="rId7"/>
    <p:sldLayoutId id="2147483650" r:id="rId8"/>
    <p:sldLayoutId id="2147483652" r:id="rId9"/>
    <p:sldLayoutId id="2147483663" r:id="rId10"/>
    <p:sldLayoutId id="2147483653" r:id="rId11"/>
    <p:sldLayoutId id="2147483656" r:id="rId12"/>
    <p:sldLayoutId id="2147483667" r:id="rId13"/>
    <p:sldLayoutId id="2147483668" r:id="rId14"/>
    <p:sldLayoutId id="2147483669" r:id="rId15"/>
    <p:sldLayoutId id="2147483665" r:id="rId16"/>
    <p:sldLayoutId id="2147483666" r:id="rId17"/>
    <p:sldLayoutId id="2147483654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google.co.uk/imgres?imgurl=http://wrighttownshippolice.org/meth%2520drug%2520f3.jpg&amp;imgrefurl=http://wrighttownshippolice.org/drug%2520facts.htm&amp;h=353&amp;w=540&amp;sz=18&amp;hl=en&amp;start=1&amp;tbnid=pQhxCej7JB0Z5M:&amp;tbnh=86&amp;tbnw=132&amp;prev=/images%3Fq%3Dspeed%2Bdrug%26gbv%3D2%26hl%3Den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google.co.uk/imgres?imgurl=http://www.chemistryexplained.com/images/chfa_04_img0871.jpg&amp;imgrefurl=http://www.chemistryexplained.com/St-Te/Steroids.html&amp;h=430&amp;w=349&amp;sz=17&amp;hl=en&amp;start=6&amp;tbnid=Y7RS7b5SnqMQqM:&amp;tbnh=126&amp;tbnw=102&amp;prev=/images%3Fq%3Danabolic%2Bsteroids%26gbv%3D2%26hl%3Den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572E1-38EB-521F-6E18-5185DD53C8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dirty="0"/>
              <a:t>Cosbau Dosbarthiad Cyffuriau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993989-A7A3-DB6E-00C5-2037C07C25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Law and Penalties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3EC4FD-76CA-B172-65DC-24D499EEF992}"/>
              </a:ext>
            </a:extLst>
          </p:cNvPr>
          <p:cNvSpPr txBox="1"/>
          <p:nvPr/>
        </p:nvSpPr>
        <p:spPr>
          <a:xfrm>
            <a:off x="189781" y="189780"/>
            <a:ext cx="1233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y-GB" b="1" dirty="0">
                <a:solidFill>
                  <a:schemeClr val="tx2"/>
                </a:solidFill>
              </a:rPr>
              <a:t>Adnodd 7f.</a:t>
            </a:r>
          </a:p>
        </p:txBody>
      </p:sp>
    </p:spTree>
    <p:extLst>
      <p:ext uri="{BB962C8B-B14F-4D97-AF65-F5344CB8AC3E}">
        <p14:creationId xmlns:p14="http://schemas.microsoft.com/office/powerpoint/2010/main" val="1894942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>
            <a:extLst>
              <a:ext uri="{FF2B5EF4-FFF2-40B4-BE49-F238E27FC236}">
                <a16:creationId xmlns:a16="http://schemas.microsoft.com/office/drawing/2014/main" id="{0DF1B35E-2738-2D76-8C7C-5DE3E0765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438" y="477915"/>
            <a:ext cx="804296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y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Dosbarth A</a:t>
            </a: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8C974521-27EE-E1C2-50C6-59535E8EE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436" y="1239915"/>
            <a:ext cx="659516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y-GB" alt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Yn cynnwys cocên, crac, ecstasi, heroin ac LSD</a:t>
            </a: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B6C66CC4-B79E-2964-BE1A-E39D01F31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436" y="2438399"/>
            <a:ext cx="804296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y-GB" altLang="en-US" sz="3600" dirty="0">
                <a:latin typeface="+mj-lt"/>
              </a:rPr>
              <a:t>Uchafswm y cosbau yw: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cy-GB" altLang="en-US" sz="3600" dirty="0">
                <a:latin typeface="+mj-lt"/>
              </a:rPr>
              <a:t> 7 mlynedd o garchar a / neu dirwy digyfyngiad am feddiant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cy-GB" altLang="en-US" sz="3600" dirty="0">
                <a:latin typeface="+mj-lt"/>
              </a:rPr>
              <a:t> Carchar am oes a / neu dirwy digyfyngiad am gyflenwi</a:t>
            </a:r>
          </a:p>
        </p:txBody>
      </p:sp>
      <p:pic>
        <p:nvPicPr>
          <p:cNvPr id="7" name="Picture 12">
            <a:extLst>
              <a:ext uri="{FF2B5EF4-FFF2-40B4-BE49-F238E27FC236}">
                <a16:creationId xmlns:a16="http://schemas.microsoft.com/office/drawing/2014/main" id="{637F5699-E6AB-92BA-6948-5467FC144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596" y="1373404"/>
            <a:ext cx="1447800" cy="1025525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8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>
            <a:extLst>
              <a:ext uri="{FF2B5EF4-FFF2-40B4-BE49-F238E27FC236}">
                <a16:creationId xmlns:a16="http://schemas.microsoft.com/office/drawing/2014/main" id="{A3ECD74A-215D-3BA7-9A01-7C2D72FDF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99" y="498894"/>
            <a:ext cx="80636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y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Dosbarth B</a:t>
            </a: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2C86CC87-C23D-9E75-DCBF-1774A105D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425" y="1295400"/>
            <a:ext cx="633184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y-GB" alt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Yn cynnwys Speed (amffetaminau), GHB a Canabis</a:t>
            </a: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83354129-2E8B-9BA1-FBC1-A61608EC3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99" y="2531180"/>
            <a:ext cx="805975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y-GB" altLang="en-US" sz="3600" dirty="0">
                <a:latin typeface="+mj-lt"/>
              </a:rPr>
              <a:t>Uchafswm y cosbau yw: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cy-GB" altLang="en-US" sz="3600" dirty="0">
                <a:latin typeface="+mj-lt"/>
              </a:rPr>
              <a:t>  5 mlynedd o garchar a / neu dirwy digyfyngiad am feddiant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cy-GB" altLang="en-US" sz="3600" dirty="0">
                <a:latin typeface="+mj-lt"/>
              </a:rPr>
              <a:t> 14 mlynedd o garchar a / neu dirwy digyfyngiad am gyflenwi</a:t>
            </a:r>
          </a:p>
        </p:txBody>
      </p:sp>
      <p:pic>
        <p:nvPicPr>
          <p:cNvPr id="7" name="Picture 13">
            <a:hlinkClick r:id="rId2"/>
            <a:extLst>
              <a:ext uri="{FF2B5EF4-FFF2-40B4-BE49-F238E27FC236}">
                <a16:creationId xmlns:a16="http://schemas.microsoft.com/office/drawing/2014/main" id="{2BBD472A-C168-2FBA-B3F9-192F3C390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389465"/>
            <a:ext cx="1600200" cy="1042987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99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>
            <a:extLst>
              <a:ext uri="{FF2B5EF4-FFF2-40B4-BE49-F238E27FC236}">
                <a16:creationId xmlns:a16="http://schemas.microsoft.com/office/drawing/2014/main" id="{8C416E9C-FED6-C69A-21B7-AC1060141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2" y="506288"/>
            <a:ext cx="8050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y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Dosbarth C</a:t>
            </a: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CA5C555B-9629-AD8B-DF06-DFA5ECDE6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43000"/>
            <a:ext cx="805975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y-GB" alt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Yn cynnwys chyflenwi steroidau anabolig, GHB a thawelyddion, bod ym meddiant temazepam a rohypnol.</a:t>
            </a: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9C2F26C2-AFCB-B8A9-5997-118F0EE05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46363"/>
            <a:ext cx="8077196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y-GB" altLang="en-US" sz="3600" dirty="0">
                <a:latin typeface="+mj-lt"/>
              </a:rPr>
              <a:t>Uchafswm y cosbau yw: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cy-GB" altLang="en-US" sz="3600" dirty="0">
                <a:latin typeface="+mj-lt"/>
              </a:rPr>
              <a:t> 2 flynedd o garchar a / neu dirwy digyfyngiad am feddiant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cy-GB" altLang="en-US" sz="3600" dirty="0">
                <a:latin typeface="+mj-lt"/>
              </a:rPr>
              <a:t> 14 mlynedd o garchar a / neu dirwy digyfyngiad am gyflenwi</a:t>
            </a:r>
          </a:p>
        </p:txBody>
      </p:sp>
      <p:pic>
        <p:nvPicPr>
          <p:cNvPr id="7" name="Picture 14">
            <a:hlinkClick r:id="rId2"/>
            <a:extLst>
              <a:ext uri="{FF2B5EF4-FFF2-40B4-BE49-F238E27FC236}">
                <a16:creationId xmlns:a16="http://schemas.microsoft.com/office/drawing/2014/main" id="{2A5F55A3-F92B-8BEC-8213-7EA669A23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869" y="2118881"/>
            <a:ext cx="1165225" cy="1439862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72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816DACF-22A2-AF61-7D4F-1F73A2D57B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213100"/>
            <a:ext cx="2971800" cy="259080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C3D22D8F-F8A1-C4E1-C16C-964549D53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2" y="885852"/>
            <a:ext cx="804230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y-GB" altLang="en-US" sz="4400" dirty="0">
                <a:latin typeface="+mj-lt"/>
              </a:rPr>
              <a:t>Mae </a:t>
            </a:r>
            <a:r>
              <a:rPr lang="cy-GB" alt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meddiant</a:t>
            </a:r>
            <a:r>
              <a:rPr lang="cy-GB" altLang="en-US" sz="4400" dirty="0">
                <a:latin typeface="+mj-lt"/>
              </a:rPr>
              <a:t> yn golygu bod gennyf cyffur anghyfreithlon arnaf. </a:t>
            </a:r>
            <a:endParaRPr lang="cy-GB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370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4CE2C35A-6488-3327-3A9A-E4949CF6B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99" y="506290"/>
            <a:ext cx="8059751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y-GB" sz="4400" dirty="0">
                <a:latin typeface="+mj-lt"/>
                <a:cs typeface="Times New Roman" pitchFamily="18" charset="0"/>
              </a:rPr>
              <a:t>Mae posibilrwydd cryf y cewch </a:t>
            </a:r>
            <a:r>
              <a:rPr lang="cy-GB" sz="5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CHI</a:t>
            </a:r>
            <a:r>
              <a:rPr lang="cy-GB" sz="4400" dirty="0">
                <a:latin typeface="+mj-lt"/>
                <a:cs typeface="Times New Roman" pitchFamily="18" charset="0"/>
              </a:rPr>
              <a:t> eich arestio.</a:t>
            </a:r>
            <a:endParaRPr lang="cy-GB" sz="4400" dirty="0">
              <a:latin typeface="+mj-lt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A221AFAB-75FC-2D46-A0BF-3BDDAB42F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50808">
            <a:off x="2817812" y="1868164"/>
            <a:ext cx="2593975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D11329D-114E-EA79-CABC-38DEB7574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53872"/>
            <a:ext cx="7620000" cy="2133600"/>
          </a:xfrm>
          <a:prstGeom prst="rightArrow">
            <a:avLst>
              <a:gd name="adj1" fmla="val 50000"/>
              <a:gd name="adj2" fmla="val 89286"/>
            </a:avLst>
          </a:prstGeom>
          <a:gradFill rotWithShape="0">
            <a:gsLst>
              <a:gs pos="0">
                <a:srgbClr val="3399FF"/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y-GB" altLang="en-US" dirty="0">
              <a:latin typeface="+mj-lt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7716CE22-E408-4B23-5DEB-4F44D6FF5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592072"/>
            <a:ext cx="6400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y-GB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Mae gan yr heddlu dri dewis fel cosb</a:t>
            </a:r>
            <a:r>
              <a:rPr lang="cy-GB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187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nimBg="1"/>
      <p:bldP spid="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25C9C5C5-B32B-E141-231B-3FBE9395D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3" y="506289"/>
            <a:ext cx="8077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y-GB" alt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anose="02020603050405020304" pitchFamily="18" charset="0"/>
              </a:rPr>
              <a:t>Rhybudd Ffurfiol</a:t>
            </a:r>
            <a:r>
              <a:rPr lang="cy-GB" altLang="en-US" sz="4400" dirty="0">
                <a:latin typeface="+mj-lt"/>
              </a:rPr>
              <a:t>, </a:t>
            </a:r>
            <a:r>
              <a:rPr lang="cy-GB" altLang="en-US" sz="4400" dirty="0">
                <a:latin typeface="+mj-lt"/>
                <a:cs typeface="Times New Roman" panose="02020603050405020304" pitchFamily="18" charset="0"/>
              </a:rPr>
              <a:t>a gaiff ei roi ar ffeil heddlu lleol. Os byddwch yn troseddu eto gall ddylanwadu ar benderfyniad yr Heddlu i’ch cyhuddo.</a:t>
            </a:r>
            <a:r>
              <a:rPr lang="cy-GB" altLang="en-US" sz="4400" dirty="0">
                <a:latin typeface="+mj-lt"/>
              </a:rPr>
              <a:t> </a:t>
            </a:r>
          </a:p>
        </p:txBody>
      </p:sp>
      <p:sp>
        <p:nvSpPr>
          <p:cNvPr id="5" name="AutoShape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761D439-E93A-22A7-0DB1-971EC3C60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343400"/>
            <a:ext cx="1524000" cy="1524000"/>
          </a:xfrm>
          <a:prstGeom prst="rightArrow">
            <a:avLst>
              <a:gd name="adj1" fmla="val 41870"/>
              <a:gd name="adj2" fmla="val 47708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y-GB" altLang="en-US" dirty="0"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82DA05-226F-990E-C250-39C9DA2BA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375" y="4708525"/>
            <a:ext cx="12954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12">
            <a:extLst>
              <a:ext uri="{FF2B5EF4-FFF2-40B4-BE49-F238E27FC236}">
                <a16:creationId xmlns:a16="http://schemas.microsoft.com/office/drawing/2014/main" id="{B323B65D-0E7F-0050-D18E-61B5CA5E2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6486" y="4920734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y-GB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NEU</a:t>
            </a:r>
          </a:p>
        </p:txBody>
      </p:sp>
    </p:spTree>
    <p:extLst>
      <p:ext uri="{BB962C8B-B14F-4D97-AF65-F5344CB8AC3E}">
        <p14:creationId xmlns:p14="http://schemas.microsoft.com/office/powerpoint/2010/main" val="400896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nimBg="1"/>
      <p:bldP spid="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>
            <a:extLst>
              <a:ext uri="{FF2B5EF4-FFF2-40B4-BE49-F238E27FC236}">
                <a16:creationId xmlns:a16="http://schemas.microsoft.com/office/drawing/2014/main" id="{755F3344-282A-E835-94D5-F634352B5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3" y="506289"/>
            <a:ext cx="8077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y-GB" sz="4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Rhybudd Terfynol</a:t>
            </a:r>
            <a:r>
              <a:rPr lang="cy-GB" sz="4400" dirty="0">
                <a:latin typeface="+mj-lt"/>
                <a:cs typeface="Times New Roman" pitchFamily="18" charset="0"/>
              </a:rPr>
              <a:t>, lle cedwir cofnod heddlu canolog am 5 mlynedd ac os byddwch yn troseddu eto gellir defnyddio hyn yn eich erbyn.</a:t>
            </a:r>
            <a:r>
              <a:rPr lang="cy-GB" sz="4400" dirty="0">
                <a:latin typeface="+mj-lt"/>
              </a:rPr>
              <a:t> </a:t>
            </a:r>
          </a:p>
        </p:txBody>
      </p:sp>
      <p:sp>
        <p:nvSpPr>
          <p:cNvPr id="5" name="AutoShape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17D0A2F-928D-CE25-C948-C430A857B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343400"/>
            <a:ext cx="1524000" cy="1524000"/>
          </a:xfrm>
          <a:prstGeom prst="rightArrow">
            <a:avLst>
              <a:gd name="adj1" fmla="val 41870"/>
              <a:gd name="adj2" fmla="val 47708"/>
            </a:avLst>
          </a:prstGeom>
          <a:solidFill>
            <a:schemeClr val="accent4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y-GB" altLang="en-US" dirty="0">
              <a:latin typeface="+mj-lt"/>
            </a:endParaRP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A64966E1-6017-D0B6-42DA-62747EBCF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6486" y="4920734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y-GB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NEU</a:t>
            </a:r>
          </a:p>
        </p:txBody>
      </p:sp>
      <p:pic>
        <p:nvPicPr>
          <p:cNvPr id="7" name="Picture 13">
            <a:extLst>
              <a:ext uri="{FF2B5EF4-FFF2-40B4-BE49-F238E27FC236}">
                <a16:creationId xmlns:a16="http://schemas.microsoft.com/office/drawing/2014/main" id="{B5D33B6D-0292-85EE-0811-9420C08BB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876" y="4664591"/>
            <a:ext cx="12954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89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nimBg="1"/>
      <p:bldP spid="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63002535-7976-E5D9-4D29-14C53C650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3" y="834902"/>
            <a:ext cx="8077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y-GB" altLang="en-US" sz="4400" dirty="0">
                <a:latin typeface="+mj-lt"/>
                <a:cs typeface="Times New Roman" panose="02020603050405020304" pitchFamily="18" charset="0"/>
              </a:rPr>
              <a:t>Y trydydd dewis yw eich </a:t>
            </a:r>
            <a:r>
              <a:rPr lang="cy-GB" altLang="en-US" sz="4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cyhuddo</a:t>
            </a:r>
            <a:r>
              <a:rPr lang="cy-GB" altLang="en-US" sz="4400" dirty="0">
                <a:latin typeface="+mj-lt"/>
                <a:cs typeface="Times New Roman" panose="02020603050405020304" pitchFamily="18" charset="0"/>
              </a:rPr>
              <a:t> o drosedd sy’n arwain at wrandawiad mewn llys ieuenctid.</a:t>
            </a:r>
            <a:endParaRPr lang="cy-GB" altLang="en-US" sz="4400" dirty="0">
              <a:latin typeface="+mj-lt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FDF449E-AFB0-1E5C-CA1D-C3C985338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429000"/>
            <a:ext cx="4441825" cy="236855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20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>
            <a:extLst>
              <a:ext uri="{FF2B5EF4-FFF2-40B4-BE49-F238E27FC236}">
                <a16:creationId xmlns:a16="http://schemas.microsoft.com/office/drawing/2014/main" id="{488C5763-DD6E-FAE6-DAB5-2B5166ED4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462" y="3939794"/>
            <a:ext cx="3333750" cy="2185987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6">
            <a:extLst>
              <a:ext uri="{FF2B5EF4-FFF2-40B4-BE49-F238E27FC236}">
                <a16:creationId xmlns:a16="http://schemas.microsoft.com/office/drawing/2014/main" id="{9FC0449B-2841-2AC9-A444-A31977307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5500"/>
            <a:ext cx="8077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y-GB" sz="4400" dirty="0">
                <a:latin typeface="+mj-lt"/>
                <a:cs typeface="Times New Roman" pitchFamily="18" charset="0"/>
              </a:rPr>
              <a:t>Os bu gennych unrhyw fwriad o ddelio (</a:t>
            </a:r>
            <a:r>
              <a:rPr lang="cy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 all gynnwys rhoi neu rannu cyffuriau</a:t>
            </a:r>
            <a:r>
              <a:rPr lang="cy-GB" sz="4400" dirty="0">
                <a:latin typeface="+mj-lt"/>
                <a:cs typeface="Times New Roman" pitchFamily="18" charset="0"/>
              </a:rPr>
              <a:t>) caiff ei ystyried fel meddiant gyda’r bwriad i gyflenwi.</a:t>
            </a:r>
            <a:r>
              <a:rPr lang="cy-GB" sz="44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798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95D656F8-3E74-F5B6-72F5-82B333A62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57" y="762000"/>
            <a:ext cx="7772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y-GB" altLang="en-US" sz="4000" dirty="0">
                <a:latin typeface="+mj-lt"/>
                <a:cs typeface="Times New Roman" panose="02020603050405020304" pitchFamily="18" charset="0"/>
              </a:rPr>
              <a:t>Os bydd gennych record gyffuriau, yna gall fod yn anodd cael, neu gellir gwrthod visa i deithio i rai gwledydd.</a:t>
            </a:r>
            <a:r>
              <a:rPr lang="cy-GB" altLang="en-US" sz="4000" dirty="0">
                <a:latin typeface="+mj-lt"/>
              </a:rPr>
              <a:t> </a:t>
            </a: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E689D9BC-C104-8329-9063-653315A39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340925"/>
            <a:ext cx="20859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32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16BA69F7-7172-07F2-3E56-D5F30A262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3" y="537537"/>
            <a:ext cx="8050074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y-GB" altLang="en-US" sz="4000" dirty="0">
                <a:latin typeface="+mj-lt"/>
                <a:cs typeface="Times New Roman" panose="02020603050405020304" pitchFamily="18" charset="0"/>
              </a:rPr>
              <a:t>Gallai effeithio ar eich rhagolygon </a:t>
            </a:r>
            <a:br>
              <a:rPr lang="cy-GB" altLang="en-US" sz="4000" dirty="0">
                <a:latin typeface="+mj-lt"/>
                <a:cs typeface="Times New Roman" panose="02020603050405020304" pitchFamily="18" charset="0"/>
              </a:rPr>
            </a:br>
            <a:r>
              <a:rPr lang="cy-GB" altLang="en-US" sz="4000" dirty="0">
                <a:latin typeface="+mj-lt"/>
                <a:cs typeface="Times New Roman" panose="02020603050405020304" pitchFamily="18" charset="0"/>
              </a:rPr>
              <a:t>am swydd.</a:t>
            </a:r>
          </a:p>
          <a:p>
            <a:pPr algn="ctr" eaLnBrk="1" hangingPunct="1">
              <a:spcBef>
                <a:spcPct val="50000"/>
              </a:spcBef>
            </a:pPr>
            <a:r>
              <a:rPr lang="cy-GB" altLang="en-US" sz="4000" dirty="0">
                <a:latin typeface="+mj-lt"/>
                <a:cs typeface="Times New Roman" panose="02020603050405020304" pitchFamily="18" charset="0"/>
              </a:rPr>
              <a:t>Gall cyflogwr wirio a oes gennych record droseddol neu unrhyw euogfarnau yn y gorffennol.</a:t>
            </a:r>
            <a:r>
              <a:rPr lang="cy-GB" altLang="en-US" sz="4000" dirty="0">
                <a:latin typeface="+mj-lt"/>
              </a:rPr>
              <a:t>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2C8C7D9-93CA-8FCB-5765-21A50EE28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581525"/>
            <a:ext cx="171450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19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PowerPoint-2015-Safety">
  <a:themeElements>
    <a:clrScheme name="SB2019">
      <a:dk1>
        <a:sysClr val="windowText" lastClr="000000"/>
      </a:dk1>
      <a:lt1>
        <a:sysClr val="window" lastClr="FFFFFF"/>
      </a:lt1>
      <a:dk2>
        <a:srgbClr val="0A4399"/>
      </a:dk2>
      <a:lt2>
        <a:srgbClr val="E8F6FD"/>
      </a:lt2>
      <a:accent1>
        <a:srgbClr val="009900"/>
      </a:accent1>
      <a:accent2>
        <a:srgbClr val="FFFF00"/>
      </a:accent2>
      <a:accent3>
        <a:srgbClr val="E36C09"/>
      </a:accent3>
      <a:accent4>
        <a:srgbClr val="C00000"/>
      </a:accent4>
      <a:accent5>
        <a:srgbClr val="7030A0"/>
      </a:accent5>
      <a:accent6>
        <a:srgbClr val="777777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choolBeat-PowerPoint-2023-01-Secondary" id="{976CBD87-959B-F942-B6FF-2555C84A4BE6}" vid="{97F9A7F2-8069-2A46-9EEF-D3BA136B7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2FF5FE6785AA40846AB1253DBE649E" ma:contentTypeVersion="11" ma:contentTypeDescription="Create a new document." ma:contentTypeScope="" ma:versionID="602ba5a7129c3cb4b3f296291c781da4">
  <xsd:schema xmlns:xsd="http://www.w3.org/2001/XMLSchema" xmlns:xs="http://www.w3.org/2001/XMLSchema" xmlns:p="http://schemas.microsoft.com/office/2006/metadata/properties" xmlns:ns3="ab26a668-8116-42e5-b73c-025f9cb39ddf" targetNamespace="http://schemas.microsoft.com/office/2006/metadata/properties" ma:root="true" ma:fieldsID="db2a4da22e745ea16b97bbf51f16a8c1" ns3:_="">
    <xsd:import namespace="ab26a668-8116-42e5-b73c-025f9cb39d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6a668-8116-42e5-b73c-025f9cb39d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CA2EE9-AF9F-42A9-BE93-B85D5F8030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D3E7FE6-72D1-4735-9F0C-3F70024758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F7B6A6-B9A0-4071-BEA0-91A299F7A8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26a668-8116-42e5-b73c-025f9cb39d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PowerPoint-2015-Safety</Template>
  <TotalTime>72</TotalTime>
  <Words>306</Words>
  <Application>Microsoft Macintosh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PowerPoint-2015-Safety</vt:lpstr>
      <vt:lpstr>Cosbau Dosbarthiad Cyffuriau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Holland</dc:creator>
  <cp:lastModifiedBy>Andy Holland</cp:lastModifiedBy>
  <cp:revision>9</cp:revision>
  <cp:lastPrinted>2021-11-08T14:24:17Z</cp:lastPrinted>
  <dcterms:created xsi:type="dcterms:W3CDTF">2023-03-01T08:24:33Z</dcterms:created>
  <dcterms:modified xsi:type="dcterms:W3CDTF">2023-03-13T11:45:34Z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6cf8fe5-b7b7-4df7-b38d-1c61ac2f6639_Enabled">
    <vt:lpwstr>true</vt:lpwstr>
  </property>
  <property fmtid="{D5CDD505-2E9C-101B-9397-08002B2CF9AE}" pid="3" name="MSIP_Label_66cf8fe5-b7b7-4df7-b38d-1c61ac2f6639_SetDate">
    <vt:lpwstr>2021-09-27T23:20:58Z</vt:lpwstr>
  </property>
  <property fmtid="{D5CDD505-2E9C-101B-9397-08002B2CF9AE}" pid="4" name="MSIP_Label_66cf8fe5-b7b7-4df7-b38d-1c61ac2f6639_Method">
    <vt:lpwstr>Standard</vt:lpwstr>
  </property>
  <property fmtid="{D5CDD505-2E9C-101B-9397-08002B2CF9AE}" pid="5" name="MSIP_Label_66cf8fe5-b7b7-4df7-b38d-1c61ac2f6639_Name">
    <vt:lpwstr>66cf8fe5-b7b7-4df7-b38d-1c61ac2f6639</vt:lpwstr>
  </property>
  <property fmtid="{D5CDD505-2E9C-101B-9397-08002B2CF9AE}" pid="6" name="MSIP_Label_66cf8fe5-b7b7-4df7-b38d-1c61ac2f6639_SiteId">
    <vt:lpwstr>270c2f4d-fd0c-4f08-92a9-e5bdd8a87e09</vt:lpwstr>
  </property>
  <property fmtid="{D5CDD505-2E9C-101B-9397-08002B2CF9AE}" pid="7" name="MSIP_Label_66cf8fe5-b7b7-4df7-b38d-1c61ac2f6639_ActionId">
    <vt:lpwstr>4fe87289-d69f-4c16-939d-9b30ccd02ffa</vt:lpwstr>
  </property>
  <property fmtid="{D5CDD505-2E9C-101B-9397-08002B2CF9AE}" pid="8" name="MSIP_Label_66cf8fe5-b7b7-4df7-b38d-1c61ac2f6639_ContentBits">
    <vt:lpwstr>0</vt:lpwstr>
  </property>
  <property fmtid="{D5CDD505-2E9C-101B-9397-08002B2CF9AE}" pid="9" name="MSIP_Label_7beefdff-6834-454f-be00-a68b5bc5f471_Enabled">
    <vt:lpwstr>true</vt:lpwstr>
  </property>
  <property fmtid="{D5CDD505-2E9C-101B-9397-08002B2CF9AE}" pid="10" name="MSIP_Label_7beefdff-6834-454f-be00-a68b5bc5f471_SetDate">
    <vt:lpwstr>2021-11-08T15:37:00Z</vt:lpwstr>
  </property>
  <property fmtid="{D5CDD505-2E9C-101B-9397-08002B2CF9AE}" pid="11" name="MSIP_Label_7beefdff-6834-454f-be00-a68b5bc5f471_Method">
    <vt:lpwstr>Standard</vt:lpwstr>
  </property>
  <property fmtid="{D5CDD505-2E9C-101B-9397-08002B2CF9AE}" pid="12" name="MSIP_Label_7beefdff-6834-454f-be00-a68b5bc5f471_Name">
    <vt:lpwstr>OFFICIAL</vt:lpwstr>
  </property>
  <property fmtid="{D5CDD505-2E9C-101B-9397-08002B2CF9AE}" pid="13" name="MSIP_Label_7beefdff-6834-454f-be00-a68b5bc5f471_SiteId">
    <vt:lpwstr>39683655-1d97-4b22-be8c-246da0f47a41</vt:lpwstr>
  </property>
  <property fmtid="{D5CDD505-2E9C-101B-9397-08002B2CF9AE}" pid="14" name="MSIP_Label_7beefdff-6834-454f-be00-a68b5bc5f471_ActionId">
    <vt:lpwstr>daf163ca-281d-449e-ada0-7846f46138d4</vt:lpwstr>
  </property>
  <property fmtid="{D5CDD505-2E9C-101B-9397-08002B2CF9AE}" pid="15" name="MSIP_Label_7beefdff-6834-454f-be00-a68b5bc5f471_ContentBits">
    <vt:lpwstr>0</vt:lpwstr>
  </property>
  <property fmtid="{D5CDD505-2E9C-101B-9397-08002B2CF9AE}" pid="16" name="ContentTypeId">
    <vt:lpwstr>0x0101003D2FF5FE6785AA40846AB1253DBE649E</vt:lpwstr>
  </property>
  <property fmtid="{D5CDD505-2E9C-101B-9397-08002B2CF9AE}" pid="17" name="MSIP_Label_f2acd28b-79a3-4a0f-b0ff-4b75658b1549_Enabled">
    <vt:lpwstr>true</vt:lpwstr>
  </property>
  <property fmtid="{D5CDD505-2E9C-101B-9397-08002B2CF9AE}" pid="18" name="MSIP_Label_f2acd28b-79a3-4a0f-b0ff-4b75658b1549_SetDate">
    <vt:lpwstr>2022-03-02T13:29:26Z</vt:lpwstr>
  </property>
  <property fmtid="{D5CDD505-2E9C-101B-9397-08002B2CF9AE}" pid="19" name="MSIP_Label_f2acd28b-79a3-4a0f-b0ff-4b75658b1549_Method">
    <vt:lpwstr>Standard</vt:lpwstr>
  </property>
  <property fmtid="{D5CDD505-2E9C-101B-9397-08002B2CF9AE}" pid="20" name="MSIP_Label_f2acd28b-79a3-4a0f-b0ff-4b75658b1549_Name">
    <vt:lpwstr>OFFICIAL</vt:lpwstr>
  </property>
  <property fmtid="{D5CDD505-2E9C-101B-9397-08002B2CF9AE}" pid="21" name="MSIP_Label_f2acd28b-79a3-4a0f-b0ff-4b75658b1549_SiteId">
    <vt:lpwstr>e46c8472-ef5d-4b63-bc74-4a60db42c371</vt:lpwstr>
  </property>
  <property fmtid="{D5CDD505-2E9C-101B-9397-08002B2CF9AE}" pid="22" name="MSIP_Label_f2acd28b-79a3-4a0f-b0ff-4b75658b1549_ActionId">
    <vt:lpwstr>87cb9ded-e10d-4a21-8e69-19137a06ad69</vt:lpwstr>
  </property>
  <property fmtid="{D5CDD505-2E9C-101B-9397-08002B2CF9AE}" pid="23" name="MSIP_Label_f2acd28b-79a3-4a0f-b0ff-4b75658b1549_ContentBits">
    <vt:lpwstr>0</vt:lpwstr>
  </property>
</Properties>
</file>