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1" autoAdjust="0"/>
    <p:restoredTop sz="86386" autoAdjust="0"/>
  </p:normalViewPr>
  <p:slideViewPr>
    <p:cSldViewPr snapToGrid="0" snapToObjects="1">
      <p:cViewPr varScale="1">
        <p:scale>
          <a:sx n="80" d="100"/>
          <a:sy n="80" d="100"/>
        </p:scale>
        <p:origin x="184" y="1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.uk/imgres?imgurl=http://drugwise-droguesoisfute.hc-sc.gc.ca/images/content_images/ecstasy_1b.jpg&amp;imgrefurl=http://theviewfromherenow.blogspot.com/2007/04/k-for-brain.html&amp;h=420&amp;w=610&amp;sz=120&amp;hl=en&amp;start=15&amp;tbnid=R-hOV9KyUB-KEM:&amp;tbnh=94&amp;tbnw=136&amp;prev=/images%3Fq%3Decstasy%26gbv%3D2%26hl%3De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72E1-38EB-521F-6E18-5185DD53C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/>
              <a:t>Cyfraith a Chosbau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93989-A7A3-DB6E-00C5-2037C07C2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Law and Penalties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EC4FD-76CA-B172-65DC-24D499EEF992}"/>
              </a:ext>
            </a:extLst>
          </p:cNvPr>
          <p:cNvSpPr txBox="1"/>
          <p:nvPr/>
        </p:nvSpPr>
        <p:spPr>
          <a:xfrm>
            <a:off x="189781" y="2415015"/>
            <a:ext cx="140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b="1" dirty="0"/>
              <a:t>Resource 6b.</a:t>
            </a:r>
          </a:p>
        </p:txBody>
      </p:sp>
    </p:spTree>
    <p:extLst>
      <p:ext uri="{BB962C8B-B14F-4D97-AF65-F5344CB8AC3E}">
        <p14:creationId xmlns:p14="http://schemas.microsoft.com/office/powerpoint/2010/main" val="189494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4AB5024A-654D-0261-A064-4A8E49EC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1" y="907342"/>
            <a:ext cx="804618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 dirty="0">
                <a:latin typeface="+mj-lt"/>
              </a:rPr>
              <a:t>Sharing drugs including joints and spliffs </a:t>
            </a:r>
            <a:r>
              <a:rPr lang="en-GB" alt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can</a:t>
            </a:r>
            <a:r>
              <a:rPr lang="en-GB" altLang="en-US" sz="6000" dirty="0">
                <a:latin typeface="+mj-lt"/>
              </a:rPr>
              <a:t> be considered in law as supplying drugs.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E0D2586-3FC6-94AE-F963-90EFB2A96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525" y="5215270"/>
            <a:ext cx="1389062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BBA24C2-9BF2-68B6-F3F9-5C0CBCF3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506289"/>
            <a:ext cx="80636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 dirty="0">
                <a:latin typeface="+mj-lt"/>
              </a:rPr>
              <a:t>You </a:t>
            </a:r>
            <a:r>
              <a:rPr lang="en-GB" alt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cannot</a:t>
            </a:r>
            <a:r>
              <a:rPr lang="en-GB" altLang="en-US" sz="6000" dirty="0">
                <a:latin typeface="+mj-lt"/>
              </a:rPr>
              <a:t> be charged and sent to court for your first drugs offence.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6376D71-DB6F-44C1-9232-36DBA9BD4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7" y="4291941"/>
            <a:ext cx="758825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7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F7D021B-0A09-8780-68A0-5C3728A56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636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000" dirty="0">
                <a:latin typeface="+mj-lt"/>
              </a:rPr>
              <a:t>Growing cannabis plants can lead to a prison sentence of </a:t>
            </a:r>
            <a:r>
              <a:rPr lang="en-GB" alt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fourteen</a:t>
            </a:r>
            <a:r>
              <a:rPr lang="en-GB" altLang="en-US" sz="6000" dirty="0">
                <a:latin typeface="+mj-lt"/>
              </a:rPr>
              <a:t> years and /or a fine.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688D50D0-F6FF-8A3A-BF8C-01C0173C29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3"/>
          <a:stretch/>
        </p:blipFill>
        <p:spPr bwMode="auto">
          <a:xfrm>
            <a:off x="3702480" y="5009322"/>
            <a:ext cx="1752600" cy="118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3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1BE1FA0-6D7D-5353-70C5-5B3902BD8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81" y="923384"/>
            <a:ext cx="806363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600" dirty="0">
                <a:latin typeface="+mj-lt"/>
              </a:rPr>
              <a:t>A GP </a:t>
            </a:r>
            <a:r>
              <a:rPr lang="en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can</a:t>
            </a:r>
            <a:r>
              <a:rPr lang="en-GB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GB" altLang="en-US" sz="6600" dirty="0">
                <a:latin typeface="+mj-lt"/>
              </a:rPr>
              <a:t>prescribe cannabis as a medicine in Great Britain.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FA46815-1E03-3EDE-BDD8-DF8A99CA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661273"/>
            <a:ext cx="1390650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BBE1979B-B6A2-9024-2B47-4BE27AB87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6363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5800" dirty="0">
                <a:latin typeface="+mj-lt"/>
              </a:rPr>
              <a:t>If you are convicted of a drugs offence you are </a:t>
            </a:r>
            <a:r>
              <a:rPr lang="en-GB" altLang="en-US" sz="5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likely</a:t>
            </a:r>
            <a:r>
              <a:rPr lang="en-GB" altLang="en-US" sz="5800" dirty="0">
                <a:latin typeface="+mj-lt"/>
              </a:rPr>
              <a:t> to be barred from entry into other countries.</a:t>
            </a: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E33623FF-E9F4-1C30-70FA-0D9F9453E6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31" y="5008587"/>
            <a:ext cx="1531938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4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FD93E1DE-4970-33AE-9805-4874EAE29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4" y="911086"/>
            <a:ext cx="8042306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600" dirty="0">
                <a:latin typeface="+mj-lt"/>
              </a:rPr>
              <a:t>Cannabis </a:t>
            </a:r>
            <a:r>
              <a:rPr lang="en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has</a:t>
            </a:r>
            <a:r>
              <a:rPr lang="en-GB" altLang="en-US" sz="6600" dirty="0">
                <a:latin typeface="+mj-lt"/>
              </a:rPr>
              <a:t> been legalised in this country.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A2E90D69-DCCB-820B-00FE-04AEECDF4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92" y="4509742"/>
            <a:ext cx="1847850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3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84814F3-F5F9-65F4-5D11-36ACC0B48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05" y="1305342"/>
            <a:ext cx="804618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6600" dirty="0">
                <a:latin typeface="+mj-lt"/>
              </a:rPr>
              <a:t>Looking after drugs for a friend is </a:t>
            </a:r>
            <a:r>
              <a:rPr lang="en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illegal</a:t>
            </a:r>
            <a:r>
              <a:rPr lang="en-GB" altLang="en-US" sz="6600" dirty="0">
                <a:latin typeface="+mj-lt"/>
              </a:rPr>
              <a:t>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111112F-D6FD-E40D-2961-ABBFE300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224338"/>
            <a:ext cx="1754188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5C35251-BD56-50F7-694C-A5389C368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79" y="563558"/>
            <a:ext cx="80636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5400" dirty="0">
                <a:latin typeface="+mj-lt"/>
              </a:rPr>
              <a:t>Supplying ecstasy </a:t>
            </a:r>
            <a:br>
              <a:rPr lang="en-GB" altLang="en-US" sz="5400" dirty="0">
                <a:latin typeface="+mj-lt"/>
              </a:rPr>
            </a:br>
            <a:r>
              <a:rPr lang="en-GB" altLang="en-US" sz="5400" dirty="0">
                <a:latin typeface="+mj-lt"/>
              </a:rPr>
              <a:t>could lead to a prison sentence of </a:t>
            </a:r>
            <a:r>
              <a:rPr lang="en-GB" alt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life</a:t>
            </a:r>
            <a:r>
              <a:rPr lang="en-GB" altLang="en-US" sz="5400" dirty="0">
                <a:latin typeface="+mj-lt"/>
              </a:rPr>
              <a:t>, an unlimited fine and </a:t>
            </a:r>
            <a:br>
              <a:rPr lang="en-GB" altLang="en-US" sz="5400" dirty="0">
                <a:latin typeface="+mj-lt"/>
              </a:rPr>
            </a:br>
            <a:r>
              <a:rPr lang="en-GB" altLang="en-US" sz="5400" dirty="0">
                <a:latin typeface="+mj-lt"/>
              </a:rPr>
              <a:t>seizure of assets.</a:t>
            </a:r>
          </a:p>
        </p:txBody>
      </p:sp>
      <p:pic>
        <p:nvPicPr>
          <p:cNvPr id="3" name="Picture 5">
            <a:hlinkClick r:id="rId2"/>
            <a:extLst>
              <a:ext uri="{FF2B5EF4-FFF2-40B4-BE49-F238E27FC236}">
                <a16:creationId xmlns:a16="http://schemas.microsoft.com/office/drawing/2014/main" id="{FC6EC785-9A9A-B7E6-D268-F49164E49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17" y="5006492"/>
            <a:ext cx="1554162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1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2-01-Primary.potx" id="{357633DE-839F-458C-81E6-15D6F105CE85}" vid="{A5F0E005-CF17-4A9A-AF7E-1C4072014C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20004</TotalTime>
  <Words>126</Words>
  <Application>Microsoft Macintosh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PowerPoint-2015-Safety</vt:lpstr>
      <vt:lpstr>Cyfraith a Chosbau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Edifar y Dydd</dc:title>
  <dc:creator>McCready,Faith swp55221</dc:creator>
  <cp:lastModifiedBy>Andy Holland</cp:lastModifiedBy>
  <cp:revision>80</cp:revision>
  <cp:lastPrinted>2021-11-08T14:24:17Z</cp:lastPrinted>
  <dcterms:created xsi:type="dcterms:W3CDTF">2021-09-27T22:19:36Z</dcterms:created>
  <dcterms:modified xsi:type="dcterms:W3CDTF">2023-03-13T11:12:45Z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