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33" r:id="rId5"/>
    <p:sldId id="326" r:id="rId6"/>
    <p:sldId id="327" r:id="rId7"/>
    <p:sldId id="328" r:id="rId8"/>
    <p:sldId id="329" r:id="rId9"/>
    <p:sldId id="330" r:id="rId10"/>
    <p:sldId id="331" r:id="rId11"/>
    <p:sldId id="332" r:id="rId1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6FD"/>
    <a:srgbClr val="ACD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92" autoAdjust="0"/>
    <p:restoredTop sz="86386" autoAdjust="0"/>
  </p:normalViewPr>
  <p:slideViewPr>
    <p:cSldViewPr snapToGrid="0" snapToObjects="1">
      <p:cViewPr varScale="1">
        <p:scale>
          <a:sx n="127" d="100"/>
          <a:sy n="127" d="100"/>
        </p:scale>
        <p:origin x="203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8031-35CD-C140-BEA7-B0281B2978D7}" type="datetimeFigureOut">
              <a:rPr lang="en-US" smtClean="0"/>
              <a:t>3/13/23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C802A-4528-AE40-B407-B3D09B86A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166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52F4F-A629-BE44-91F1-81722875E4F0}" type="datetimeFigureOut">
              <a:rPr lang="en-US" smtClean="0"/>
              <a:t>3/13/23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7E489-703B-FC4A-A3AE-91BA4382C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57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9.png"/><Relationship Id="rId9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Downloads\images\Screen-Hills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1" r="26943"/>
          <a:stretch/>
        </p:blipFill>
        <p:spPr bwMode="auto">
          <a:xfrm>
            <a:off x="1" y="4623758"/>
            <a:ext cx="9144000" cy="22342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9781" y="189780"/>
            <a:ext cx="8764438" cy="222523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cy-GB" noProof="0" dirty="0"/>
              <a:t>» Cymraeg / Teitl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9781" y="2415015"/>
            <a:ext cx="8764438" cy="222523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» English /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5548" y="5931067"/>
            <a:ext cx="7743560" cy="312170"/>
          </a:xfrm>
        </p:spPr>
        <p:txBody>
          <a:bodyPr/>
          <a:lstStyle>
            <a:lvl1pPr algn="ctr">
              <a:defRPr/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10" name="Picture 2" descr="Z:\Google Drive\Logos\Latest-Logo-for-SchoolBeat-cymru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48" y="6137720"/>
            <a:ext cx="5397890" cy="7090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Z:\Google Drive\Logos\Welsh_Government_Logo_Black-RENDERED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06" y="4886326"/>
            <a:ext cx="1165774" cy="1165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Z:\Downloads\images\Crest_DPP_300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306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Z:\Downloads\images\Crest_GWP_300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832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5" descr="Z:\Downloads\images\Crest_NWP_300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358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6" descr="Z:\Downloads\images\Crest_SWP_300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884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7185686" y="6263610"/>
            <a:ext cx="1244472" cy="312170"/>
          </a:xfrm>
        </p:spPr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0AD202-E08B-7146-88BB-66CB76E8AA38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6750411" y="4892010"/>
            <a:ext cx="2298697" cy="116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82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olumn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E0F0629-727C-CA4A-A9D2-9D91860719C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6964" y="506291"/>
            <a:ext cx="3962112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5401838C-7851-7148-9489-E440F663BDA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31040" y="506291"/>
            <a:ext cx="3958230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16BFE964-5424-9E4C-BCAB-CB89193016A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0847" y="1684627"/>
            <a:ext cx="3962112" cy="437214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Cymraeg / Colofn 1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1AE2F3D2-91A1-2142-8B12-56F21A2B4F2C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634923" y="1684627"/>
            <a:ext cx="3958230" cy="4372142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» English / Column 2</a:t>
            </a:r>
          </a:p>
        </p:txBody>
      </p:sp>
    </p:spTree>
    <p:extLst>
      <p:ext uri="{BB962C8B-B14F-4D97-AF65-F5344CB8AC3E}">
        <p14:creationId xmlns:p14="http://schemas.microsoft.com/office/powerpoint/2010/main" val="184190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olumns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631040" y="506291"/>
            <a:ext cx="3958230" cy="55504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546964" y="506291"/>
            <a:ext cx="3962112" cy="555047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46964" y="506291"/>
            <a:ext cx="3962112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31040" y="506291"/>
            <a:ext cx="3958230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847" y="1684627"/>
            <a:ext cx="3962112" cy="437214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Cymraeg / Colofn 1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34923" y="1684627"/>
            <a:ext cx="3958230" cy="4372142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» English / Column 2</a:t>
            </a:r>
          </a:p>
        </p:txBody>
      </p:sp>
    </p:spTree>
    <p:extLst>
      <p:ext uri="{BB962C8B-B14F-4D97-AF65-F5344CB8AC3E}">
        <p14:creationId xmlns:p14="http://schemas.microsoft.com/office/powerpoint/2010/main" val="3574464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546437" y="2444728"/>
            <a:ext cx="8042960" cy="37322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46438" y="506290"/>
            <a:ext cx="8042960" cy="93682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546438" y="1488915"/>
            <a:ext cx="8042959" cy="910014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y-GB" noProof="0" dirty="0"/>
              <a:t>» Testun</a:t>
            </a:r>
          </a:p>
        </p:txBody>
      </p:sp>
    </p:spTree>
    <p:extLst>
      <p:ext uri="{BB962C8B-B14F-4D97-AF65-F5344CB8AC3E}">
        <p14:creationId xmlns:p14="http://schemas.microsoft.com/office/powerpoint/2010/main" val="2018937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626E836-9D17-404C-9120-F7183A977F1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6437" y="515877"/>
            <a:ext cx="3962639" cy="91862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0CD0EC58-EAC4-5040-9917-9EB290DB3E8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34922" y="515877"/>
            <a:ext cx="3954347" cy="91862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3D30D2E-9CFA-CA44-8AD5-80D112AF24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6964" y="1480302"/>
            <a:ext cx="3966299" cy="9186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y-GB" noProof="0" dirty="0"/>
              <a:t>» Testun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A4E143C7-A5C8-A246-BC53-B1C4F1B3F8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31398" y="1480302"/>
            <a:ext cx="3958000" cy="918627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/>
              <a:t>» Text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D7FD5C7E-3841-1247-8695-81F14BE9728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0320" y="2444728"/>
            <a:ext cx="3962639" cy="362818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Cynnwys 1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39350373-8BA4-C148-9F1B-BB6B93BF155C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634922" y="2444727"/>
            <a:ext cx="3954347" cy="3628183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» Content 2</a:t>
            </a:r>
          </a:p>
        </p:txBody>
      </p:sp>
    </p:spTree>
    <p:extLst>
      <p:ext uri="{BB962C8B-B14F-4D97-AF65-F5344CB8AC3E}">
        <p14:creationId xmlns:p14="http://schemas.microsoft.com/office/powerpoint/2010/main" val="1439066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EC4B0D-2BD5-B640-81A1-AAA6D1DF6E7A}"/>
              </a:ext>
            </a:extLst>
          </p:cNvPr>
          <p:cNvSpPr/>
          <p:nvPr userDrawn="1"/>
        </p:nvSpPr>
        <p:spPr>
          <a:xfrm>
            <a:off x="4631040" y="506291"/>
            <a:ext cx="3958230" cy="55504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3F2D8F-979C-DA4D-BAF9-CE1AF976B9B3}"/>
              </a:ext>
            </a:extLst>
          </p:cNvPr>
          <p:cNvSpPr/>
          <p:nvPr userDrawn="1"/>
        </p:nvSpPr>
        <p:spPr>
          <a:xfrm>
            <a:off x="546964" y="506291"/>
            <a:ext cx="3962112" cy="555047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46437" y="515877"/>
            <a:ext cx="3962639" cy="91862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34922" y="515877"/>
            <a:ext cx="3954347" cy="91862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546964" y="1480302"/>
            <a:ext cx="3966299" cy="91862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y-GB" noProof="0" dirty="0"/>
              <a:t>» Testun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4631398" y="1480302"/>
            <a:ext cx="3958000" cy="918627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Arial" pitchFamily="34" charset="0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/>
              <a:t>» Text</a:t>
            </a:r>
          </a:p>
        </p:txBody>
      </p:sp>
      <p:sp>
        <p:nvSpPr>
          <p:cNvPr id="25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50320" y="2444728"/>
            <a:ext cx="3962639" cy="362818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Cynnwys 1</a:t>
            </a:r>
          </a:p>
        </p:txBody>
      </p:sp>
      <p:sp>
        <p:nvSpPr>
          <p:cNvPr id="2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34922" y="2444727"/>
            <a:ext cx="3954347" cy="3628183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» Content 2</a:t>
            </a:r>
          </a:p>
        </p:txBody>
      </p:sp>
    </p:spTree>
    <p:extLst>
      <p:ext uri="{BB962C8B-B14F-4D97-AF65-F5344CB8AC3E}">
        <p14:creationId xmlns:p14="http://schemas.microsoft.com/office/powerpoint/2010/main" val="2698100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a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AE0D7BD-82AB-6446-AEC3-E4CF282528D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6964" y="506291"/>
            <a:ext cx="3962112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CA537E28-D66B-5546-A919-5A35CA1685C1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31040" y="506291"/>
            <a:ext cx="3958230" cy="110932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82841481-6A28-1547-879F-C95A66E835C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0846" y="1684627"/>
            <a:ext cx="8042305" cy="437214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Cynnwys</a:t>
            </a:r>
          </a:p>
        </p:txBody>
      </p:sp>
    </p:spTree>
    <p:extLst>
      <p:ext uri="{BB962C8B-B14F-4D97-AF65-F5344CB8AC3E}">
        <p14:creationId xmlns:p14="http://schemas.microsoft.com/office/powerpoint/2010/main" val="2066699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a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471F9830-CB04-514E-866D-7498D4D51BC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46276" y="506289"/>
            <a:ext cx="8047560" cy="1109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cy-GB" sz="4400" b="1" noProof="0" dirty="0" smtClean="0">
                <a:solidFill>
                  <a:schemeClr val="tx2"/>
                </a:solidFill>
              </a:defRPr>
            </a:lvl1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cy-GB" noProof="0" dirty="0"/>
              <a:t>»Teitl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1A8344C0-439E-EA48-978B-75F12D10FB6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50186" y="4963584"/>
            <a:ext cx="8043580" cy="1109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GB" sz="4400" b="1" baseline="0" noProof="0" dirty="0" smtClean="0"/>
            </a:lvl1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en-GB" noProof="0" dirty="0"/>
              <a:t>»Title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063EE9ED-028C-9149-85BA-3781657EC2E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46964" y="1710887"/>
            <a:ext cx="8046188" cy="31508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694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aption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46276" y="506289"/>
            <a:ext cx="8047560" cy="110932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noProof="0" dirty="0"/>
              <a:t>»Teitl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50186" y="4963584"/>
            <a:ext cx="8043580" cy="110932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»Title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Content Placeholder 3"/>
          <p:cNvSpPr>
            <a:spLocks noGrp="1"/>
          </p:cNvSpPr>
          <p:nvPr>
            <p:ph sz="quarter" idx="14"/>
          </p:nvPr>
        </p:nvSpPr>
        <p:spPr>
          <a:xfrm>
            <a:off x="546964" y="1710887"/>
            <a:ext cx="8046188" cy="31508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71896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47C55A6-BA57-C342-AD07-ECF55D2612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6963" y="506289"/>
            <a:ext cx="8046189" cy="1109326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cy-GB" noProof="0" dirty="0"/>
              <a:t>»Teitl</a:t>
            </a:r>
          </a:p>
        </p:txBody>
      </p:sp>
    </p:spTree>
    <p:extLst>
      <p:ext uri="{BB962C8B-B14F-4D97-AF65-F5344CB8AC3E}">
        <p14:creationId xmlns:p14="http://schemas.microsoft.com/office/powerpoint/2010/main" val="105245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- Po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Z:\Downloads\images\Screen-Hills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1" r="26943"/>
          <a:stretch/>
        </p:blipFill>
        <p:spPr bwMode="auto">
          <a:xfrm>
            <a:off x="1" y="4623758"/>
            <a:ext cx="9144000" cy="22342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Z:\Google Drive\Logos\Latest-Logo-for-SchoolBeat-cymru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48" y="6137720"/>
            <a:ext cx="5397890" cy="7090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Z:\Google Drive\Logos\Battenburg-t-47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278"/>
            <a:ext cx="9144000" cy="5836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9781" y="888520"/>
            <a:ext cx="8764438" cy="181116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cy-GB" noProof="0" dirty="0"/>
              <a:t>» Cymraeg / Teitl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9781" y="2699685"/>
            <a:ext cx="8764438" cy="181224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» English /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85686" y="6263610"/>
            <a:ext cx="1244472" cy="312170"/>
          </a:xfrm>
        </p:spPr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5548" y="5931067"/>
            <a:ext cx="7743560" cy="312170"/>
          </a:xfrm>
        </p:spPr>
        <p:txBody>
          <a:bodyPr/>
          <a:lstStyle>
            <a:lvl1pPr algn="ctr">
              <a:defRPr/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15" name="Picture 7" descr="Z:\Google Drive\Logos\Welsh_Government_Logo_Black-RENDERED.png">
            <a:extLst>
              <a:ext uri="{FF2B5EF4-FFF2-40B4-BE49-F238E27FC236}">
                <a16:creationId xmlns:a16="http://schemas.microsoft.com/office/drawing/2014/main" id="{F76FD12A-D6A7-4C46-89C8-3D9FFBE279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06" y="4886326"/>
            <a:ext cx="1165774" cy="11657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Z:\Downloads\images\Crest_DPP_300.png">
            <a:extLst>
              <a:ext uri="{FF2B5EF4-FFF2-40B4-BE49-F238E27FC236}">
                <a16:creationId xmlns:a16="http://schemas.microsoft.com/office/drawing/2014/main" id="{705944DF-DDF2-3D44-B5C0-B09CC10E32E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6306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Z:\Downloads\images\Crest_GWP_300.png">
            <a:extLst>
              <a:ext uri="{FF2B5EF4-FFF2-40B4-BE49-F238E27FC236}">
                <a16:creationId xmlns:a16="http://schemas.microsoft.com/office/drawing/2014/main" id="{EBC1E940-71BE-D048-BDC5-FC13B16B01E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4832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Z:\Downloads\images\Crest_NWP_300.png">
            <a:extLst>
              <a:ext uri="{FF2B5EF4-FFF2-40B4-BE49-F238E27FC236}">
                <a16:creationId xmlns:a16="http://schemas.microsoft.com/office/drawing/2014/main" id="{3384BB33-9BE3-494E-8C24-2C54160A527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358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Z:\Downloads\images\Crest_SWP_300.png">
            <a:extLst>
              <a:ext uri="{FF2B5EF4-FFF2-40B4-BE49-F238E27FC236}">
                <a16:creationId xmlns:a16="http://schemas.microsoft.com/office/drawing/2014/main" id="{9EF4F712-558F-CA4A-AD72-3A66297F5E0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884" y="4971403"/>
            <a:ext cx="857300" cy="9596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3DEA179-2F87-7D44-9BCE-F3121E74F47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750411" y="4892010"/>
            <a:ext cx="2298697" cy="116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91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- AWSLCP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Downloads\images\Screen-Hills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1" r="26943"/>
          <a:stretch/>
        </p:blipFill>
        <p:spPr bwMode="auto">
          <a:xfrm>
            <a:off x="1" y="4623758"/>
            <a:ext cx="9144000" cy="22342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9781" y="189780"/>
            <a:ext cx="8764438" cy="2225235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cy-GB" noProof="0" dirty="0"/>
              <a:t>» Cymraeg / Teitl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9781" y="2415015"/>
            <a:ext cx="8764438" cy="222523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» English / 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5548" y="5931067"/>
            <a:ext cx="7743560" cy="312170"/>
          </a:xfrm>
        </p:spPr>
        <p:txBody>
          <a:bodyPr/>
          <a:lstStyle>
            <a:lvl1pPr algn="ctr">
              <a:defRPr/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10" name="Picture 2" descr="Z:\Google Drive\Logos\Latest-Logo-for-SchoolBeat-cymru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48" y="6137720"/>
            <a:ext cx="5397890" cy="7090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7185686" y="6263610"/>
            <a:ext cx="1244472" cy="312170"/>
          </a:xfrm>
        </p:spPr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1D8183E-30B0-394B-8420-335C49FC68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750411" y="4892010"/>
            <a:ext cx="2298697" cy="116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781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00950" y="6263610"/>
            <a:ext cx="3849971" cy="312170"/>
          </a:xfrm>
        </p:spPr>
        <p:txBody>
          <a:bodyPr/>
          <a:lstStyle>
            <a:lvl1pPr algn="r">
              <a:defRPr/>
            </a:lvl1pPr>
          </a:lstStyle>
          <a:p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6963" y="482974"/>
            <a:ext cx="8046189" cy="2808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cy-GB" noProof="0" dirty="0"/>
              <a:t>» Cymraeg / Pennawd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6963" y="3298945"/>
            <a:ext cx="8046189" cy="280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4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» English / Heading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00950" y="6263610"/>
            <a:ext cx="1244472" cy="312170"/>
          </a:xfrm>
        </p:spPr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66809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US" smtClean="0"/>
              <a:t>3/13/23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2" descr="Z:\Downloads\images\Screen-Hills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0" b="17606"/>
          <a:stretch/>
        </p:blipFill>
        <p:spPr bwMode="auto">
          <a:xfrm>
            <a:off x="0" y="5508088"/>
            <a:ext cx="9144000" cy="13499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313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5447ED3B-7CF3-9E4E-9568-3A788FC028A9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GB"/>
              <a:t>Click icon to add media</a:t>
            </a:r>
          </a:p>
        </p:txBody>
      </p:sp>
    </p:spTree>
    <p:extLst>
      <p:ext uri="{BB962C8B-B14F-4D97-AF65-F5344CB8AC3E}">
        <p14:creationId xmlns:p14="http://schemas.microsoft.com/office/powerpoint/2010/main" val="1973424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3546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F31CA8A-5D9C-484E-A587-47B1442FC9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6963" y="506289"/>
            <a:ext cx="8046189" cy="1109326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cy-GB" noProof="0" dirty="0"/>
              <a:t>»Teitl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7CF1E9E-ED8D-1143-932A-E9F843EAF73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0846" y="1684627"/>
            <a:ext cx="8042305" cy="437214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Cynnwys</a:t>
            </a:r>
          </a:p>
        </p:txBody>
      </p:sp>
    </p:spTree>
    <p:extLst>
      <p:ext uri="{BB962C8B-B14F-4D97-AF65-F5344CB8AC3E}">
        <p14:creationId xmlns:p14="http://schemas.microsoft.com/office/powerpoint/2010/main" val="396814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ingual Column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6963" y="506289"/>
            <a:ext cx="8046189" cy="1109326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cy-GB" noProof="0" dirty="0"/>
              <a:t>»Teitl</a:t>
            </a:r>
            <a:r>
              <a:rPr lang="en-GB" noProof="0" dirty="0"/>
              <a:t> - »Title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E7D1-6754-474F-8D4A-A133102F4C7D}" type="datetimeFigureOut">
              <a:rPr lang="en-GB" noProof="0" smtClean="0"/>
              <a:t>13/03/2023</a:t>
            </a:fld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BEB8-FF74-1A46-B145-BC8D37F99235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102974E2-BECE-944F-82E7-F35A427DAC5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50847" y="1684627"/>
            <a:ext cx="3962112" cy="4372142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noProof="0" dirty="0"/>
              <a:t>» Cymraeg / Colofn 1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0F6C39D8-B829-8345-B787-9FB52ACD894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634923" y="1684627"/>
            <a:ext cx="3958230" cy="4372142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» English / Column 2</a:t>
            </a:r>
          </a:p>
        </p:txBody>
      </p:sp>
    </p:spTree>
    <p:extLst>
      <p:ext uri="{BB962C8B-B14F-4D97-AF65-F5344CB8AC3E}">
        <p14:creationId xmlns:p14="http://schemas.microsoft.com/office/powerpoint/2010/main" val="303684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CDDF6"/>
            </a:gs>
            <a:gs pos="100000">
              <a:srgbClr val="E8F6FD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96000" y="375425"/>
            <a:ext cx="8352000" cy="5818487"/>
          </a:xfrm>
          <a:prstGeom prst="rect">
            <a:avLst/>
          </a:prstGeom>
          <a:solidFill>
            <a:schemeClr val="bg1"/>
          </a:solidFill>
          <a:ln w="3175" cmpd="sng">
            <a:noFill/>
          </a:ln>
          <a:effectLst>
            <a:innerShdw blurRad="63500" dist="38100" dir="13500000">
              <a:prstClr val="black">
                <a:alpha val="35000"/>
              </a:prstClr>
            </a:inn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847" y="1684624"/>
            <a:ext cx="8042304" cy="4372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GB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963" y="506287"/>
            <a:ext cx="8046188" cy="11086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Click to edit Master title style</a:t>
            </a:r>
            <a:endParaRPr lang="en-GB" noProof="0" dirty="0"/>
          </a:p>
        </p:txBody>
      </p:sp>
      <p:pic>
        <p:nvPicPr>
          <p:cNvPr id="1026" name="Picture 2" descr="Z:\Downloads\images\Screen-Hills.png"/>
          <p:cNvPicPr>
            <a:picLocks noChangeAspect="1" noChangeArrowheads="1"/>
          </p:cNvPicPr>
          <p:nvPr userDrawn="1"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0" b="17606"/>
          <a:stretch/>
        </p:blipFill>
        <p:spPr bwMode="auto">
          <a:xfrm>
            <a:off x="0" y="5508088"/>
            <a:ext cx="9144000" cy="13499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88812" y="6263609"/>
            <a:ext cx="3962112" cy="31217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88812" y="6263610"/>
            <a:ext cx="1244472" cy="31217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110AE7D1-6754-474F-8D4A-A133102F4C7D}" type="datetimeFigureOut">
              <a:rPr lang="en-GB" smtClean="0"/>
              <a:pPr/>
              <a:t>13/03/2023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flipH="1">
            <a:off x="8450921" y="6263611"/>
            <a:ext cx="606811" cy="31217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/>
              <a:t>Slide </a:t>
            </a:r>
            <a:fld id="{4BA0BEB8-FF74-1A46-B145-BC8D37F9923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253392" y="6478460"/>
            <a:ext cx="1890608" cy="37954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en-US"/>
            </a:defPPr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lvl="0" algn="r"/>
            <a:r>
              <a:rPr lang="cy-GB" sz="700" b="0" baseline="0" noProof="1">
                <a:solidFill>
                  <a:schemeClr val="tx1"/>
                </a:solidFill>
                <a:latin typeface="+mj-lt"/>
              </a:rPr>
              <a:t>Hawlfraint Heddlu Gwent 2023</a:t>
            </a:r>
          </a:p>
          <a:p>
            <a:pPr lvl="0" algn="r"/>
            <a:r>
              <a:rPr lang="en-GB" sz="700" b="0" baseline="0" noProof="1">
                <a:solidFill>
                  <a:schemeClr val="tx1"/>
                </a:solidFill>
                <a:latin typeface="+mj-lt"/>
              </a:rPr>
              <a:t>© Gwent Police Copyright 2023</a:t>
            </a:r>
          </a:p>
        </p:txBody>
      </p:sp>
      <p:pic>
        <p:nvPicPr>
          <p:cNvPr id="11" name="Picture 2" descr="Z:\Google Drive\Logos\Latest-Logo-for-SchoolBeat-cymru.png"/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84" y="6330931"/>
            <a:ext cx="3054588" cy="401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977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49" r:id="rId2"/>
    <p:sldLayoutId id="2147483670" r:id="rId3"/>
    <p:sldLayoutId id="2147483661" r:id="rId4"/>
    <p:sldLayoutId id="2147483660" r:id="rId5"/>
    <p:sldLayoutId id="2147483682" r:id="rId6"/>
    <p:sldLayoutId id="2147483655" r:id="rId7"/>
    <p:sldLayoutId id="2147483650" r:id="rId8"/>
    <p:sldLayoutId id="2147483652" r:id="rId9"/>
    <p:sldLayoutId id="2147483663" r:id="rId10"/>
    <p:sldLayoutId id="2147483653" r:id="rId11"/>
    <p:sldLayoutId id="2147483656" r:id="rId12"/>
    <p:sldLayoutId id="2147483667" r:id="rId13"/>
    <p:sldLayoutId id="2147483668" r:id="rId14"/>
    <p:sldLayoutId id="2147483669" r:id="rId15"/>
    <p:sldLayoutId id="2147483665" r:id="rId16"/>
    <p:sldLayoutId id="2147483666" r:id="rId17"/>
    <p:sldLayoutId id="2147483654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annabis">
            <a:extLst>
              <a:ext uri="{FF2B5EF4-FFF2-40B4-BE49-F238E27FC236}">
                <a16:creationId xmlns:a16="http://schemas.microsoft.com/office/drawing/2014/main" id="{17FB7673-89AF-5CCC-1262-15AD64BC4C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563" y="819645"/>
            <a:ext cx="4936987" cy="4950630"/>
          </a:xfrm>
          <a:prstGeom prst="rect">
            <a:avLst/>
          </a:prstGeom>
          <a:ln>
            <a:noFill/>
          </a:ln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BC82D8-8F64-4DC2-804E-9F497072E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6963" y="482974"/>
            <a:ext cx="8046189" cy="932044"/>
          </a:xfrm>
        </p:spPr>
        <p:txBody>
          <a:bodyPr>
            <a:normAutofit fontScale="90000"/>
          </a:bodyPr>
          <a:lstStyle/>
          <a:p>
            <a:r>
              <a:rPr lang="cy-GB" sz="6000" dirty="0"/>
              <a:t>Stori Liam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D6CA7FE-EF5C-8D69-8FAF-F82FFBDA75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6963" y="5174901"/>
            <a:ext cx="8046189" cy="932044"/>
          </a:xfrm>
        </p:spPr>
        <p:txBody>
          <a:bodyPr>
            <a:normAutofit lnSpcReduction="10000"/>
          </a:bodyPr>
          <a:lstStyle/>
          <a:p>
            <a:r>
              <a:rPr lang="en-GB" sz="6000" dirty="0"/>
              <a:t>Liam’s Story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451780-6FC5-4F30-A45D-8EC085A6527A}"/>
              </a:ext>
            </a:extLst>
          </p:cNvPr>
          <p:cNvSpPr txBox="1"/>
          <p:nvPr/>
        </p:nvSpPr>
        <p:spPr>
          <a:xfrm>
            <a:off x="546961" y="5174901"/>
            <a:ext cx="1219872" cy="307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>
              <a:spcBef>
                <a:spcPts val="0"/>
              </a:spcBef>
              <a:buFont typeface="Arial"/>
              <a:buNone/>
              <a:defRPr sz="1400" b="1">
                <a:latin typeface="+mj-lt"/>
              </a:defRPr>
            </a:lvl1pPr>
            <a:lvl2pPr indent="0" algn="ctr">
              <a:spcBef>
                <a:spcPct val="20000"/>
              </a:spcBef>
              <a:buFont typeface="Arial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j-lt"/>
              </a:defRPr>
            </a:lvl2pPr>
            <a:lvl3pPr indent="0" algn="ctr">
              <a:spcBef>
                <a:spcPct val="20000"/>
              </a:spcBef>
              <a:buFont typeface="Arial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j-lt"/>
              </a:defRPr>
            </a:lvl3pPr>
            <a:lvl4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j-lt"/>
              </a:defRPr>
            </a:lvl4pPr>
            <a:lvl5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j-lt"/>
              </a:defRPr>
            </a:lvl5pPr>
            <a:lvl6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Resource 7c.</a:t>
            </a:r>
          </a:p>
        </p:txBody>
      </p:sp>
    </p:spTree>
    <p:extLst>
      <p:ext uri="{BB962C8B-B14F-4D97-AF65-F5344CB8AC3E}">
        <p14:creationId xmlns:p14="http://schemas.microsoft.com/office/powerpoint/2010/main" val="4072868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j0395769">
            <a:extLst>
              <a:ext uri="{FF2B5EF4-FFF2-40B4-BE49-F238E27FC236}">
                <a16:creationId xmlns:a16="http://schemas.microsoft.com/office/drawing/2014/main" id="{ADBE3903-8D02-76E2-4A49-18AF4B76263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024" y="1987945"/>
            <a:ext cx="873125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j0187349">
            <a:extLst>
              <a:ext uri="{FF2B5EF4-FFF2-40B4-BE49-F238E27FC236}">
                <a16:creationId xmlns:a16="http://schemas.microsoft.com/office/drawing/2014/main" id="{8D42DD9C-8E62-D8F5-33CC-9AC2B43CBC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26" y="549921"/>
            <a:ext cx="5184775" cy="3249612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9">
            <a:extLst>
              <a:ext uri="{FF2B5EF4-FFF2-40B4-BE49-F238E27FC236}">
                <a16:creationId xmlns:a16="http://schemas.microsoft.com/office/drawing/2014/main" id="{29A6626F-BF9B-3641-C6F8-18D6DD8061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005263"/>
            <a:ext cx="7345362" cy="1728787"/>
          </a:xfrm>
          <a:prstGeom prst="rect">
            <a:avLst/>
          </a:prstGeom>
          <a:solidFill>
            <a:schemeClr val="tx2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 b="1" dirty="0">
                <a:solidFill>
                  <a:schemeClr val="bg1"/>
                </a:solidFill>
                <a:latin typeface="Comic Sans MS" panose="030F0902030302020204" pitchFamily="66" charset="0"/>
              </a:rPr>
              <a:t>Liam and Salim are best mates. One weekend they spent the day hanging out with some new friends. They were both offered Cannabis; Salim decided to smoke his straight away whilst Liam decided he would keep his to share his with his girlfriend later.</a:t>
            </a:r>
            <a:endParaRPr lang="en-GB" alt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DEF179E8-B850-865F-C5C5-008FDC68C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549275"/>
            <a:ext cx="2171700" cy="1728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400" b="1" dirty="0">
                <a:latin typeface="Comic Sans MS" panose="030F0902030302020204" pitchFamily="66" charset="0"/>
              </a:rPr>
              <a:t>What offence have Liam and Salim committed</a:t>
            </a:r>
          </a:p>
        </p:txBody>
      </p:sp>
    </p:spTree>
    <p:extLst>
      <p:ext uri="{BB962C8B-B14F-4D97-AF65-F5344CB8AC3E}">
        <p14:creationId xmlns:p14="http://schemas.microsoft.com/office/powerpoint/2010/main" val="210370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>
            <a:extLst>
              <a:ext uri="{FF2B5EF4-FFF2-40B4-BE49-F238E27FC236}">
                <a16:creationId xmlns:a16="http://schemas.microsoft.com/office/drawing/2014/main" id="{5049D449-CDEA-EAA3-4FA9-B4084E9FE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06289"/>
            <a:ext cx="8053401" cy="594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dirty="0">
                <a:latin typeface="Comic Sans MS" panose="030F0902030302020204" pitchFamily="66" charset="0"/>
              </a:rPr>
              <a:t>Liam and Salim have committed the offence of…</a:t>
            </a:r>
            <a:endParaRPr lang="en-GB" altLang="en-US" sz="2400" b="1" i="1" dirty="0">
              <a:latin typeface="Comic Sans MS" panose="030F0902030302020204" pitchFamily="66" charset="0"/>
            </a:endParaRPr>
          </a:p>
          <a:p>
            <a:pPr algn="ctr" eaLnBrk="1" hangingPunct="1"/>
            <a:endParaRPr lang="en-GB" altLang="en-US" sz="1600" b="1" i="1" dirty="0">
              <a:latin typeface="Comic Sans MS" panose="030F0902030302020204" pitchFamily="66" charset="0"/>
            </a:endParaRPr>
          </a:p>
          <a:p>
            <a:pPr algn="ctr" eaLnBrk="1" hangingPunct="1"/>
            <a:r>
              <a:rPr lang="en-GB" altLang="en-US" sz="3200" b="1" i="1" dirty="0">
                <a:solidFill>
                  <a:schemeClr val="tx2"/>
                </a:solidFill>
                <a:latin typeface="Comic Sans MS" panose="030F0902030302020204" pitchFamily="66" charset="0"/>
              </a:rPr>
              <a:t>Possession of a class B drug</a:t>
            </a:r>
          </a:p>
        </p:txBody>
      </p:sp>
      <p:pic>
        <p:nvPicPr>
          <p:cNvPr id="5" name="Picture 8" descr="health-graphics-20_1053971a">
            <a:extLst>
              <a:ext uri="{FF2B5EF4-FFF2-40B4-BE49-F238E27FC236}">
                <a16:creationId xmlns:a16="http://schemas.microsoft.com/office/drawing/2014/main" id="{682DB250-B8AF-B528-999B-150CF55B7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37813">
            <a:off x="2195513" y="2276475"/>
            <a:ext cx="4392612" cy="2928938"/>
          </a:xfrm>
          <a:prstGeom prst="rect">
            <a:avLst/>
          </a:prstGeom>
          <a:noFill/>
          <a:ln w="57150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92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j0437501">
            <a:extLst>
              <a:ext uri="{FF2B5EF4-FFF2-40B4-BE49-F238E27FC236}">
                <a16:creationId xmlns:a16="http://schemas.microsoft.com/office/drawing/2014/main" id="{FB0CC41C-C81B-FC85-EB9B-5E6E636B2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0713"/>
            <a:ext cx="3960813" cy="3614737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5" name="Text Box 8">
            <a:extLst>
              <a:ext uri="{FF2B5EF4-FFF2-40B4-BE49-F238E27FC236}">
                <a16:creationId xmlns:a16="http://schemas.microsoft.com/office/drawing/2014/main" id="{E9F75D82-F2E4-9B89-4CEC-C7B4705AE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836613"/>
            <a:ext cx="3241675" cy="2232025"/>
          </a:xfrm>
          <a:prstGeom prst="rect">
            <a:avLst/>
          </a:prstGeom>
          <a:solidFill>
            <a:schemeClr val="tx2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200" b="1" dirty="0">
                <a:solidFill>
                  <a:schemeClr val="bg1"/>
                </a:solidFill>
                <a:latin typeface="Comic Sans MS" panose="030F0902030302020204" pitchFamily="66" charset="0"/>
              </a:rPr>
              <a:t>Later that day Liam met his girlfriend Louise in the park.</a:t>
            </a:r>
          </a:p>
          <a:p>
            <a:pPr eaLnBrk="1" hangingPunct="1"/>
            <a:endParaRPr lang="en-GB" altLang="en-US" sz="2200" b="1" dirty="0">
              <a:solidFill>
                <a:schemeClr val="bg1"/>
              </a:solidFill>
              <a:latin typeface="Comic Sans MS" panose="030F0902030302020204" pitchFamily="66" charset="0"/>
            </a:endParaRPr>
          </a:p>
          <a:p>
            <a:pPr eaLnBrk="1" hangingPunct="1"/>
            <a:r>
              <a:rPr lang="en-GB" altLang="en-US" sz="2200" b="1" dirty="0">
                <a:solidFill>
                  <a:schemeClr val="bg1"/>
                </a:solidFill>
                <a:latin typeface="Comic Sans MS" panose="030F0902030302020204" pitchFamily="66" charset="0"/>
              </a:rPr>
              <a:t>They shared Liam’s joint together.</a:t>
            </a:r>
            <a:endParaRPr lang="en-GB" altLang="en-US" sz="2200" dirty="0"/>
          </a:p>
        </p:txBody>
      </p:sp>
      <p:pic>
        <p:nvPicPr>
          <p:cNvPr id="6" name="Picture 9" descr="j0163081">
            <a:extLst>
              <a:ext uri="{FF2B5EF4-FFF2-40B4-BE49-F238E27FC236}">
                <a16:creationId xmlns:a16="http://schemas.microsoft.com/office/drawing/2014/main" id="{5FE074B7-DBB7-59BB-F87B-99A6FD8C03B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005263"/>
            <a:ext cx="1598612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WordArt 10">
            <a:extLst>
              <a:ext uri="{FF2B5EF4-FFF2-40B4-BE49-F238E27FC236}">
                <a16:creationId xmlns:a16="http://schemas.microsoft.com/office/drawing/2014/main" id="{91DB1CC8-13A9-66B6-0A71-95606F04A0B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39975" y="4365625"/>
            <a:ext cx="1944688" cy="10810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GB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STOP AND THINK!</a:t>
            </a: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F60514EB-EC2B-8120-7E15-279B0E647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338" y="3311526"/>
            <a:ext cx="3313112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200" b="1" dirty="0">
                <a:latin typeface="Comic Sans MS" panose="030F0902030302020204" pitchFamily="66" charset="0"/>
              </a:rPr>
              <a:t>What offence have both Liam and Louise committed? </a:t>
            </a:r>
          </a:p>
          <a:p>
            <a:pPr algn="ctr" eaLnBrk="1" hangingPunct="1"/>
            <a:endParaRPr lang="en-GB" altLang="en-US" sz="2200" b="1" dirty="0">
              <a:latin typeface="Comic Sans MS" panose="030F0902030302020204" pitchFamily="66" charset="0"/>
            </a:endParaRPr>
          </a:p>
          <a:p>
            <a:pPr algn="ctr" eaLnBrk="1" hangingPunct="1"/>
            <a:r>
              <a:rPr lang="en-GB" altLang="en-US" sz="2200" b="1" dirty="0">
                <a:latin typeface="Comic Sans MS" panose="030F0902030302020204" pitchFamily="66" charset="0"/>
              </a:rPr>
              <a:t>What additional offence has Liam now committed?</a:t>
            </a:r>
          </a:p>
        </p:txBody>
      </p:sp>
    </p:spTree>
    <p:extLst>
      <p:ext uri="{BB962C8B-B14F-4D97-AF65-F5344CB8AC3E}">
        <p14:creationId xmlns:p14="http://schemas.microsoft.com/office/powerpoint/2010/main" val="342120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e06898_">
            <a:extLst>
              <a:ext uri="{FF2B5EF4-FFF2-40B4-BE49-F238E27FC236}">
                <a16:creationId xmlns:a16="http://schemas.microsoft.com/office/drawing/2014/main" id="{3D152BB8-C554-CE47-EF98-AB645B422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188913"/>
            <a:ext cx="2879725" cy="282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>
            <a:extLst>
              <a:ext uri="{FF2B5EF4-FFF2-40B4-BE49-F238E27FC236}">
                <a16:creationId xmlns:a16="http://schemas.microsoft.com/office/drawing/2014/main" id="{69A66DA0-882E-F0AF-D1D2-91E2E2ACD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068638"/>
            <a:ext cx="7199312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 dirty="0">
                <a:latin typeface="Comic Sans MS" panose="030F0902030302020204" pitchFamily="66" charset="0"/>
              </a:rPr>
              <a:t>Liam and Louise have both committed the offence of…</a:t>
            </a:r>
            <a:endParaRPr lang="en-GB" altLang="en-US" sz="1600" b="1" i="1" dirty="0">
              <a:latin typeface="Comic Sans MS" panose="030F0902030302020204" pitchFamily="66" charset="0"/>
            </a:endParaRPr>
          </a:p>
          <a:p>
            <a:pPr algn="ctr" eaLnBrk="1" hangingPunct="1"/>
            <a:endParaRPr lang="en-GB" altLang="en-US" sz="2400" b="1" i="1" dirty="0">
              <a:solidFill>
                <a:schemeClr val="accent2"/>
              </a:solidFill>
              <a:latin typeface="Comic Sans MS" panose="030F0902030302020204" pitchFamily="66" charset="0"/>
            </a:endParaRPr>
          </a:p>
          <a:p>
            <a:pPr algn="ctr" eaLnBrk="1" hangingPunct="1"/>
            <a:r>
              <a:rPr lang="en-GB" altLang="en-US" sz="2400" b="1" i="1" dirty="0">
                <a:solidFill>
                  <a:schemeClr val="tx2"/>
                </a:solidFill>
                <a:latin typeface="Comic Sans MS" panose="030F0902030302020204" pitchFamily="66" charset="0"/>
              </a:rPr>
              <a:t>Possession of a class B drug</a:t>
            </a:r>
          </a:p>
          <a:p>
            <a:pPr eaLnBrk="1" hangingPunct="1"/>
            <a:endParaRPr lang="en-GB" altLang="en-US" sz="2000" dirty="0">
              <a:latin typeface="Comic Sans MS" panose="030F0902030302020204" pitchFamily="66" charset="0"/>
            </a:endParaRPr>
          </a:p>
          <a:p>
            <a:pPr eaLnBrk="1" hangingPunct="1"/>
            <a:r>
              <a:rPr lang="en-GB" altLang="en-US" sz="2000" dirty="0">
                <a:latin typeface="Comic Sans MS" panose="030F0902030302020204" pitchFamily="66" charset="0"/>
              </a:rPr>
              <a:t>Liam has also committed the offense of…</a:t>
            </a:r>
            <a:endParaRPr lang="en-GB" altLang="en-US" sz="1600" b="1" i="1" dirty="0">
              <a:latin typeface="Comic Sans MS" panose="030F0902030302020204" pitchFamily="66" charset="0"/>
            </a:endParaRPr>
          </a:p>
          <a:p>
            <a:pPr algn="ctr" eaLnBrk="1" hangingPunct="1"/>
            <a:endParaRPr lang="en-GB" altLang="en-US" sz="2400" b="1" i="1" dirty="0">
              <a:solidFill>
                <a:schemeClr val="accent2"/>
              </a:solidFill>
              <a:latin typeface="Comic Sans MS" panose="030F0902030302020204" pitchFamily="66" charset="0"/>
            </a:endParaRPr>
          </a:p>
          <a:p>
            <a:pPr algn="ctr" eaLnBrk="1" hangingPunct="1"/>
            <a:r>
              <a:rPr lang="en-GB" altLang="en-US" sz="2400" b="1" i="1" dirty="0">
                <a:solidFill>
                  <a:schemeClr val="tx2"/>
                </a:solidFill>
                <a:latin typeface="Comic Sans MS" panose="030F0902030302020204" pitchFamily="66" charset="0"/>
              </a:rPr>
              <a:t>Supplying a class B drug</a:t>
            </a:r>
          </a:p>
        </p:txBody>
      </p:sp>
    </p:spTree>
    <p:extLst>
      <p:ext uri="{BB962C8B-B14F-4D97-AF65-F5344CB8AC3E}">
        <p14:creationId xmlns:p14="http://schemas.microsoft.com/office/powerpoint/2010/main" val="231757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rk">
            <a:extLst>
              <a:ext uri="{FF2B5EF4-FFF2-40B4-BE49-F238E27FC236}">
                <a16:creationId xmlns:a16="http://schemas.microsoft.com/office/drawing/2014/main" id="{78213FB8-CC3B-5F22-07BB-F75AEC3B9C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49275"/>
            <a:ext cx="4895850" cy="303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>
            <a:extLst>
              <a:ext uri="{FF2B5EF4-FFF2-40B4-BE49-F238E27FC236}">
                <a16:creationId xmlns:a16="http://schemas.microsoft.com/office/drawing/2014/main" id="{B025C6BF-25C3-52BE-EFA0-F701CC50F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765175"/>
            <a:ext cx="244951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000" b="1" dirty="0">
                <a:latin typeface="Comic Sans MS" panose="030F0902030302020204" pitchFamily="66" charset="0"/>
              </a:rPr>
              <a:t>If Liam had been seen by a police officer in the park and arrested, what might the maximum penalty be for him?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E37FA386-FC0C-FDD3-1BA9-FFD358332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961" y="3644899"/>
            <a:ext cx="8046189" cy="244792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GB" sz="2400" b="1" i="1" dirty="0">
                <a:solidFill>
                  <a:schemeClr val="tx2"/>
                </a:solidFill>
                <a:latin typeface="Comic Sans MS" pitchFamily="66" charset="0"/>
              </a:rPr>
              <a:t>Maximum punishment: </a:t>
            </a:r>
            <a:br>
              <a:rPr lang="en-GB" sz="2400" b="1" i="1" dirty="0">
                <a:solidFill>
                  <a:schemeClr val="tx2"/>
                </a:solidFill>
                <a:latin typeface="Comic Sans MS" pitchFamily="66" charset="0"/>
              </a:rPr>
            </a:br>
            <a:r>
              <a:rPr lang="en-GB" sz="2400" b="1" i="1" dirty="0">
                <a:solidFill>
                  <a:schemeClr val="tx2"/>
                </a:solidFill>
                <a:latin typeface="Comic Sans MS" pitchFamily="66" charset="0"/>
              </a:rPr>
              <a:t>14 years imprisonment, fine or both</a:t>
            </a:r>
            <a:endParaRPr lang="en-GB" sz="2400" b="1" dirty="0">
              <a:solidFill>
                <a:schemeClr val="tx2"/>
              </a:solidFill>
              <a:latin typeface="Arial" charset="0"/>
            </a:endParaRPr>
          </a:p>
          <a:p>
            <a:pPr>
              <a:defRPr/>
            </a:pPr>
            <a:endParaRPr lang="en-GB" sz="2000" b="1" dirty="0">
              <a:latin typeface="Comic Sans MS" pitchFamily="66" charset="0"/>
            </a:endParaRPr>
          </a:p>
          <a:p>
            <a:pPr algn="ctr">
              <a:defRPr/>
            </a:pPr>
            <a:r>
              <a:rPr lang="en-GB" sz="2000" b="1" dirty="0">
                <a:latin typeface="Comic Sans MS" pitchFamily="66" charset="0"/>
              </a:rPr>
              <a:t>What about Louise?</a:t>
            </a:r>
          </a:p>
          <a:p>
            <a:pPr>
              <a:defRPr/>
            </a:pPr>
            <a:endParaRPr lang="en-GB" sz="2000" b="1" i="1" dirty="0">
              <a:solidFill>
                <a:schemeClr val="accent2"/>
              </a:solidFill>
              <a:latin typeface="Comic Sans MS" pitchFamily="66" charset="0"/>
            </a:endParaRPr>
          </a:p>
          <a:p>
            <a:pPr algn="ctr">
              <a:defRPr/>
            </a:pPr>
            <a:r>
              <a:rPr lang="en-GB" sz="2400" b="1" i="1" dirty="0">
                <a:solidFill>
                  <a:schemeClr val="tx2"/>
                </a:solidFill>
                <a:latin typeface="Comic Sans MS" pitchFamily="66" charset="0"/>
              </a:rPr>
              <a:t>Maximum punishment: </a:t>
            </a:r>
            <a:br>
              <a:rPr lang="en-GB" sz="2400" b="1" i="1" dirty="0">
                <a:solidFill>
                  <a:schemeClr val="tx2"/>
                </a:solidFill>
                <a:latin typeface="Comic Sans MS" pitchFamily="66" charset="0"/>
              </a:rPr>
            </a:br>
            <a:r>
              <a:rPr lang="en-GB" sz="2400" b="1" i="1" dirty="0">
                <a:solidFill>
                  <a:schemeClr val="tx2"/>
                </a:solidFill>
                <a:latin typeface="Comic Sans MS" pitchFamily="66" charset="0"/>
              </a:rPr>
              <a:t>5 years</a:t>
            </a:r>
            <a:endParaRPr lang="en-GB" sz="2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83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mputr2">
            <a:extLst>
              <a:ext uri="{FF2B5EF4-FFF2-40B4-BE49-F238E27FC236}">
                <a16:creationId xmlns:a16="http://schemas.microsoft.com/office/drawing/2014/main" id="{D820D336-97FD-0DED-8512-4D16576B1C2D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611188" y="692150"/>
            <a:ext cx="7561262" cy="49974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530B95-7039-4225-632A-975DBE0F5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5559" y="848366"/>
            <a:ext cx="4256643" cy="2356748"/>
          </a:xfrm>
          <a:prstGeom prst="rect">
            <a:avLst/>
          </a:prstGeom>
          <a:solidFill>
            <a:srgbClr val="4D4D4D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altLang="en-US" dirty="0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8815D242-3B7D-2136-0E3F-C802FD335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8912" y="848366"/>
            <a:ext cx="4105814" cy="2232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en-GB" altLang="en-US" sz="3200" b="1" dirty="0">
                <a:solidFill>
                  <a:schemeClr val="bg1"/>
                </a:solidFill>
                <a:latin typeface="+mj-lt"/>
              </a:rPr>
              <a:t>If Liam is convicted, what impact may it have on his future?</a:t>
            </a:r>
          </a:p>
        </p:txBody>
      </p:sp>
    </p:spTree>
    <p:extLst>
      <p:ext uri="{BB962C8B-B14F-4D97-AF65-F5344CB8AC3E}">
        <p14:creationId xmlns:p14="http://schemas.microsoft.com/office/powerpoint/2010/main" val="2298122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A4A3A88-35A8-C4B5-1C1E-4887D9E1A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Impact on Liam’s future from a drugs conviction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DA35DB9-ECCC-8013-FE76-CCF7AF73EB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 fontScale="92500" lnSpcReduction="20000"/>
          </a:bodyPr>
          <a:lstStyle/>
          <a:p>
            <a:r>
              <a:rPr lang="en-GB" dirty="0"/>
              <a:t>Affects future employment, especially working with children.</a:t>
            </a:r>
          </a:p>
          <a:p>
            <a:endParaRPr lang="en-GB" dirty="0"/>
          </a:p>
          <a:p>
            <a:r>
              <a:rPr lang="en-GB" dirty="0"/>
              <a:t>Many countries may refuse him a visa because of his drugs conviction.</a:t>
            </a:r>
          </a:p>
          <a:p>
            <a:endParaRPr lang="en-GB" dirty="0"/>
          </a:p>
          <a:p>
            <a:r>
              <a:rPr lang="en-GB" dirty="0"/>
              <a:t>It will stay with him for LIFE.</a:t>
            </a:r>
          </a:p>
          <a:p>
            <a:endParaRPr lang="en-GB" dirty="0"/>
          </a:p>
          <a:p>
            <a:r>
              <a:rPr lang="en-GB" dirty="0"/>
              <a:t>Will often invalidate insurance policies, including holiday, vehicle and health cover.</a:t>
            </a:r>
          </a:p>
        </p:txBody>
      </p:sp>
      <p:pic>
        <p:nvPicPr>
          <p:cNvPr id="6" name="Picture 9" descr="j0254495">
            <a:extLst>
              <a:ext uri="{FF2B5EF4-FFF2-40B4-BE49-F238E27FC236}">
                <a16:creationId xmlns:a16="http://schemas.microsoft.com/office/drawing/2014/main" id="{C050D365-702E-C28F-2AE5-711A605D8BF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972" y="1926456"/>
            <a:ext cx="2952750" cy="170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j0163033">
            <a:extLst>
              <a:ext uri="{FF2B5EF4-FFF2-40B4-BE49-F238E27FC236}">
                <a16:creationId xmlns:a16="http://schemas.microsoft.com/office/drawing/2014/main" id="{B3150738-12DC-8BEF-5A0E-134B78BD486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047" y="3871143"/>
            <a:ext cx="3708400" cy="191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2396561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2015-Safety">
  <a:themeElements>
    <a:clrScheme name="SB2019">
      <a:dk1>
        <a:sysClr val="windowText" lastClr="000000"/>
      </a:dk1>
      <a:lt1>
        <a:sysClr val="window" lastClr="FFFFFF"/>
      </a:lt1>
      <a:dk2>
        <a:srgbClr val="0A4399"/>
      </a:dk2>
      <a:lt2>
        <a:srgbClr val="E8F6FD"/>
      </a:lt2>
      <a:accent1>
        <a:srgbClr val="009900"/>
      </a:accent1>
      <a:accent2>
        <a:srgbClr val="FFFF00"/>
      </a:accent2>
      <a:accent3>
        <a:srgbClr val="E36C09"/>
      </a:accent3>
      <a:accent4>
        <a:srgbClr val="C00000"/>
      </a:accent4>
      <a:accent5>
        <a:srgbClr val="7030A0"/>
      </a:accent5>
      <a:accent6>
        <a:srgbClr val="777777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choolBeat-PowerPoint-2023-01-Secondary" id="{976CBD87-959B-F942-B6FF-2555C84A4BE6}" vid="{97F9A7F2-8069-2A46-9EEF-D3BA136B7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2FF5FE6785AA40846AB1253DBE649E" ma:contentTypeVersion="11" ma:contentTypeDescription="Create a new document." ma:contentTypeScope="" ma:versionID="602ba5a7129c3cb4b3f296291c781da4">
  <xsd:schema xmlns:xsd="http://www.w3.org/2001/XMLSchema" xmlns:xs="http://www.w3.org/2001/XMLSchema" xmlns:p="http://schemas.microsoft.com/office/2006/metadata/properties" xmlns:ns3="ab26a668-8116-42e5-b73c-025f9cb39ddf" targetNamespace="http://schemas.microsoft.com/office/2006/metadata/properties" ma:root="true" ma:fieldsID="db2a4da22e745ea16b97bbf51f16a8c1" ns3:_="">
    <xsd:import namespace="ab26a668-8116-42e5-b73c-025f9cb39d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26a668-8116-42e5-b73c-025f9cb39d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F7B6A6-B9A0-4071-BEA0-91A299F7A8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26a668-8116-42e5-b73c-025f9cb39d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CA2EE9-AF9F-42A9-BE93-B85D5F80301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D3E7FE6-72D1-4735-9F0C-3F700247587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PowerPoint-2015-Safety</Template>
  <TotalTime>48</TotalTime>
  <Words>256</Words>
  <Application>Microsoft Macintosh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Comic Sans MS</vt:lpstr>
      <vt:lpstr>PowerPoint-2015-Safety</vt:lpstr>
      <vt:lpstr>Stori Liam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Impact on Liam’s future from a drugs conviction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Stori Liam</dc:title>
  <dc:creator>Andy Holland</dc:creator>
  <cp:lastModifiedBy>Andy Holland</cp:lastModifiedBy>
  <cp:revision>4</cp:revision>
  <cp:lastPrinted>2021-11-08T14:24:17Z</cp:lastPrinted>
  <dcterms:created xsi:type="dcterms:W3CDTF">2023-02-28T16:02:19Z</dcterms:created>
  <dcterms:modified xsi:type="dcterms:W3CDTF">2023-03-13T11:18:13Z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6cf8fe5-b7b7-4df7-b38d-1c61ac2f6639_Enabled">
    <vt:lpwstr>true</vt:lpwstr>
  </property>
  <property fmtid="{D5CDD505-2E9C-101B-9397-08002B2CF9AE}" pid="3" name="MSIP_Label_66cf8fe5-b7b7-4df7-b38d-1c61ac2f6639_SetDate">
    <vt:lpwstr>2021-09-27T23:20:58Z</vt:lpwstr>
  </property>
  <property fmtid="{D5CDD505-2E9C-101B-9397-08002B2CF9AE}" pid="4" name="MSIP_Label_66cf8fe5-b7b7-4df7-b38d-1c61ac2f6639_Method">
    <vt:lpwstr>Standard</vt:lpwstr>
  </property>
  <property fmtid="{D5CDD505-2E9C-101B-9397-08002B2CF9AE}" pid="5" name="MSIP_Label_66cf8fe5-b7b7-4df7-b38d-1c61ac2f6639_Name">
    <vt:lpwstr>66cf8fe5-b7b7-4df7-b38d-1c61ac2f6639</vt:lpwstr>
  </property>
  <property fmtid="{D5CDD505-2E9C-101B-9397-08002B2CF9AE}" pid="6" name="MSIP_Label_66cf8fe5-b7b7-4df7-b38d-1c61ac2f6639_SiteId">
    <vt:lpwstr>270c2f4d-fd0c-4f08-92a9-e5bdd8a87e09</vt:lpwstr>
  </property>
  <property fmtid="{D5CDD505-2E9C-101B-9397-08002B2CF9AE}" pid="7" name="MSIP_Label_66cf8fe5-b7b7-4df7-b38d-1c61ac2f6639_ActionId">
    <vt:lpwstr>4fe87289-d69f-4c16-939d-9b30ccd02ffa</vt:lpwstr>
  </property>
  <property fmtid="{D5CDD505-2E9C-101B-9397-08002B2CF9AE}" pid="8" name="MSIP_Label_66cf8fe5-b7b7-4df7-b38d-1c61ac2f6639_ContentBits">
    <vt:lpwstr>0</vt:lpwstr>
  </property>
  <property fmtid="{D5CDD505-2E9C-101B-9397-08002B2CF9AE}" pid="9" name="MSIP_Label_7beefdff-6834-454f-be00-a68b5bc5f471_Enabled">
    <vt:lpwstr>true</vt:lpwstr>
  </property>
  <property fmtid="{D5CDD505-2E9C-101B-9397-08002B2CF9AE}" pid="10" name="MSIP_Label_7beefdff-6834-454f-be00-a68b5bc5f471_SetDate">
    <vt:lpwstr>2021-11-08T15:37:00Z</vt:lpwstr>
  </property>
  <property fmtid="{D5CDD505-2E9C-101B-9397-08002B2CF9AE}" pid="11" name="MSIP_Label_7beefdff-6834-454f-be00-a68b5bc5f471_Method">
    <vt:lpwstr>Standard</vt:lpwstr>
  </property>
  <property fmtid="{D5CDD505-2E9C-101B-9397-08002B2CF9AE}" pid="12" name="MSIP_Label_7beefdff-6834-454f-be00-a68b5bc5f471_Name">
    <vt:lpwstr>OFFICIAL</vt:lpwstr>
  </property>
  <property fmtid="{D5CDD505-2E9C-101B-9397-08002B2CF9AE}" pid="13" name="MSIP_Label_7beefdff-6834-454f-be00-a68b5bc5f471_SiteId">
    <vt:lpwstr>39683655-1d97-4b22-be8c-246da0f47a41</vt:lpwstr>
  </property>
  <property fmtid="{D5CDD505-2E9C-101B-9397-08002B2CF9AE}" pid="14" name="MSIP_Label_7beefdff-6834-454f-be00-a68b5bc5f471_ActionId">
    <vt:lpwstr>daf163ca-281d-449e-ada0-7846f46138d4</vt:lpwstr>
  </property>
  <property fmtid="{D5CDD505-2E9C-101B-9397-08002B2CF9AE}" pid="15" name="MSIP_Label_7beefdff-6834-454f-be00-a68b5bc5f471_ContentBits">
    <vt:lpwstr>0</vt:lpwstr>
  </property>
  <property fmtid="{D5CDD505-2E9C-101B-9397-08002B2CF9AE}" pid="16" name="ContentTypeId">
    <vt:lpwstr>0x0101003D2FF5FE6785AA40846AB1253DBE649E</vt:lpwstr>
  </property>
  <property fmtid="{D5CDD505-2E9C-101B-9397-08002B2CF9AE}" pid="17" name="MSIP_Label_f2acd28b-79a3-4a0f-b0ff-4b75658b1549_Enabled">
    <vt:lpwstr>true</vt:lpwstr>
  </property>
  <property fmtid="{D5CDD505-2E9C-101B-9397-08002B2CF9AE}" pid="18" name="MSIP_Label_f2acd28b-79a3-4a0f-b0ff-4b75658b1549_SetDate">
    <vt:lpwstr>2022-03-02T13:29:26Z</vt:lpwstr>
  </property>
  <property fmtid="{D5CDD505-2E9C-101B-9397-08002B2CF9AE}" pid="19" name="MSIP_Label_f2acd28b-79a3-4a0f-b0ff-4b75658b1549_Method">
    <vt:lpwstr>Standard</vt:lpwstr>
  </property>
  <property fmtid="{D5CDD505-2E9C-101B-9397-08002B2CF9AE}" pid="20" name="MSIP_Label_f2acd28b-79a3-4a0f-b0ff-4b75658b1549_Name">
    <vt:lpwstr>OFFICIAL</vt:lpwstr>
  </property>
  <property fmtid="{D5CDD505-2E9C-101B-9397-08002B2CF9AE}" pid="21" name="MSIP_Label_f2acd28b-79a3-4a0f-b0ff-4b75658b1549_SiteId">
    <vt:lpwstr>e46c8472-ef5d-4b63-bc74-4a60db42c371</vt:lpwstr>
  </property>
  <property fmtid="{D5CDD505-2E9C-101B-9397-08002B2CF9AE}" pid="22" name="MSIP_Label_f2acd28b-79a3-4a0f-b0ff-4b75658b1549_ActionId">
    <vt:lpwstr>87cb9ded-e10d-4a21-8e69-19137a06ad69</vt:lpwstr>
  </property>
  <property fmtid="{D5CDD505-2E9C-101B-9397-08002B2CF9AE}" pid="23" name="MSIP_Label_f2acd28b-79a3-4a0f-b0ff-4b75658b1549_ContentBits">
    <vt:lpwstr>0</vt:lpwstr>
  </property>
</Properties>
</file>