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A95A53DA-25EB-6645-915B-A99D131A596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9219" name="Rectangle 3">
              <a:extLst>
                <a:ext uri="{FF2B5EF4-FFF2-40B4-BE49-F238E27FC236}">
                  <a16:creationId xmlns:a16="http://schemas.microsoft.com/office/drawing/2014/main" id="{F7CB2DAD-A6BF-7341-A2C2-C23C6A3D8F74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20" name="Rectangle 4">
              <a:extLst>
                <a:ext uri="{FF2B5EF4-FFF2-40B4-BE49-F238E27FC236}">
                  <a16:creationId xmlns:a16="http://schemas.microsoft.com/office/drawing/2014/main" id="{C5B6FA8A-38A9-0742-9659-0B2170597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21" name="Line 5">
              <a:extLst>
                <a:ext uri="{FF2B5EF4-FFF2-40B4-BE49-F238E27FC236}">
                  <a16:creationId xmlns:a16="http://schemas.microsoft.com/office/drawing/2014/main" id="{84F0C6CA-F7B6-2F48-8E50-E0C810CDAD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9222" name="Rectangle 6">
            <a:extLst>
              <a:ext uri="{FF2B5EF4-FFF2-40B4-BE49-F238E27FC236}">
                <a16:creationId xmlns:a16="http://schemas.microsoft.com/office/drawing/2014/main" id="{F7AEE93D-300C-024E-8113-24FE00B278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0FE45637-0289-9248-89F5-BAABEE21CF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AB6F64AF-4E00-F443-9399-97BB68134A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11711D47-89E7-0047-ABD8-7A8D2EA73A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DD636A5D-F08A-EE49-96EB-3B573F6CB1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30CA95-A77F-6A41-875C-BAED79591D7F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9227" name="Picture 11">
            <a:extLst>
              <a:ext uri="{FF2B5EF4-FFF2-40B4-BE49-F238E27FC236}">
                <a16:creationId xmlns:a16="http://schemas.microsoft.com/office/drawing/2014/main" id="{084749FF-C72E-CA4F-AEB5-384187E140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84256-BF2F-7048-9FF1-9D2633F7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17177-524F-E14A-B05F-1C19603D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0A5B0-E646-5943-9022-2A2AF64E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8E3F6-E0BC-F240-B9A2-D880206E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6EB68-8736-5049-B424-805352619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7FE2C-3E2A-624D-BA48-D508D984C9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015619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9594C-D661-2E48-ADCE-5621A94F5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25C49-FC1D-504B-AE5F-0B62EDA55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87BBB-155D-774E-82EA-984048495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31674-A35E-CA4F-A386-3276D33C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998AA-944E-C341-834E-E37194D25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0AA32-5DAF-E149-AE44-BB49493EE3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528734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8AE8E-8199-E54E-B880-F4C1A63D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F822-01DA-CE4B-9087-1AB667C61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E3825-CEC7-0E4A-B19A-61D2F7430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35C2D-D69D-1A4B-A2F2-DF247347B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86232-E609-3546-BCC2-0C3AE53F9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03A03-20E4-854F-A4D6-69BDDA53E8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210857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BEAD2-704B-5D42-8B97-CB9C566FF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871C3-5900-8B45-ABB0-099280341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18410-9033-4E4F-948E-C08ED51D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B4BF3-5134-2F44-BFAA-E94ECC36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62072-16A9-0F4F-8917-4CE9BD92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432BF-44DF-E44E-AC26-35CF4E8E76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4307587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E85EF-C343-6741-B552-C59115E2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FA1F6-76CF-9444-B8A1-6702FA373B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BFB4B-58FC-3440-842A-6FBE9C828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90667-5C32-3549-95C5-C5A640257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B9327-8B37-B44E-94BF-947032AD1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DA760-FA9A-8042-A547-FCB41C7CA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E6852-26AF-9F43-96A8-B00C5ADC4C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138127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D2466-F880-944A-847C-60E7D4C23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B43A0-AE25-4B46-82F0-B7DDED979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DDDD8C-D7E1-FF45-B80D-748D2D3D7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F4529-0BA1-A542-93D5-99548A3EE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1C432C-DEA2-034B-843D-2C437AC028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564A64-81C2-D948-A2A1-B72A2AE5D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5D6598-0667-2347-B95F-F15400100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06AF7D-9A8E-3A41-ADCD-870FD577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8D137-4081-C343-A398-C3886E44D1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427820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01AB5-8262-664B-B719-BF2B1AD23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983572-81A1-344B-9513-95DF2FCDA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81342D-CAF7-1347-8300-5CE77CE1D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CB170F-CB9F-F741-A24E-178BBF54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0C7FF-0482-7C42-989F-71863597CA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1460598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E28786-D0FC-F74E-B1BF-192E887FD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28C8D8-C818-6649-B072-5EA934AAD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CAA83-DD3D-2746-A672-24CEAD7D1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737FA-03FC-8849-82CA-39C49074AA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9999501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ABC6-E76E-F649-8D14-0DE0ECD03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2A8E3-3D1C-5A44-867C-F7260D196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C19F50-8F06-9540-BAEC-7B980F415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EF6FCF-B58C-7541-A42F-27DD6343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9A997-2325-CA42-AA90-3BE9F3F6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AA2EC-49FA-154B-9747-70C5E8CC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CC1A3-C6FE-FC41-8EDA-A120845B39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156620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B515E-26BF-CB4E-9661-D3E7F81CC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2EEEDD-09F6-3943-9E6A-96A2DF0349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CA4DA-5CA1-434C-AA99-1C12A92A0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EFA03-787C-1F4F-9C31-A408AB3D3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26FAC-A0FE-404C-A8F2-24C4BB069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F9F59-FFD9-0F41-AC6C-64F85A00F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D3B3B-F0D8-B54B-BB57-A54A63F2D2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6096662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4653EF25-68E2-434B-B464-4951EF45EC6C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8195" name="Rectangle 3">
              <a:extLst>
                <a:ext uri="{FF2B5EF4-FFF2-40B4-BE49-F238E27FC236}">
                  <a16:creationId xmlns:a16="http://schemas.microsoft.com/office/drawing/2014/main" id="{84C7A37C-B110-1446-A389-904EA6D3F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196" name="Rectangle 4">
              <a:extLst>
                <a:ext uri="{FF2B5EF4-FFF2-40B4-BE49-F238E27FC236}">
                  <a16:creationId xmlns:a16="http://schemas.microsoft.com/office/drawing/2014/main" id="{3E91A4E7-FD46-7848-BF47-929A4E6BE43B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197" name="Line 5">
              <a:extLst>
                <a:ext uri="{FF2B5EF4-FFF2-40B4-BE49-F238E27FC236}">
                  <a16:creationId xmlns:a16="http://schemas.microsoft.com/office/drawing/2014/main" id="{AB253323-5E90-0E46-BF7D-0188D59882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198" name="Rectangle 6">
            <a:extLst>
              <a:ext uri="{FF2B5EF4-FFF2-40B4-BE49-F238E27FC236}">
                <a16:creationId xmlns:a16="http://schemas.microsoft.com/office/drawing/2014/main" id="{DF1C46CA-CB99-C340-A8F1-507FC434B9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05B41302-008F-194B-8DE2-B62E171E8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0087D2B5-40A0-DB4C-AC13-4009324B0E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 altLang="en-US"/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3F63D281-B156-794C-9DF3-4754BF81E1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 altLang="en-US"/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C7EA4857-74CC-D146-ACDC-DA7A2070FC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F0A483C-6403-644D-8B12-10068CA500BB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8203" name="Picture 11">
            <a:extLst>
              <a:ext uri="{FF2B5EF4-FFF2-40B4-BE49-F238E27FC236}">
                <a16:creationId xmlns:a16="http://schemas.microsoft.com/office/drawing/2014/main" id="{81F2E684-9701-D54B-99A9-03BD60C91E4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 thruBlk="1"/>
  </p:transition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AFBAA59-50C6-344E-9985-E348D4F145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z="3700" b="1">
                <a:latin typeface="Comic Sans MS" panose="030F0902030302020204" pitchFamily="66" charset="0"/>
              </a:rPr>
              <a:t>Gun and Knife Law</a:t>
            </a:r>
            <a:endParaRPr lang="en-GB" altLang="en-US" sz="3700">
              <a:latin typeface="Comic Sans MS" panose="030F0902030302020204" pitchFamily="66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BF7EBE9-4818-B248-A33C-9F1F86145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716338"/>
            <a:ext cx="3228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>
                <a:latin typeface="Comic Sans MS" panose="030F0902030302020204" pitchFamily="66" charset="0"/>
              </a:rPr>
              <a:t>Quiz questions and answers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79BB4F34-030A-0E42-8F6B-09E4EEEA6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365625"/>
            <a:ext cx="1176338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>
            <a:extLst>
              <a:ext uri="{FF2B5EF4-FFF2-40B4-BE49-F238E27FC236}">
                <a16:creationId xmlns:a16="http://schemas.microsoft.com/office/drawing/2014/main" id="{690187C8-64F9-9A43-8616-133525609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6237288"/>
            <a:ext cx="3743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000">
                <a:solidFill>
                  <a:srgbClr val="FF0000"/>
                </a:solidFill>
              </a:rPr>
              <a:t>Activity 1b Why Weapons? Gun and knife law quiz PowerPoint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>
            <a:extLst>
              <a:ext uri="{FF2B5EF4-FFF2-40B4-BE49-F238E27FC236}">
                <a16:creationId xmlns:a16="http://schemas.microsoft.com/office/drawing/2014/main" id="{80AC481A-249C-5140-A301-F2CE3374B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91512" cy="43926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>
                <a:solidFill>
                  <a:schemeClr val="bg1"/>
                </a:solidFill>
                <a:latin typeface="Comic Sans MS" panose="030F0902030302020204" pitchFamily="66" charset="0"/>
              </a:rPr>
              <a:t>1 Anyone who carries a knife can be prosecuted over what age?  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>
                <a:latin typeface="Comic Sans MS" panose="030F0902030302020204" pitchFamily="66" charset="0"/>
              </a:rPr>
              <a:t>	</a:t>
            </a:r>
            <a:r>
              <a:rPr lang="en-GB" altLang="en-US" sz="2200">
                <a:solidFill>
                  <a:srgbClr val="FF3399"/>
                </a:solidFill>
                <a:latin typeface="Comic Sans MS" panose="030F0902030302020204" pitchFamily="66" charset="0"/>
              </a:rPr>
              <a:t>16 or over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altLang="en-US" sz="1400">
              <a:solidFill>
                <a:srgbClr val="FF3399"/>
              </a:solidFill>
              <a:latin typeface="Comic Sans MS" panose="030F0902030302020204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>
                <a:solidFill>
                  <a:schemeClr val="bg1"/>
                </a:solidFill>
                <a:latin typeface="Comic Sans MS" panose="030F0902030302020204" pitchFamily="66" charset="0"/>
              </a:rPr>
              <a:t>2 It's illegal to buy any knife if you're?	</a:t>
            </a:r>
            <a:r>
              <a:rPr lang="en-GB" altLang="en-US" sz="2200">
                <a:latin typeface="Comic Sans MS" panose="030F0902030302020204" pitchFamily="66" charset="0"/>
              </a:rPr>
              <a:t>	 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>
                <a:solidFill>
                  <a:srgbClr val="FF3399"/>
                </a:solidFill>
                <a:latin typeface="Comic Sans MS" panose="030F0902030302020204" pitchFamily="66" charset="0"/>
              </a:rPr>
              <a:t>	under 18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>
                <a:solidFill>
                  <a:srgbClr val="FF3399"/>
                </a:solidFill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>
                <a:solidFill>
                  <a:schemeClr val="bg1"/>
                </a:solidFill>
                <a:latin typeface="Comic Sans MS" panose="030F0902030302020204" pitchFamily="66" charset="0"/>
              </a:rPr>
              <a:t>3 Where is it an offence to carry any knife?</a:t>
            </a:r>
            <a:r>
              <a:rPr lang="en-GB" altLang="en-US" sz="2200">
                <a:latin typeface="Comic Sans MS" panose="030F0902030302020204" pitchFamily="66" charset="0"/>
              </a:rPr>
              <a:t>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>
                <a:solidFill>
                  <a:srgbClr val="FF3399"/>
                </a:solidFill>
                <a:latin typeface="Comic Sans MS" panose="030F0902030302020204" pitchFamily="66" charset="0"/>
              </a:rPr>
              <a:t>    in public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altLang="en-US" sz="2200">
              <a:solidFill>
                <a:srgbClr val="FF3399"/>
              </a:solidFill>
              <a:latin typeface="Comic Sans MS" panose="030F0902030302020204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>
                <a:solidFill>
                  <a:schemeClr val="bg1"/>
                </a:solidFill>
                <a:latin typeface="Comic Sans MS" panose="030F0902030302020204" pitchFamily="66" charset="0"/>
              </a:rPr>
              <a:t>4 If caught carrying a knife in public, what you could</a:t>
            </a:r>
            <a:r>
              <a:rPr lang="en-GB" altLang="en-US" sz="2200">
                <a:latin typeface="Comic Sans MS" panose="030F0902030302020204" pitchFamily="66" charset="0"/>
              </a:rPr>
              <a:t> </a:t>
            </a:r>
            <a:r>
              <a:rPr lang="en-GB" altLang="en-US" sz="2200">
                <a:solidFill>
                  <a:schemeClr val="bg1"/>
                </a:solidFill>
                <a:latin typeface="Comic Sans MS" panose="030F0902030302020204" pitchFamily="66" charset="0"/>
              </a:rPr>
              <a:t>face?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>
                <a:solidFill>
                  <a:srgbClr val="FF3399"/>
                </a:solidFill>
                <a:latin typeface="Comic Sans MS" panose="030F0902030302020204" pitchFamily="66" charset="0"/>
              </a:rPr>
              <a:t>	two years imprisonment and a £5,000 fine. </a:t>
            </a:r>
          </a:p>
        </p:txBody>
      </p:sp>
      <p:pic>
        <p:nvPicPr>
          <p:cNvPr id="4104" name="Picture 8">
            <a:extLst>
              <a:ext uri="{FF2B5EF4-FFF2-40B4-BE49-F238E27FC236}">
                <a16:creationId xmlns:a16="http://schemas.microsoft.com/office/drawing/2014/main" id="{5AF86621-5174-6644-9E25-5B3897C44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33375"/>
            <a:ext cx="1176338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Text Box 9">
            <a:extLst>
              <a:ext uri="{FF2B5EF4-FFF2-40B4-BE49-F238E27FC236}">
                <a16:creationId xmlns:a16="http://schemas.microsoft.com/office/drawing/2014/main" id="{C2DA71B9-42BC-B048-B00E-11CA867F4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6237288"/>
            <a:ext cx="3743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000">
                <a:solidFill>
                  <a:srgbClr val="FF0000"/>
                </a:solidFill>
              </a:rPr>
              <a:t>Activity 1b Why Weapons? Gun and knife law quiz PowerPoint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>
            <a:extLst>
              <a:ext uri="{FF2B5EF4-FFF2-40B4-BE49-F238E27FC236}">
                <a16:creationId xmlns:a16="http://schemas.microsoft.com/office/drawing/2014/main" id="{54163EA0-FBCC-424B-B36D-8A6510ED2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2060575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E8042807-DC91-D94D-8788-947C6B9DB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153400" cy="53292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 b="1">
                <a:solidFill>
                  <a:schemeClr val="bg1"/>
                </a:solidFill>
              </a:rPr>
              <a:t>5 </a:t>
            </a:r>
            <a:r>
              <a:rPr lang="en-GB" altLang="en-US" sz="2000">
                <a:solidFill>
                  <a:schemeClr val="bg1"/>
                </a:solidFill>
                <a:latin typeface="Comic Sans MS" panose="030F0902030302020204" pitchFamily="66" charset="0"/>
              </a:rPr>
              <a:t>What kind of knife is it legal to have in public if you need it for your work</a:t>
            </a:r>
            <a:r>
              <a:rPr lang="en-GB" altLang="en-US" sz="170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700">
                <a:solidFill>
                  <a:srgbClr val="FF3399"/>
                </a:solidFill>
                <a:latin typeface="Comic Sans MS" panose="030F0902030302020204" pitchFamily="66" charset="0"/>
              </a:rPr>
              <a:t>	</a:t>
            </a:r>
            <a:r>
              <a:rPr lang="en-GB" altLang="en-US" sz="2000">
                <a:solidFill>
                  <a:srgbClr val="FF3399"/>
                </a:solidFill>
                <a:latin typeface="Comic Sans MS" panose="030F0902030302020204" pitchFamily="66" charset="0"/>
              </a:rPr>
              <a:t>penknife less than three  inches long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>
                <a:solidFill>
                  <a:schemeClr val="bg1"/>
                </a:solidFill>
                <a:latin typeface="Comic Sans MS" panose="030F0902030302020204" pitchFamily="66" charset="0"/>
              </a:rPr>
              <a:t>6 The maximum sentence for carrying a knife is.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>
                <a:solidFill>
                  <a:srgbClr val="FF3399"/>
                </a:solidFill>
                <a:latin typeface="Comic Sans MS" panose="030F0902030302020204" pitchFamily="66" charset="0"/>
              </a:rPr>
              <a:t>    4 years.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2000">
              <a:solidFill>
                <a:srgbClr val="FF3399"/>
              </a:solidFill>
              <a:latin typeface="Comic Sans MS" panose="030F0902030302020204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>
                <a:solidFill>
                  <a:schemeClr val="bg1"/>
                </a:solidFill>
                <a:latin typeface="Comic Sans MS" panose="030F0902030302020204" pitchFamily="66" charset="0"/>
              </a:rPr>
              <a:t>7 Statistically what might happen to you if you're carrying a gun?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>
                <a:solidFill>
                  <a:srgbClr val="FF3399"/>
                </a:solidFill>
                <a:latin typeface="Comic Sans MS" panose="030F0902030302020204" pitchFamily="66" charset="0"/>
              </a:rPr>
              <a:t>    likely to be shot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2000">
              <a:solidFill>
                <a:srgbClr val="FF3399"/>
              </a:solidFill>
              <a:latin typeface="Comic Sans MS" panose="030F0902030302020204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>
                <a:solidFill>
                  <a:schemeClr val="bg1"/>
                </a:solidFill>
                <a:latin typeface="Comic Sans MS" panose="030F0902030302020204" pitchFamily="66" charset="0"/>
              </a:rPr>
              <a:t>8 If you're aged 14-17 where might you use an airgun? Name one.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>
                <a:solidFill>
                  <a:srgbClr val="FF3399"/>
                </a:solidFill>
                <a:latin typeface="Comic Sans MS" panose="030F0902030302020204" pitchFamily="66" charset="0"/>
              </a:rPr>
              <a:t>    (if the  gun does not use bullets) at a gun club or on private property if you have permission</a:t>
            </a:r>
            <a:r>
              <a:rPr lang="en-GB" altLang="en-US" sz="2000">
                <a:latin typeface="Comic Sans MS" panose="030F0902030302020204" pitchFamily="66" charset="0"/>
              </a:rPr>
              <a:t>. </a:t>
            </a:r>
          </a:p>
        </p:txBody>
      </p:sp>
      <p:pic>
        <p:nvPicPr>
          <p:cNvPr id="7177" name="Picture 9">
            <a:extLst>
              <a:ext uri="{FF2B5EF4-FFF2-40B4-BE49-F238E27FC236}">
                <a16:creationId xmlns:a16="http://schemas.microsoft.com/office/drawing/2014/main" id="{D26EAC92-2C8C-4E4F-98B8-99291A384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33375"/>
            <a:ext cx="1176338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8" name="Text Box 10">
            <a:extLst>
              <a:ext uri="{FF2B5EF4-FFF2-40B4-BE49-F238E27FC236}">
                <a16:creationId xmlns:a16="http://schemas.microsoft.com/office/drawing/2014/main" id="{7EB974E9-7352-A644-B0B9-EA81FDC4C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381750"/>
            <a:ext cx="3743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000">
                <a:solidFill>
                  <a:srgbClr val="FF0000"/>
                </a:solidFill>
              </a:rPr>
              <a:t>Activity 1b Why Weapons? Gun and knife law quiz PowerPoint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2FA9353B-2CEF-B94E-B93D-0190458D2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 b="1">
                <a:solidFill>
                  <a:schemeClr val="bg1"/>
                </a:solidFill>
              </a:rPr>
              <a:t>9</a:t>
            </a:r>
            <a:r>
              <a:rPr lang="en-GB" altLang="en-US" sz="2000">
                <a:solidFill>
                  <a:schemeClr val="bg1"/>
                </a:solidFill>
              </a:rPr>
              <a:t>  </a:t>
            </a:r>
            <a:r>
              <a:rPr lang="en-GB" altLang="en-US" sz="2000">
                <a:solidFill>
                  <a:schemeClr val="bg1"/>
                </a:solidFill>
                <a:latin typeface="Comic Sans MS" panose="030F0902030302020204" pitchFamily="66" charset="0"/>
              </a:rPr>
              <a:t>If you're over 17 you can buy airguns rifle and ammunition as long as the gun is under the UK legal limit of for rifles which is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>
                <a:solidFill>
                  <a:srgbClr val="FF3399"/>
                </a:solidFill>
                <a:latin typeface="Comic Sans MS" panose="030F0902030302020204" pitchFamily="66" charset="0"/>
              </a:rPr>
              <a:t>     12ft.lbs muzzle energy</a:t>
            </a:r>
            <a:endParaRPr lang="en-GB" altLang="en-US" sz="1500">
              <a:solidFill>
                <a:srgbClr val="FF3399"/>
              </a:solidFill>
              <a:latin typeface="Comic Sans MS" panose="030F0902030302020204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2000">
              <a:solidFill>
                <a:srgbClr val="FF3399"/>
              </a:solidFill>
              <a:latin typeface="Comic Sans MS" panose="030F0902030302020204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>
                <a:solidFill>
                  <a:schemeClr val="bg1"/>
                </a:solidFill>
                <a:latin typeface="Comic Sans MS" panose="030F0902030302020204" pitchFamily="66" charset="0"/>
              </a:rPr>
              <a:t>10 What might be considered as other weapons?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>
                <a:solidFill>
                  <a:srgbClr val="FF3399"/>
                </a:solidFill>
                <a:latin typeface="Comic Sans MS" panose="030F0902030302020204" pitchFamily="66" charset="0"/>
              </a:rPr>
              <a:t>	any item that has been adapted to cause injury </a:t>
            </a:r>
            <a:endParaRPr lang="en-GB" altLang="en-US" sz="1400">
              <a:solidFill>
                <a:srgbClr val="FF3399"/>
              </a:solidFill>
              <a:latin typeface="Comic Sans MS" panose="030F0902030302020204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2000">
              <a:solidFill>
                <a:srgbClr val="FF3399"/>
              </a:solidFill>
              <a:latin typeface="Comic Sans MS" panose="030F0902030302020204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>
                <a:solidFill>
                  <a:schemeClr val="bg1"/>
                </a:solidFill>
                <a:latin typeface="Comic Sans MS" panose="030F0902030302020204" pitchFamily="66" charset="0"/>
              </a:rPr>
              <a:t>11 Should you be arrested, and found guilty of carrying an offensive weapon in public, what might you face?</a:t>
            </a:r>
            <a:r>
              <a:rPr lang="en-GB" altLang="en-US" sz="2000">
                <a:latin typeface="Comic Sans MS" panose="030F0902030302020204" pitchFamily="66" charset="0"/>
              </a:rPr>
              <a:t>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>
                <a:solidFill>
                  <a:srgbClr val="FF3399"/>
                </a:solidFill>
                <a:latin typeface="Comic Sans MS" panose="030F0902030302020204" pitchFamily="66" charset="0"/>
              </a:rPr>
              <a:t>	a fine, imprisonment, or both.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2000">
              <a:solidFill>
                <a:srgbClr val="FF3399"/>
              </a:solidFill>
              <a:latin typeface="Comic Sans MS" panose="030F0902030302020204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>
                <a:solidFill>
                  <a:schemeClr val="bg1"/>
                </a:solidFill>
                <a:latin typeface="Comic Sans MS" panose="030F0902030302020204" pitchFamily="66" charset="0"/>
              </a:rPr>
              <a:t>12 If you're found guilty of grievous bodily harm you could face.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>
                <a:solidFill>
                  <a:srgbClr val="FF3399"/>
                </a:solidFill>
                <a:latin typeface="Comic Sans MS" panose="030F0902030302020204" pitchFamily="66" charset="0"/>
              </a:rPr>
              <a:t>	life imprisonment. 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36471EB6-A73D-BD49-B862-209C46944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33375"/>
            <a:ext cx="1176338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9" name="Text Box 5">
            <a:extLst>
              <a:ext uri="{FF2B5EF4-FFF2-40B4-BE49-F238E27FC236}">
                <a16:creationId xmlns:a16="http://schemas.microsoft.com/office/drawing/2014/main" id="{5294E13F-6251-9146-B597-8E0B9A428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381750"/>
            <a:ext cx="3743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000">
                <a:solidFill>
                  <a:srgbClr val="FF0000"/>
                </a:solidFill>
              </a:rPr>
              <a:t>Activity 1b Why Weapons? Gun and knife law quiz PowerPoint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5FF05703-78FD-844D-9FDF-E0E0E60EF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13</a:t>
            </a:r>
            <a:r>
              <a:rPr lang="en-GB" altLang="en-US" sz="1800">
                <a:solidFill>
                  <a:schemeClr val="bg1"/>
                </a:solidFill>
              </a:rPr>
              <a:t> </a:t>
            </a:r>
            <a:r>
              <a:rPr lang="en-GB" altLang="en-US" sz="1800">
                <a:solidFill>
                  <a:schemeClr val="bg1"/>
                </a:solidFill>
                <a:latin typeface="Comic Sans MS" panose="030F0902030302020204" pitchFamily="66" charset="0"/>
              </a:rPr>
              <a:t>If you're found guilty of manslaughter, attempted murder or murder, your punishment could be.</a:t>
            </a:r>
            <a:r>
              <a:rPr lang="en-GB" altLang="en-US" sz="1800">
                <a:latin typeface="Comic Sans MS" panose="030F0902030302020204" pitchFamily="66" charset="0"/>
              </a:rPr>
              <a:t>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800">
                <a:solidFill>
                  <a:srgbClr val="FF3399"/>
                </a:solidFill>
                <a:latin typeface="Comic Sans MS" panose="030F0902030302020204" pitchFamily="66" charset="0"/>
              </a:rPr>
              <a:t>	life imprisonment.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1800">
              <a:solidFill>
                <a:srgbClr val="FF3399"/>
              </a:solidFill>
              <a:latin typeface="Comic Sans MS" panose="030F0902030302020204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800">
                <a:solidFill>
                  <a:schemeClr val="bg1"/>
                </a:solidFill>
                <a:latin typeface="Comic Sans MS" panose="030F0902030302020204" pitchFamily="66" charset="0"/>
              </a:rPr>
              <a:t>14 What can you do at a weapons amnesties?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800">
                <a:solidFill>
                  <a:srgbClr val="FF3399"/>
                </a:solidFill>
                <a:latin typeface="Comic Sans MS" panose="030F0902030302020204" pitchFamily="66" charset="0"/>
              </a:rPr>
              <a:t>     you can hand in an offensive weapon without risk of prosecution.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1800">
              <a:solidFill>
                <a:srgbClr val="FF3399"/>
              </a:solidFill>
              <a:latin typeface="Comic Sans MS" panose="030F0902030302020204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800">
                <a:solidFill>
                  <a:schemeClr val="bg1"/>
                </a:solidFill>
                <a:latin typeface="Comic Sans MS" panose="030F0902030302020204" pitchFamily="66" charset="0"/>
              </a:rPr>
              <a:t>15 If you find a gun or a flick knife, what is the police advice?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800">
                <a:solidFill>
                  <a:srgbClr val="FF3399"/>
                </a:solidFill>
                <a:latin typeface="Comic Sans MS" panose="030F0902030302020204" pitchFamily="66" charset="0"/>
              </a:rPr>
              <a:t>     not to touch it, but to report it to the police either in person or over the phone.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1800">
              <a:solidFill>
                <a:srgbClr val="FF3399"/>
              </a:solidFill>
              <a:latin typeface="Comic Sans MS" panose="030F0902030302020204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800">
                <a:solidFill>
                  <a:schemeClr val="bg1"/>
                </a:solidFill>
                <a:latin typeface="Comic Sans MS" panose="030F0902030302020204" pitchFamily="66" charset="0"/>
              </a:rPr>
              <a:t>16 If you have any concerns relating to weapons and crime you can call</a:t>
            </a:r>
            <a:r>
              <a:rPr lang="en-GB" altLang="en-US" sz="1800">
                <a:latin typeface="Comic Sans MS" panose="030F0902030302020204" pitchFamily="66" charset="0"/>
              </a:rPr>
              <a:t> </a:t>
            </a:r>
            <a:r>
              <a:rPr lang="en-GB" altLang="en-US" sz="1800">
                <a:solidFill>
                  <a:schemeClr val="bg1"/>
                </a:solidFill>
                <a:latin typeface="Comic Sans MS" panose="030F0902030302020204" pitchFamily="66" charset="0"/>
              </a:rPr>
              <a:t>Crimestoppers anonymously on what number?</a:t>
            </a:r>
            <a:r>
              <a:rPr lang="en-GB" altLang="en-US" sz="1800">
                <a:latin typeface="Comic Sans MS" panose="030F0902030302020204" pitchFamily="66" charset="0"/>
              </a:rPr>
              <a:t> 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800">
                <a:solidFill>
                  <a:srgbClr val="FF3399"/>
                </a:solidFill>
                <a:latin typeface="Comic Sans MS" panose="030F0902030302020204" pitchFamily="66" charset="0"/>
              </a:rPr>
              <a:t>	0800 555 111.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8223A374-85A3-9E4A-B9BD-1026CFA08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33375"/>
            <a:ext cx="1176338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Text Box 5">
            <a:extLst>
              <a:ext uri="{FF2B5EF4-FFF2-40B4-BE49-F238E27FC236}">
                <a16:creationId xmlns:a16="http://schemas.microsoft.com/office/drawing/2014/main" id="{3A4EE3CA-031E-0D41-A75A-40E2CCC0D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308725"/>
            <a:ext cx="3743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000">
                <a:solidFill>
                  <a:srgbClr val="FF0000"/>
                </a:solidFill>
              </a:rPr>
              <a:t>Activity 1b Why Weapons? Gun and knife law quiz PowerPoint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>
            <a:extLst>
              <a:ext uri="{FF2B5EF4-FFF2-40B4-BE49-F238E27FC236}">
                <a16:creationId xmlns:a16="http://schemas.microsoft.com/office/drawing/2014/main" id="{CF6A5325-3623-EA41-A7CD-42582D25D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895475"/>
            <a:ext cx="4535487" cy="371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Text Box 5">
            <a:extLst>
              <a:ext uri="{FF2B5EF4-FFF2-40B4-BE49-F238E27FC236}">
                <a16:creationId xmlns:a16="http://schemas.microsoft.com/office/drawing/2014/main" id="{FC3EED47-9EB8-784F-A7CA-514FBCA08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549275"/>
            <a:ext cx="3889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rgbClr val="FF3399"/>
                </a:solidFill>
                <a:latin typeface="Comic Sans MS" panose="030F0902030302020204" pitchFamily="66" charset="0"/>
              </a:rPr>
              <a:t>Well done!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667AEA2C-DA23-034C-9544-C32512823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453188"/>
            <a:ext cx="3743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000">
                <a:solidFill>
                  <a:srgbClr val="FF0000"/>
                </a:solidFill>
              </a:rPr>
              <a:t>Activity 1b Why Weapons? Gun and knife law quiz PowerPoint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98</TotalTime>
  <Words>470</Words>
  <Application>Microsoft Macintosh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Wingdings</vt:lpstr>
      <vt:lpstr>Comic Sans MS</vt:lpstr>
      <vt:lpstr>Refined</vt:lpstr>
      <vt:lpstr>Gun and Knife Law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 Wales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swp54722</dc:creator>
  <cp:lastModifiedBy>Andy Holland</cp:lastModifiedBy>
  <cp:revision>12</cp:revision>
  <dcterms:created xsi:type="dcterms:W3CDTF">2009-02-06T16:26:58Z</dcterms:created>
  <dcterms:modified xsi:type="dcterms:W3CDTF">2022-03-02T23:54:15Z</dcterms:modified>
</cp:coreProperties>
</file>