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55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B203DCF8-235E-1940-ABB9-953DD3D724C8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7411" name="Freeform 3">
              <a:extLst>
                <a:ext uri="{FF2B5EF4-FFF2-40B4-BE49-F238E27FC236}">
                  <a16:creationId xmlns:a16="http://schemas.microsoft.com/office/drawing/2014/main" id="{3E501669-D29C-3B43-816A-CD55AF99A1D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2" name="Freeform 4">
              <a:extLst>
                <a:ext uri="{FF2B5EF4-FFF2-40B4-BE49-F238E27FC236}">
                  <a16:creationId xmlns:a16="http://schemas.microsoft.com/office/drawing/2014/main" id="{5C578E94-11E6-1D41-A72F-01D7887D09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3" name="Freeform 5">
              <a:extLst>
                <a:ext uri="{FF2B5EF4-FFF2-40B4-BE49-F238E27FC236}">
                  <a16:creationId xmlns:a16="http://schemas.microsoft.com/office/drawing/2014/main" id="{DB0C5FD9-8367-B94E-9CF2-335683C0DB4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4" name="Freeform 6">
              <a:extLst>
                <a:ext uri="{FF2B5EF4-FFF2-40B4-BE49-F238E27FC236}">
                  <a16:creationId xmlns:a16="http://schemas.microsoft.com/office/drawing/2014/main" id="{62482ABB-51C0-0441-891D-89D225F9AD2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5" name="Oval 7">
              <a:extLst>
                <a:ext uri="{FF2B5EF4-FFF2-40B4-BE49-F238E27FC236}">
                  <a16:creationId xmlns:a16="http://schemas.microsoft.com/office/drawing/2014/main" id="{80C217CF-716F-A74E-9F64-A5E4E854741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6" name="Oval 8">
              <a:extLst>
                <a:ext uri="{FF2B5EF4-FFF2-40B4-BE49-F238E27FC236}">
                  <a16:creationId xmlns:a16="http://schemas.microsoft.com/office/drawing/2014/main" id="{C9777F73-3CB1-A84C-8E7B-82B7DE5DB74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7" name="Oval 9">
              <a:extLst>
                <a:ext uri="{FF2B5EF4-FFF2-40B4-BE49-F238E27FC236}">
                  <a16:creationId xmlns:a16="http://schemas.microsoft.com/office/drawing/2014/main" id="{AEDA76ED-2A6F-8742-ABE7-D934E340C11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7BA9811B-CAF0-C842-A32C-51CC136B7FA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7419" name="Rectangle 11">
            <a:extLst>
              <a:ext uri="{FF2B5EF4-FFF2-40B4-BE49-F238E27FC236}">
                <a16:creationId xmlns:a16="http://schemas.microsoft.com/office/drawing/2014/main" id="{A147746F-57EB-7F4C-B5DF-03F8899209D9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17420" name="Rectangle 12">
            <a:extLst>
              <a:ext uri="{FF2B5EF4-FFF2-40B4-BE49-F238E27FC236}">
                <a16:creationId xmlns:a16="http://schemas.microsoft.com/office/drawing/2014/main" id="{4FA0D6FD-19DA-8E43-88E9-27A08B07F645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7421" name="Rectangle 13">
            <a:extLst>
              <a:ext uri="{FF2B5EF4-FFF2-40B4-BE49-F238E27FC236}">
                <a16:creationId xmlns:a16="http://schemas.microsoft.com/office/drawing/2014/main" id="{88823E9D-40D7-E843-9A46-9A0599B8AE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7422" name="Rectangle 14">
            <a:extLst>
              <a:ext uri="{FF2B5EF4-FFF2-40B4-BE49-F238E27FC236}">
                <a16:creationId xmlns:a16="http://schemas.microsoft.com/office/drawing/2014/main" id="{006E19B8-7A84-5249-BC95-54090FDDA4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B448829-071E-6740-BC41-3A9CFDF018AB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7423" name="Picture 15">
            <a:extLst>
              <a:ext uri="{FF2B5EF4-FFF2-40B4-BE49-F238E27FC236}">
                <a16:creationId xmlns:a16="http://schemas.microsoft.com/office/drawing/2014/main" id="{E70D869A-91CE-3846-8F03-1998966BAA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3CB9-6028-2B48-A6C2-0DDD23429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8B2E0-21B4-AC45-A1CA-9534AB00F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06867-F25E-8447-A081-4D79C0CD3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13ADA-1FE5-A343-BC97-2703A276A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B5CD2-3275-7749-9616-EE127F8A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A3825-1163-DA4A-BBB2-8001C4C799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0037622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F1C7A9-7B7A-2241-953B-DDD5774C49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457D8-D0D6-F644-ACEE-643F57C20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21C56-23AA-C149-8CFC-A6C808430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67F3F-95F2-7D4E-A3E3-E7A54161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D58A0-2CE9-0840-A640-91CB7EB3E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9A476-D80F-B240-AF3D-604C4B26C3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809162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F9FA4-3B2A-F641-9153-29D6FC443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ED76-C30F-B341-BCF1-E67DBCD9F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D6B91-A7A8-5D41-80F2-709092BEF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25F4A-0139-5D4F-B5C8-570585813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14B8C-A3E3-7A42-87B8-A63AA39EC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D7D04-33F3-DB44-93F0-1C0A7B8703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816787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27E69-4C80-0043-AD94-59654999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19787-5AC8-4547-B944-A5515FAC6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23378-6B2F-C147-95BB-922218D41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E3011-ABA5-2A46-9E33-0A452FEDC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B634D-0D7F-0446-9C69-8DE4BB48D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B6816-8178-0949-A999-50B3690113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3480404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DB48E-E5F8-A142-BCF1-E2E51F141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CD6CF-5E3F-0241-A5C4-A1B60D9214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B6E80-E972-4244-BB06-3771232B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86FA9E-7BA2-4746-95FC-BFA9F790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4240A-F697-8545-92F3-46DC0C6F7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1C01A-DE53-C242-B864-782F3A1D6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6D026-A918-3547-B123-3B647CCA1C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284468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995E1-B74A-CD42-835F-34832B5E4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483CE-341C-C547-9BB4-0661C8CF4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7931F-90D5-3949-934A-608B46CB9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D65E00-A329-1643-AE82-D315BAA32B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38E514-7CC2-B143-BF87-7BFC5434D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778159-BFD8-FD4F-80E1-C300C8704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F3149C-8700-AC40-AC5E-FEE61C3E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094A59-261F-1E4C-B561-58D68C987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5C6F2-1A07-BD4D-8E48-D4A7B26F36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2273925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2393E-7BE9-B943-B7F6-6EB34DDE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69B869-94D8-844B-A947-17FACDFD1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3B7BA-30FC-A143-A728-55E3FB35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EF061-DD28-4F41-8E8E-E7C5162C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91C2B-9F25-3249-8F5B-09CD65228A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9407338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F547-E398-C14E-B48B-AE8CF1F00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F3577-4E9F-5B41-8083-1466B0A0E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B231F-89DB-0744-99E4-0B1BAFE1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961FA-F1E8-C943-AF51-2848E82362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860436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F4BEC-144A-6340-ACA9-2EDEC1B41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C0BA6-6E30-5D46-B9CC-CE6D29308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71B6A-3CC0-6F4E-AFAD-C30B13AB6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3242C-E9E2-BB4C-B8C6-3A7656B19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E8920-CB4B-1244-A0CA-5DBDD67D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82144-2870-DD4D-899C-63625C07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E79D2-2194-5248-85E2-DD93A83B0B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0815363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D3CE6-D7FD-314E-9EFD-AEDDD03D0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CA3B50-B4B9-E04A-A127-C499C312F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A601D-E3EB-0548-9C2B-A687B6A1B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1DE3F-CA4B-844F-8F32-0F3D33ABD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F47BE-AACE-4A42-8334-62819B8B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024AF-6A1B-3647-97A9-D648A841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C62DE-F8E4-B343-91F1-7D13F5BEC6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7026578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EDCCFA08-F539-F442-9DEF-146866526B35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EFE91ED6-DA8D-B24A-A823-3851C3D19BD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388" name="Freeform 4">
              <a:extLst>
                <a:ext uri="{FF2B5EF4-FFF2-40B4-BE49-F238E27FC236}">
                  <a16:creationId xmlns:a16="http://schemas.microsoft.com/office/drawing/2014/main" id="{DDD1D881-E70D-7849-9EF7-463D9E5BDA0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389" name="Freeform 5">
              <a:extLst>
                <a:ext uri="{FF2B5EF4-FFF2-40B4-BE49-F238E27FC236}">
                  <a16:creationId xmlns:a16="http://schemas.microsoft.com/office/drawing/2014/main" id="{3548FEB5-E6F9-4344-A235-F6BDD9A7F06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390" name="Freeform 6">
              <a:extLst>
                <a:ext uri="{FF2B5EF4-FFF2-40B4-BE49-F238E27FC236}">
                  <a16:creationId xmlns:a16="http://schemas.microsoft.com/office/drawing/2014/main" id="{58D4B518-776C-B643-8FC9-FB931306597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391" name="Oval 7">
              <a:extLst>
                <a:ext uri="{FF2B5EF4-FFF2-40B4-BE49-F238E27FC236}">
                  <a16:creationId xmlns:a16="http://schemas.microsoft.com/office/drawing/2014/main" id="{292C8758-0EBD-A342-B6BD-A7AEE2084B6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392" name="Oval 8">
              <a:extLst>
                <a:ext uri="{FF2B5EF4-FFF2-40B4-BE49-F238E27FC236}">
                  <a16:creationId xmlns:a16="http://schemas.microsoft.com/office/drawing/2014/main" id="{8EE65803-F3D2-1342-A5A3-245D60B9536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393" name="Oval 9">
              <a:extLst>
                <a:ext uri="{FF2B5EF4-FFF2-40B4-BE49-F238E27FC236}">
                  <a16:creationId xmlns:a16="http://schemas.microsoft.com/office/drawing/2014/main" id="{9D21526C-4367-B84D-8C93-9398A547522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29EDEE6F-3FE5-5549-B957-94557B096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6395" name="Rectangle 11">
            <a:extLst>
              <a:ext uri="{FF2B5EF4-FFF2-40B4-BE49-F238E27FC236}">
                <a16:creationId xmlns:a16="http://schemas.microsoft.com/office/drawing/2014/main" id="{EDBAC182-3490-F54E-8D27-53645CE33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6396" name="Rectangle 12">
            <a:extLst>
              <a:ext uri="{FF2B5EF4-FFF2-40B4-BE49-F238E27FC236}">
                <a16:creationId xmlns:a16="http://schemas.microsoft.com/office/drawing/2014/main" id="{A27FC278-54DD-6D4A-8E4E-1E4D7F6AD6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16397" name="Rectangle 13">
            <a:extLst>
              <a:ext uri="{FF2B5EF4-FFF2-40B4-BE49-F238E27FC236}">
                <a16:creationId xmlns:a16="http://schemas.microsoft.com/office/drawing/2014/main" id="{15981D5D-B833-C348-89FA-0C276FAEA6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16398" name="Rectangle 14">
            <a:extLst>
              <a:ext uri="{FF2B5EF4-FFF2-40B4-BE49-F238E27FC236}">
                <a16:creationId xmlns:a16="http://schemas.microsoft.com/office/drawing/2014/main" id="{617986C2-A0B6-6E44-B473-F5E92D3B6B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F019262-5D02-E04D-8A90-0F6CBFBC73BE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6399" name="Picture 15">
            <a:extLst>
              <a:ext uri="{FF2B5EF4-FFF2-40B4-BE49-F238E27FC236}">
                <a16:creationId xmlns:a16="http://schemas.microsoft.com/office/drawing/2014/main" id="{98E46D47-8868-904C-ABB9-6538CCF98C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23E56DFE-D44C-2F40-B9FA-62C561FC0A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F3399"/>
                </a:solidFill>
                <a:latin typeface="Comic Sans MS" panose="030F0902030302020204" pitchFamily="66" charset="0"/>
              </a:rPr>
              <a:t>Consider the Impact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3ACC44D-92D2-504A-B64F-1F28A6A42D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Knife and weapon crime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87C5F4E3-B8A1-D648-BCB8-366A0A044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453188"/>
            <a:ext cx="4321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000">
                <a:solidFill>
                  <a:srgbClr val="FF0000"/>
                </a:solidFill>
              </a:rPr>
              <a:t>Activity 4 Why weapons? – Consider the Impact PowerPoint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89564E5F-5349-EF40-A449-72FED96A4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FF3399"/>
                </a:solidFill>
                <a:latin typeface="Comic Sans MS" panose="030F0902030302020204" pitchFamily="66" charset="0"/>
              </a:rPr>
              <a:t>Who carries a knife?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B897D149-9FCF-7E43-9ADF-9D9DC1801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844675"/>
            <a:ext cx="7993062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chemeClr val="bg1"/>
                </a:solidFill>
                <a:latin typeface="Comic Sans MS" panose="030F0902030302020204" pitchFamily="66" charset="0"/>
              </a:rPr>
              <a:t>A MORI Survey discovered: </a:t>
            </a:r>
          </a:p>
          <a:p>
            <a:endParaRPr lang="en-GB" altLang="en-US" sz="2400">
              <a:solidFill>
                <a:schemeClr val="bg1"/>
              </a:solidFill>
              <a:latin typeface="Comic Sans MS" panose="030F0902030302020204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altLang="en-US" sz="2400">
                <a:solidFill>
                  <a:schemeClr val="bg1"/>
                </a:solidFill>
                <a:latin typeface="Comic Sans MS" panose="030F0902030302020204" pitchFamily="66" charset="0"/>
              </a:rPr>
              <a:t>29% of Secondary school pupils carry knives</a:t>
            </a:r>
          </a:p>
          <a:p>
            <a:pPr>
              <a:buFont typeface="Wingdings" pitchFamily="2" charset="2"/>
              <a:buChar char="q"/>
            </a:pPr>
            <a:endParaRPr lang="en-GB" altLang="en-US" sz="2400">
              <a:solidFill>
                <a:schemeClr val="bg1"/>
              </a:solidFill>
              <a:latin typeface="Comic Sans MS" panose="030F0902030302020204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altLang="en-US" sz="2400">
                <a:solidFill>
                  <a:schemeClr val="bg1"/>
                </a:solidFill>
                <a:latin typeface="Comic Sans MS" panose="030F0902030302020204" pitchFamily="66" charset="0"/>
              </a:rPr>
              <a:t> 57% of excluded pupils regularly  carry knives</a:t>
            </a:r>
          </a:p>
          <a:p>
            <a:pPr>
              <a:buFont typeface="Wingdings" pitchFamily="2" charset="2"/>
              <a:buChar char="q"/>
            </a:pPr>
            <a:endParaRPr lang="en-GB" altLang="en-US" sz="2400">
              <a:solidFill>
                <a:schemeClr val="bg1"/>
              </a:solidFill>
              <a:latin typeface="Comic Sans MS" panose="030F0902030302020204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altLang="en-US" sz="2400">
                <a:solidFill>
                  <a:schemeClr val="bg1"/>
                </a:solidFill>
                <a:latin typeface="Comic Sans MS" panose="030F0902030302020204" pitchFamily="66" charset="0"/>
              </a:rPr>
              <a:t>Hospitals report a rise in ‘stab wounds’ mostly amongst young males.</a:t>
            </a:r>
          </a:p>
          <a:p>
            <a:pPr>
              <a:spcBef>
                <a:spcPct val="50000"/>
              </a:spcBef>
            </a:pPr>
            <a:endParaRPr lang="en-GB" altLang="en-US" sz="2400">
              <a:solidFill>
                <a:schemeClr val="bg1"/>
              </a:solidFill>
              <a:latin typeface="Comic Sans MS" panose="030F0902030302020204" pitchFamily="66" charset="0"/>
            </a:endParaRP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119B7A69-ECF6-624A-8646-60B6ED3B8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453188"/>
            <a:ext cx="4321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000">
                <a:solidFill>
                  <a:srgbClr val="FF0000"/>
                </a:solidFill>
              </a:rPr>
              <a:t>Activity 4 Why weapons? – Consider the Impact PowerPoint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C127693-5B60-B54C-A2A9-539FFA0E2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15975"/>
            <a:ext cx="8229600" cy="1139825"/>
          </a:xfrm>
        </p:spPr>
        <p:txBody>
          <a:bodyPr/>
          <a:lstStyle/>
          <a:p>
            <a:r>
              <a:rPr lang="en-GB" altLang="en-US" sz="4000" b="1">
                <a:solidFill>
                  <a:srgbClr val="FF3399"/>
                </a:solidFill>
                <a:latin typeface="Comic Sans MS" panose="030F0902030302020204" pitchFamily="66" charset="0"/>
              </a:rPr>
              <a:t>Reasons pupils give for using knives: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C21A5C2-4DE2-994A-A0A3-79545BB47B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836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fear and/or self-protection/defence. </a:t>
            </a:r>
          </a:p>
          <a:p>
            <a:pPr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to steal, using a knife to threaten someone (often to fund a drug habit). </a:t>
            </a:r>
          </a:p>
          <a:p>
            <a:pPr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harass and  intimidate </a:t>
            </a:r>
          </a:p>
          <a:p>
            <a:pPr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for ‘kicks’ </a:t>
            </a:r>
          </a:p>
          <a:p>
            <a:pPr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peer pressure. </a:t>
            </a:r>
          </a:p>
          <a:p>
            <a:pPr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to get ‘Respect’ and status</a:t>
            </a: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3EC790EE-6509-CC40-BF7D-86B96B7F4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453188"/>
            <a:ext cx="4321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000">
                <a:solidFill>
                  <a:srgbClr val="FF0000"/>
                </a:solidFill>
              </a:rPr>
              <a:t>Activity 4 Why weapons? – Consider the Impact PowerPoint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5FA8976-11CE-D740-B636-F1C55B5262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FF3399"/>
                </a:solidFill>
                <a:latin typeface="Comic Sans MS" panose="030F0902030302020204" pitchFamily="66" charset="0"/>
              </a:rPr>
              <a:t>Physical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531D69E-563F-0F44-B149-832ACC116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GB" altLang="en-US" sz="280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Death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Scarring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Can’t sleep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Exhaustion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Loose interest in things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Health problems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Drinking or drugs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Over or under eating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Physical symptoms of anxiety</a:t>
            </a:r>
          </a:p>
          <a:p>
            <a:pPr>
              <a:lnSpc>
                <a:spcPct val="80000"/>
              </a:lnSpc>
            </a:pPr>
            <a:endParaRPr lang="en-GB" altLang="en-US" sz="280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anose="030F0902030302020204" pitchFamily="66" charset="0"/>
            </a:endParaRP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5FE5B40B-5B70-3D49-802B-E17292E45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453188"/>
            <a:ext cx="4321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000">
                <a:solidFill>
                  <a:srgbClr val="FF0000"/>
                </a:solidFill>
              </a:rPr>
              <a:t>Activity 4 Why weapons? – Consider the Impact PowerPoint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5405768-4A61-FC44-8ECA-72E5FACDE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F3399"/>
                </a:solidFill>
                <a:latin typeface="Comic Sans MS" panose="030F0902030302020204" pitchFamily="66" charset="0"/>
              </a:rPr>
              <a:t>Psychological: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E867DF3-39E6-214F-B487-A3302364D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Can’t concentrate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Flashbacks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Nightmares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Forgetfulness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Fear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Distrust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Nervy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Panic attacks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E0398A9B-0005-F749-9A53-0B5D94C6D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453188"/>
            <a:ext cx="4321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000">
                <a:solidFill>
                  <a:srgbClr val="FF0000"/>
                </a:solidFill>
              </a:rPr>
              <a:t>Activity 4 Why weapons? – Consider the Impact PowerPoint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6F8DF8F-5130-C444-B414-FBFA56AF19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FF3399"/>
                </a:solidFill>
                <a:latin typeface="Comic Sans MS" panose="030F0902030302020204" pitchFamily="66" charset="0"/>
              </a:rPr>
              <a:t>Emotional responses: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80C281F-44C3-B64D-A99A-EC745D2B4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Anxiety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Sadness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Guilt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If only….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Feeling numb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Shame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Anger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Fear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Grief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GB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Tearful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6D8B3CA3-E101-1F4C-93AF-96E44CC7D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453188"/>
            <a:ext cx="4321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000">
                <a:solidFill>
                  <a:srgbClr val="FF0000"/>
                </a:solidFill>
              </a:rPr>
              <a:t>Activity 4 Why weapons? – Consider the Impact PowerPoint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E764A47-2291-3145-8C90-D0ABF1DC1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FF3399"/>
                </a:solidFill>
                <a:latin typeface="Comic Sans MS" panose="030F0902030302020204" pitchFamily="66" charset="0"/>
              </a:rPr>
              <a:t>Wider effects: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68D7CD1-CA5B-754E-A1A5-6AF1E2B97F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Community feuding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Family breakdown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Revenge response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Increase in police stop and search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Community gets a bad name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Community fear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altLang="en-US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902030302020204" pitchFamily="66" charset="0"/>
              </a:rPr>
              <a:t>Increased need for support through schools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B46F5AAB-B52C-BA4C-92B9-7B0B3EAB9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453188"/>
            <a:ext cx="4321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000">
                <a:solidFill>
                  <a:srgbClr val="FF0000"/>
                </a:solidFill>
              </a:rPr>
              <a:t>Activity 4 Why weapons? – Consider the Impact PowerPoint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64</TotalTime>
  <Words>246</Words>
  <Application>Microsoft Macintosh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Comic Sans MS</vt:lpstr>
      <vt:lpstr>Orbit</vt:lpstr>
      <vt:lpstr>Consider the Impact</vt:lpstr>
      <vt:lpstr>Who carries a knife?</vt:lpstr>
      <vt:lpstr>Reasons pupils give for using knives:</vt:lpstr>
      <vt:lpstr>Physical</vt:lpstr>
      <vt:lpstr>Psychological:</vt:lpstr>
      <vt:lpstr>Emotional responses:</vt:lpstr>
      <vt:lpstr>Wider effects:</vt:lpstr>
    </vt:vector>
  </TitlesOfParts>
  <Company>South Wales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 the Impact</dc:title>
  <dc:creator>swp54722</dc:creator>
  <cp:lastModifiedBy>Andy Holland</cp:lastModifiedBy>
  <cp:revision>7</cp:revision>
  <dcterms:created xsi:type="dcterms:W3CDTF">2009-02-06T14:49:17Z</dcterms:created>
  <dcterms:modified xsi:type="dcterms:W3CDTF">2022-03-02T23:54:04Z</dcterms:modified>
</cp:coreProperties>
</file>