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7" r:id="rId2"/>
    <p:sldId id="280" r:id="rId3"/>
    <p:sldId id="282" r:id="rId4"/>
    <p:sldId id="283" r:id="rId5"/>
    <p:sldId id="284" r:id="rId6"/>
    <p:sldId id="285" r:id="rId7"/>
    <p:sldId id="286" r:id="rId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2622"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4080" y="-4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GB"/>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C18A5D1E-D972-44D7-BE65-2D092B860D3C}" type="slidenum">
              <a:rPr lang="en-GB" altLang="en-US"/>
              <a:pPr>
                <a:defRPr/>
              </a:pPr>
              <a:t>‹#›</a:t>
            </a:fld>
            <a:endParaRPr lang="en-GB" altLang="en-US"/>
          </a:p>
        </p:txBody>
      </p:sp>
    </p:spTree>
    <p:extLst>
      <p:ext uri="{BB962C8B-B14F-4D97-AF65-F5344CB8AC3E}">
        <p14:creationId xmlns:p14="http://schemas.microsoft.com/office/powerpoint/2010/main" val="3964156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0C804BBE-09D7-49A2-8E9B-F9AE9374B325}" type="slidenum">
              <a:rPr lang="en-GB" altLang="en-US"/>
              <a:pPr/>
              <a:t>1</a:t>
            </a:fld>
            <a:endParaRPr lang="en-GB" altLang="en-US"/>
          </a:p>
        </p:txBody>
      </p:sp>
      <p:sp>
        <p:nvSpPr>
          <p:cNvPr id="10243" name="Slide Image Placeholder 1"/>
          <p:cNvSpPr>
            <a:spLocks noGrp="1" noRot="1" noChangeAspect="1" noTextEdit="1"/>
          </p:cNvSpPr>
          <p:nvPr>
            <p:ph type="sldImg"/>
          </p:nvPr>
        </p:nvSpPr>
        <p:spPr>
          <a:ln/>
        </p:spPr>
      </p:sp>
      <p:sp>
        <p:nvSpPr>
          <p:cNvPr id="1024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1024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a:fld id="{A9008174-40CD-4B83-9DEA-E2A799278A75}" type="slidenum">
              <a:rPr lang="en-GB" altLang="en-US">
                <a:latin typeface="Calibri" pitchFamily="34" charset="0"/>
              </a:rPr>
              <a:pPr algn="r"/>
              <a:t>1</a:t>
            </a:fld>
            <a:endParaRPr lang="en-GB"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5575B59D-20A2-4D12-9B60-0A0A238D8A2C}" type="slidenum">
              <a:rPr lang="en-GB" altLang="en-US"/>
              <a:pPr/>
              <a:t>2</a:t>
            </a:fld>
            <a:endParaRPr lang="en-GB" altLang="en-US"/>
          </a:p>
        </p:txBody>
      </p:sp>
      <p:sp>
        <p:nvSpPr>
          <p:cNvPr id="11267"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ltLang="en-US" sz="1100" dirty="0" err="1" smtClean="0">
                <a:latin typeface="Arial" pitchFamily="34" charset="0"/>
                <a:ea typeface="ＭＳ Ｐゴシック" pitchFamily="34" charset="-128"/>
              </a:rPr>
              <a:t>Sylweddau</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Seicoweithredol</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Newydd</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yw</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sylweddau</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sy</a:t>
            </a:r>
            <a:r>
              <a:rPr lang="ja-JP" altLang="en-GB" sz="1100" dirty="0" smtClean="0">
                <a:latin typeface="Arial" pitchFamily="34" charset="0"/>
                <a:ea typeface="ＭＳ Ｐゴシック" pitchFamily="34" charset="-128"/>
              </a:rPr>
              <a:t>’</a:t>
            </a:r>
            <a:r>
              <a:rPr lang="en-GB" altLang="ja-JP" sz="1100" dirty="0" smtClean="0">
                <a:latin typeface="Arial" pitchFamily="34" charset="0"/>
                <a:ea typeface="ＭＳ Ｐゴシック" pitchFamily="34" charset="-128"/>
              </a:rPr>
              <a:t>n </a:t>
            </a:r>
            <a:r>
              <a:rPr lang="en-GB" altLang="ja-JP" sz="1100" dirty="0" err="1" smtClean="0">
                <a:latin typeface="Arial" pitchFamily="34" charset="0"/>
                <a:ea typeface="ＭＳ Ｐゴシック" pitchFamily="34" charset="-128"/>
              </a:rPr>
              <a:t>creu</a:t>
            </a:r>
            <a:r>
              <a:rPr lang="ja-JP" altLang="en-GB" sz="1100" dirty="0" smtClean="0">
                <a:latin typeface="Arial" pitchFamily="34" charset="0"/>
                <a:ea typeface="ＭＳ Ｐゴシック" pitchFamily="34" charset="-128"/>
              </a:rPr>
              <a:t>’</a:t>
            </a:r>
            <a:r>
              <a:rPr lang="en-GB" altLang="ja-JP" sz="1100" dirty="0" smtClean="0">
                <a:latin typeface="Arial" pitchFamily="34" charset="0"/>
                <a:ea typeface="ＭＳ Ｐゴシック" pitchFamily="34" charset="-128"/>
              </a:rPr>
              <a:t>r un </a:t>
            </a:r>
            <a:r>
              <a:rPr lang="en-GB" altLang="ja-JP" sz="1100" dirty="0" err="1" smtClean="0">
                <a:latin typeface="Arial" pitchFamily="34" charset="0"/>
                <a:ea typeface="ＭＳ Ｐゴシック" pitchFamily="34" charset="-128"/>
              </a:rPr>
              <a:t>effeithiau</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neu</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effeithiau</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tebyg</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i</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gyffuriau</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megis</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cocên</a:t>
            </a:r>
            <a:r>
              <a:rPr lang="en-GB" altLang="ja-JP" sz="1100" dirty="0" smtClean="0">
                <a:latin typeface="Arial" pitchFamily="34" charset="0"/>
                <a:ea typeface="ＭＳ Ｐゴシック" pitchFamily="34" charset="-128"/>
              </a:rPr>
              <a:t> ac </a:t>
            </a:r>
            <a:r>
              <a:rPr lang="en-GB" altLang="ja-JP" sz="1100" dirty="0" err="1" smtClean="0">
                <a:latin typeface="Arial" pitchFamily="34" charset="0"/>
                <a:ea typeface="ＭＳ Ｐゴシック" pitchFamily="34" charset="-128"/>
              </a:rPr>
              <a:t>ecstasi</a:t>
            </a:r>
            <a:r>
              <a:rPr lang="en-GB" altLang="ja-JP" sz="1100" dirty="0" smtClean="0">
                <a:latin typeface="Arial" pitchFamily="34" charset="0"/>
                <a:ea typeface="ＭＳ Ｐゴシック" pitchFamily="34" charset="-128"/>
              </a:rPr>
              <a:t> . </a:t>
            </a:r>
          </a:p>
          <a:p>
            <a:pPr>
              <a:defRPr/>
            </a:pPr>
            <a:r>
              <a:rPr lang="en-GB" altLang="en-US" sz="1100" dirty="0" err="1" smtClean="0">
                <a:latin typeface="Arial" pitchFamily="34" charset="0"/>
                <a:ea typeface="ＭＳ Ｐゴシック" pitchFamily="34" charset="-128"/>
              </a:rPr>
              <a:t>Maent</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yn</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cael</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eu</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rheoli</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dan</a:t>
            </a:r>
            <a:r>
              <a:rPr lang="en-GB" altLang="en-US" sz="1100" dirty="0" smtClean="0">
                <a:latin typeface="Arial" pitchFamily="34" charset="0"/>
                <a:ea typeface="ＭＳ Ｐゴシック" pitchFamily="34" charset="-128"/>
              </a:rPr>
              <a:t> y </a:t>
            </a:r>
            <a:r>
              <a:rPr lang="en-GB" altLang="en-US" sz="1100" u="sng" dirty="0" err="1" smtClean="0">
                <a:latin typeface="Arial" pitchFamily="34" charset="0"/>
                <a:ea typeface="ＭＳ Ｐゴシック" pitchFamily="34" charset="-128"/>
              </a:rPr>
              <a:t>Ddeddf</a:t>
            </a:r>
            <a:r>
              <a:rPr lang="en-GB" altLang="en-US" sz="1100" u="sng" dirty="0" smtClean="0">
                <a:latin typeface="Arial" pitchFamily="34" charset="0"/>
                <a:ea typeface="ＭＳ Ｐゴシック" pitchFamily="34" charset="-128"/>
              </a:rPr>
              <a:t> </a:t>
            </a:r>
            <a:r>
              <a:rPr lang="en-US" sz="1100" u="sng" dirty="0" err="1" smtClean="0"/>
              <a:t>Sylweddau</a:t>
            </a:r>
            <a:r>
              <a:rPr lang="en-US" sz="1100" u="sng" dirty="0" smtClean="0"/>
              <a:t> </a:t>
            </a:r>
            <a:r>
              <a:rPr lang="en-US" sz="1100" u="sng" dirty="0" err="1"/>
              <a:t>Seicoweithredol</a:t>
            </a:r>
            <a:r>
              <a:rPr lang="en-US" sz="1100" u="sng" dirty="0"/>
              <a:t> 2016</a:t>
            </a:r>
            <a:endParaRPr lang="en-GB" sz="1100" u="sng" dirty="0"/>
          </a:p>
          <a:p>
            <a:pPr>
              <a:defRPr/>
            </a:pPr>
            <a:r>
              <a:rPr lang="en-US" sz="1100" dirty="0"/>
              <a:t> </a:t>
            </a:r>
            <a:endParaRPr lang="en-GB" sz="1100" dirty="0"/>
          </a:p>
          <a:p>
            <a:pPr marL="171450" indent="-171450">
              <a:buFont typeface="Arial" panose="020B0604020202020204" pitchFamily="34" charset="0"/>
              <a:buChar char="•"/>
              <a:defRPr/>
            </a:pPr>
            <a:r>
              <a:rPr lang="en-US" sz="1100" dirty="0" err="1"/>
              <a:t>Mae’n</a:t>
            </a:r>
            <a:r>
              <a:rPr lang="en-US" sz="1100" dirty="0"/>
              <a:t> </a:t>
            </a:r>
            <a:r>
              <a:rPr lang="en-US" sz="1100" dirty="0" err="1"/>
              <a:t>anghyfreithlon</a:t>
            </a:r>
            <a:r>
              <a:rPr lang="en-US" sz="1100" dirty="0"/>
              <a:t> </a:t>
            </a:r>
            <a:r>
              <a:rPr lang="en-US" sz="1100" dirty="0" err="1"/>
              <a:t>cynhyrchu</a:t>
            </a:r>
            <a:r>
              <a:rPr lang="en-US" sz="1100" dirty="0"/>
              <a:t>, </a:t>
            </a:r>
            <a:r>
              <a:rPr lang="en-US" sz="1100" dirty="0" err="1"/>
              <a:t>cyflenwi</a:t>
            </a:r>
            <a:r>
              <a:rPr lang="en-US" sz="1100" dirty="0"/>
              <a:t>, </a:t>
            </a:r>
            <a:r>
              <a:rPr lang="en-US" sz="1100" dirty="0" err="1"/>
              <a:t>cynnig</a:t>
            </a:r>
            <a:r>
              <a:rPr lang="en-US" sz="1100" dirty="0"/>
              <a:t> </a:t>
            </a:r>
            <a:r>
              <a:rPr lang="en-US" sz="1100" dirty="0" err="1"/>
              <a:t>cyflenwi</a:t>
            </a:r>
            <a:r>
              <a:rPr lang="en-US" sz="1100" dirty="0"/>
              <a:t>, </a:t>
            </a:r>
            <a:r>
              <a:rPr lang="en-US" sz="1100" dirty="0" err="1"/>
              <a:t>meddu</a:t>
            </a:r>
            <a:r>
              <a:rPr lang="en-US" sz="1100" dirty="0"/>
              <a:t> </a:t>
            </a:r>
            <a:r>
              <a:rPr lang="en-US" sz="1100" dirty="0" err="1"/>
              <a:t>gyda’r</a:t>
            </a:r>
            <a:r>
              <a:rPr lang="en-US" sz="1100" dirty="0"/>
              <a:t> </a:t>
            </a:r>
            <a:r>
              <a:rPr lang="en-US" sz="1100" dirty="0" err="1"/>
              <a:t>bwriad</a:t>
            </a:r>
            <a:r>
              <a:rPr lang="en-US" sz="1100" dirty="0"/>
              <a:t> o </a:t>
            </a:r>
            <a:r>
              <a:rPr lang="en-US" sz="1100" dirty="0" err="1"/>
              <a:t>gyflenwi</a:t>
            </a:r>
            <a:r>
              <a:rPr lang="en-US" sz="1100" dirty="0"/>
              <a:t>, </a:t>
            </a:r>
            <a:r>
              <a:rPr lang="en-US" sz="1100" dirty="0" err="1"/>
              <a:t>meddu</a:t>
            </a:r>
            <a:r>
              <a:rPr lang="en-US" sz="1100" dirty="0"/>
              <a:t> </a:t>
            </a:r>
            <a:r>
              <a:rPr lang="en-US" sz="1100" dirty="0" err="1"/>
              <a:t>ar</a:t>
            </a:r>
            <a:r>
              <a:rPr lang="en-US" sz="1100" dirty="0"/>
              <a:t> </a:t>
            </a:r>
            <a:r>
              <a:rPr lang="en-US" sz="1100" dirty="0" err="1"/>
              <a:t>safleoedd</a:t>
            </a:r>
            <a:r>
              <a:rPr lang="en-US" sz="1100" dirty="0"/>
              <a:t> </a:t>
            </a:r>
            <a:r>
              <a:rPr lang="en-US" sz="1100" dirty="0" err="1"/>
              <a:t>carcharol</a:t>
            </a:r>
            <a:r>
              <a:rPr lang="en-US" sz="1100" dirty="0"/>
              <a:t>, </a:t>
            </a:r>
            <a:r>
              <a:rPr lang="en-US" sz="1100" dirty="0" err="1"/>
              <a:t>mewnfudo</a:t>
            </a:r>
            <a:r>
              <a:rPr lang="en-US" sz="1100" dirty="0"/>
              <a:t> </a:t>
            </a:r>
            <a:r>
              <a:rPr lang="en-US" sz="1100" dirty="0" err="1"/>
              <a:t>neu</a:t>
            </a:r>
            <a:r>
              <a:rPr lang="en-US" sz="1100" dirty="0"/>
              <a:t> </a:t>
            </a:r>
            <a:r>
              <a:rPr lang="en-US" sz="1100" dirty="0" err="1"/>
              <a:t>allfudo</a:t>
            </a:r>
            <a:r>
              <a:rPr lang="en-US" sz="1100" dirty="0"/>
              <a:t> </a:t>
            </a:r>
            <a:r>
              <a:rPr lang="en-US" sz="1100" dirty="0" err="1"/>
              <a:t>sylweddau</a:t>
            </a:r>
            <a:r>
              <a:rPr lang="en-US" sz="1100" dirty="0"/>
              <a:t> </a:t>
            </a:r>
            <a:r>
              <a:rPr lang="en-US" sz="1100" dirty="0" err="1"/>
              <a:t>seicoweithredol</a:t>
            </a:r>
            <a:r>
              <a:rPr lang="en-US" sz="1100" dirty="0"/>
              <a:t>, </a:t>
            </a:r>
            <a:r>
              <a:rPr lang="en-US" sz="1100" dirty="0" err="1"/>
              <a:t>h.y</a:t>
            </a:r>
            <a:r>
              <a:rPr lang="en-US" sz="1100" dirty="0"/>
              <a:t>. </a:t>
            </a:r>
            <a:r>
              <a:rPr lang="en-US" sz="1100" dirty="0" err="1"/>
              <a:t>unrhyw</a:t>
            </a:r>
            <a:r>
              <a:rPr lang="en-US" sz="1100" dirty="0"/>
              <a:t> </a:t>
            </a:r>
            <a:r>
              <a:rPr lang="en-US" sz="1100" dirty="0" err="1"/>
              <a:t>sylwedd</a:t>
            </a:r>
            <a:r>
              <a:rPr lang="en-US" sz="1100" dirty="0"/>
              <a:t> </a:t>
            </a:r>
            <a:r>
              <a:rPr lang="cy-GB" sz="1100" dirty="0"/>
              <a:t>a fwriedir ar gyfer ei fwyta gan bobl sydd â'r gallu i gynhyrchu effeithiau seicoweithredol</a:t>
            </a:r>
            <a:r>
              <a:rPr lang="en-US" sz="1100" dirty="0"/>
              <a:t>. </a:t>
            </a:r>
            <a:r>
              <a:rPr lang="en-GB" sz="1100" dirty="0"/>
              <a:t>Fe </a:t>
            </a:r>
            <a:r>
              <a:rPr lang="en-GB" sz="1100" dirty="0" err="1"/>
              <a:t>allech</a:t>
            </a:r>
            <a:r>
              <a:rPr lang="en-GB" sz="1100" dirty="0"/>
              <a:t> </a:t>
            </a:r>
            <a:r>
              <a:rPr lang="en-GB" sz="1100" dirty="0" err="1"/>
              <a:t>gael</a:t>
            </a:r>
            <a:r>
              <a:rPr lang="en-GB" sz="1100" dirty="0"/>
              <a:t> </a:t>
            </a:r>
            <a:r>
              <a:rPr lang="en-GB" sz="1100" dirty="0" err="1"/>
              <a:t>eich</a:t>
            </a:r>
            <a:r>
              <a:rPr lang="en-GB" sz="1100" dirty="0"/>
              <a:t> </a:t>
            </a:r>
            <a:r>
              <a:rPr lang="en-GB" sz="1100" dirty="0" err="1"/>
              <a:t>anfon</a:t>
            </a:r>
            <a:r>
              <a:rPr lang="en-GB" sz="1100" dirty="0"/>
              <a:t> </a:t>
            </a:r>
            <a:r>
              <a:rPr lang="en-GB" sz="1100" dirty="0" err="1"/>
              <a:t>i’r</a:t>
            </a:r>
            <a:r>
              <a:rPr lang="en-GB" sz="1100" dirty="0"/>
              <a:t> </a:t>
            </a:r>
            <a:r>
              <a:rPr lang="en-GB" sz="1100" dirty="0" err="1"/>
              <a:t>carchar</a:t>
            </a:r>
            <a:r>
              <a:rPr lang="en-GB" sz="1100" dirty="0"/>
              <a:t> am 7 </a:t>
            </a:r>
            <a:r>
              <a:rPr lang="en-GB" sz="1100" dirty="0" err="1"/>
              <a:t>mlynedd</a:t>
            </a:r>
            <a:r>
              <a:rPr lang="en-GB" sz="1100" dirty="0"/>
              <a:t>!</a:t>
            </a:r>
          </a:p>
          <a:p>
            <a:pPr marL="171450" indent="-171450">
              <a:buFont typeface="Arial" panose="020B0604020202020204" pitchFamily="34" charset="0"/>
              <a:buChar char="•"/>
              <a:defRPr/>
            </a:pPr>
            <a:r>
              <a:rPr lang="en-GB" sz="1100" dirty="0" err="1"/>
              <a:t>Mae’n</a:t>
            </a:r>
            <a:r>
              <a:rPr lang="en-GB" sz="1100" dirty="0"/>
              <a:t> </a:t>
            </a:r>
            <a:r>
              <a:rPr lang="en-GB" sz="1100" dirty="0" err="1"/>
              <a:t>bosib</a:t>
            </a:r>
            <a:r>
              <a:rPr lang="en-GB" sz="1100" dirty="0"/>
              <a:t> bod SSN </a:t>
            </a:r>
            <a:r>
              <a:rPr lang="en-GB" sz="1100" dirty="0" err="1"/>
              <a:t>yn</a:t>
            </a:r>
            <a:r>
              <a:rPr lang="en-GB" sz="1100" dirty="0"/>
              <a:t> </a:t>
            </a:r>
            <a:r>
              <a:rPr lang="en-GB" sz="1100" dirty="0" err="1"/>
              <a:t>cynnwys</a:t>
            </a:r>
            <a:r>
              <a:rPr lang="en-GB" sz="1100" dirty="0"/>
              <a:t> </a:t>
            </a:r>
            <a:r>
              <a:rPr lang="en-GB" sz="1100" dirty="0" err="1"/>
              <a:t>cyffuriau</a:t>
            </a:r>
            <a:r>
              <a:rPr lang="en-GB" sz="1100" dirty="0"/>
              <a:t> </a:t>
            </a:r>
            <a:r>
              <a:rPr lang="en-GB" sz="1100" dirty="0" err="1"/>
              <a:t>rheoledig</a:t>
            </a:r>
            <a:r>
              <a:rPr lang="en-GB" sz="1100" dirty="0"/>
              <a:t> </a:t>
            </a:r>
            <a:r>
              <a:rPr lang="en-GB" sz="1100" b="1" dirty="0"/>
              <a:t>(</a:t>
            </a:r>
            <a:r>
              <a:rPr lang="en-GB" sz="1100" b="1" dirty="0" err="1"/>
              <a:t>anghyfreithlon</a:t>
            </a:r>
            <a:r>
              <a:rPr lang="en-GB" sz="1100" b="1" dirty="0"/>
              <a:t>) </a:t>
            </a:r>
            <a:r>
              <a:rPr lang="en-GB" sz="1100" dirty="0" err="1"/>
              <a:t>eraill</a:t>
            </a:r>
            <a:r>
              <a:rPr lang="en-GB" sz="1100" dirty="0"/>
              <a:t> </a:t>
            </a:r>
            <a:r>
              <a:rPr lang="en-GB" sz="1100" dirty="0" err="1"/>
              <a:t>megis</a:t>
            </a:r>
            <a:r>
              <a:rPr lang="en-GB" sz="1100" dirty="0"/>
              <a:t> </a:t>
            </a:r>
            <a:r>
              <a:rPr lang="en-GB" sz="1100" dirty="0" err="1"/>
              <a:t>Cocên</a:t>
            </a:r>
            <a:r>
              <a:rPr lang="en-GB" sz="1100" dirty="0"/>
              <a:t>, </a:t>
            </a:r>
            <a:r>
              <a:rPr lang="en-GB" sz="1100" dirty="0" err="1"/>
              <a:t>Ecstasi</a:t>
            </a:r>
            <a:r>
              <a:rPr lang="en-GB" sz="1100" dirty="0"/>
              <a:t>, </a:t>
            </a:r>
            <a:r>
              <a:rPr lang="en-GB" sz="1100" dirty="0" err="1"/>
              <a:t>Canabis</a:t>
            </a:r>
            <a:r>
              <a:rPr lang="en-GB" sz="1100" dirty="0"/>
              <a:t>, Heroin, </a:t>
            </a:r>
            <a:r>
              <a:rPr lang="en-GB" sz="1100" dirty="0" err="1"/>
              <a:t>Amffetamin</a:t>
            </a:r>
            <a:r>
              <a:rPr lang="en-GB" sz="1100" dirty="0"/>
              <a:t>, </a:t>
            </a:r>
            <a:r>
              <a:rPr lang="en-GB" sz="1100" dirty="0" err="1"/>
              <a:t>Methamffetamin</a:t>
            </a:r>
            <a:r>
              <a:rPr lang="en-GB" sz="1100" dirty="0"/>
              <a:t> a MCAT (</a:t>
            </a:r>
            <a:r>
              <a:rPr lang="en-GB" sz="1100" dirty="0" err="1"/>
              <a:t>Miaw</a:t>
            </a:r>
            <a:r>
              <a:rPr lang="en-GB" sz="1100" dirty="0"/>
              <a:t> </a:t>
            </a:r>
            <a:r>
              <a:rPr lang="en-GB" sz="1100" dirty="0" err="1"/>
              <a:t>Miaw</a:t>
            </a:r>
            <a:r>
              <a:rPr lang="en-GB" sz="1100" dirty="0"/>
              <a:t>) </a:t>
            </a:r>
            <a:r>
              <a:rPr lang="en-GB" sz="1100" dirty="0" err="1"/>
              <a:t>yn</a:t>
            </a:r>
            <a:r>
              <a:rPr lang="en-GB" sz="1100" dirty="0"/>
              <a:t> </a:t>
            </a:r>
            <a:r>
              <a:rPr lang="en-GB" sz="1100" dirty="0" err="1"/>
              <a:t>groes</a:t>
            </a:r>
            <a:r>
              <a:rPr lang="en-GB" sz="1100" dirty="0"/>
              <a:t> </a:t>
            </a:r>
            <a:r>
              <a:rPr lang="en-GB" sz="1100" dirty="0" err="1"/>
              <a:t>i</a:t>
            </a:r>
            <a:r>
              <a:rPr lang="en-GB" sz="1100" dirty="0"/>
              <a:t> </a:t>
            </a:r>
            <a:r>
              <a:rPr lang="en-GB" sz="1100" dirty="0" err="1"/>
              <a:t>Ddeddf</a:t>
            </a:r>
            <a:r>
              <a:rPr lang="en-GB" sz="1100" dirty="0"/>
              <a:t> </a:t>
            </a:r>
            <a:r>
              <a:rPr lang="en-GB" sz="1100" dirty="0" err="1"/>
              <a:t>Camddefnyddio</a:t>
            </a:r>
            <a:r>
              <a:rPr lang="en-GB" sz="1100" dirty="0"/>
              <a:t> </a:t>
            </a:r>
            <a:r>
              <a:rPr lang="en-GB" sz="1100" dirty="0" err="1"/>
              <a:t>Cyffuriau</a:t>
            </a:r>
            <a:r>
              <a:rPr lang="en-GB" sz="1100" dirty="0"/>
              <a:t> 1971.  </a:t>
            </a:r>
          </a:p>
          <a:p>
            <a:pPr marL="171450" indent="-171450">
              <a:buFont typeface="Arial" panose="020B0604020202020204" pitchFamily="34" charset="0"/>
              <a:buChar char="•"/>
              <a:defRPr/>
            </a:pPr>
            <a:r>
              <a:rPr lang="en-US" sz="1100" dirty="0"/>
              <a:t>Fe </a:t>
            </a:r>
            <a:r>
              <a:rPr lang="en-US" sz="1100" dirty="0" err="1"/>
              <a:t>allech</a:t>
            </a:r>
            <a:r>
              <a:rPr lang="en-US" sz="1100" dirty="0"/>
              <a:t> </a:t>
            </a:r>
            <a:r>
              <a:rPr lang="en-US" sz="1100" dirty="0" err="1"/>
              <a:t>gael</a:t>
            </a:r>
            <a:r>
              <a:rPr lang="en-US" sz="1100" dirty="0"/>
              <a:t> </a:t>
            </a:r>
            <a:r>
              <a:rPr lang="en-US" sz="1100" dirty="0" err="1"/>
              <a:t>eich</a:t>
            </a:r>
            <a:r>
              <a:rPr lang="en-US" sz="1100" dirty="0"/>
              <a:t> </a:t>
            </a:r>
            <a:r>
              <a:rPr lang="en-US" sz="1100" dirty="0" err="1"/>
              <a:t>arestio</a:t>
            </a:r>
            <a:r>
              <a:rPr lang="en-US" sz="1100" dirty="0"/>
              <a:t> am </a:t>
            </a:r>
            <a:r>
              <a:rPr lang="en-US" sz="1100" dirty="0" err="1"/>
              <a:t>fod</a:t>
            </a:r>
            <a:r>
              <a:rPr lang="en-US" sz="1100" dirty="0"/>
              <a:t> </a:t>
            </a:r>
            <a:r>
              <a:rPr lang="en-US" sz="1100" dirty="0" err="1"/>
              <a:t>ym</a:t>
            </a:r>
            <a:r>
              <a:rPr lang="en-US" sz="1100" dirty="0"/>
              <a:t> </a:t>
            </a:r>
            <a:r>
              <a:rPr lang="en-US" sz="1100" dirty="0" err="1"/>
              <a:t>meddiant</a:t>
            </a:r>
            <a:r>
              <a:rPr lang="en-US" sz="1100" dirty="0"/>
              <a:t> SSN </a:t>
            </a:r>
            <a:r>
              <a:rPr lang="en-US" sz="1100" dirty="0" err="1"/>
              <a:t>oherwydd</a:t>
            </a:r>
            <a:r>
              <a:rPr lang="en-US" sz="1100" dirty="0"/>
              <a:t> gall </a:t>
            </a:r>
            <a:r>
              <a:rPr lang="en-US" sz="1100" dirty="0" err="1"/>
              <a:t>gynnwys</a:t>
            </a:r>
            <a:r>
              <a:rPr lang="en-US" sz="1100" dirty="0"/>
              <a:t> </a:t>
            </a:r>
            <a:r>
              <a:rPr lang="en-US" sz="1100" dirty="0" err="1"/>
              <a:t>sylwedd</a:t>
            </a:r>
            <a:r>
              <a:rPr lang="en-US" sz="1100" dirty="0"/>
              <a:t> </a:t>
            </a:r>
            <a:r>
              <a:rPr lang="en-US" sz="1100" dirty="0" err="1"/>
              <a:t>anghyfreithlon</a:t>
            </a:r>
            <a:r>
              <a:rPr lang="en-US" sz="1100" dirty="0"/>
              <a:t>.  </a:t>
            </a:r>
            <a:r>
              <a:rPr lang="en-US" sz="1100" dirty="0" err="1"/>
              <a:t>Os</a:t>
            </a:r>
            <a:r>
              <a:rPr lang="en-US" sz="1100" dirty="0"/>
              <a:t> </a:t>
            </a:r>
            <a:r>
              <a:rPr lang="en-US" sz="1100" dirty="0" err="1"/>
              <a:t>cewch</a:t>
            </a:r>
            <a:r>
              <a:rPr lang="en-US" sz="1100" dirty="0"/>
              <a:t> </a:t>
            </a:r>
            <a:r>
              <a:rPr lang="en-US" sz="1100" dirty="0" err="1"/>
              <a:t>eich</a:t>
            </a:r>
            <a:r>
              <a:rPr lang="en-US" sz="1100" dirty="0"/>
              <a:t> </a:t>
            </a:r>
            <a:r>
              <a:rPr lang="en-US" sz="1100" dirty="0" err="1"/>
              <a:t>arestio</a:t>
            </a:r>
            <a:r>
              <a:rPr lang="en-US" sz="1100" dirty="0"/>
              <a:t>, </a:t>
            </a:r>
            <a:r>
              <a:rPr lang="en-US" sz="1100" dirty="0" err="1"/>
              <a:t>bydd</a:t>
            </a:r>
            <a:r>
              <a:rPr lang="en-US" sz="1100" dirty="0"/>
              <a:t> </a:t>
            </a:r>
            <a:r>
              <a:rPr lang="en-US" sz="1100" dirty="0" err="1"/>
              <a:t>yn</a:t>
            </a:r>
            <a:r>
              <a:rPr lang="en-US" sz="1100" dirty="0"/>
              <a:t> </a:t>
            </a:r>
            <a:r>
              <a:rPr lang="en-US" sz="1100" dirty="0" err="1"/>
              <a:t>aros</a:t>
            </a:r>
            <a:r>
              <a:rPr lang="en-US" sz="1100" dirty="0"/>
              <a:t> </a:t>
            </a:r>
            <a:r>
              <a:rPr lang="en-US" sz="1100" dirty="0" err="1"/>
              <a:t>ar</a:t>
            </a:r>
            <a:r>
              <a:rPr lang="en-US" sz="1100" dirty="0"/>
              <a:t> </a:t>
            </a:r>
            <a:r>
              <a:rPr lang="en-US" sz="1100" dirty="0" err="1"/>
              <a:t>gofnodion</a:t>
            </a:r>
            <a:r>
              <a:rPr lang="en-US" sz="1100" dirty="0"/>
              <a:t> </a:t>
            </a:r>
            <a:r>
              <a:rPr lang="en-US" sz="1100" dirty="0" err="1"/>
              <a:t>yr</a:t>
            </a:r>
            <a:r>
              <a:rPr lang="en-US" sz="1100" dirty="0"/>
              <a:t> </a:t>
            </a:r>
            <a:r>
              <a:rPr lang="en-US" sz="1100" dirty="0" err="1"/>
              <a:t>heddlu</a:t>
            </a:r>
            <a:r>
              <a:rPr lang="en-US" sz="1100" dirty="0"/>
              <a:t> a </a:t>
            </a:r>
            <a:r>
              <a:rPr lang="en-US" sz="1100" dirty="0" err="1"/>
              <a:t>bydd</a:t>
            </a:r>
            <a:r>
              <a:rPr lang="en-US" sz="1100" dirty="0"/>
              <a:t> </a:t>
            </a:r>
            <a:r>
              <a:rPr lang="en-US" sz="1100" dirty="0" err="1"/>
              <a:t>yn</a:t>
            </a:r>
            <a:r>
              <a:rPr lang="en-US" sz="1100" dirty="0"/>
              <a:t> </a:t>
            </a:r>
            <a:r>
              <a:rPr lang="en-US" sz="1100" dirty="0" err="1"/>
              <a:t>ymddangos</a:t>
            </a:r>
            <a:r>
              <a:rPr lang="en-US" sz="1100" dirty="0"/>
              <a:t> </a:t>
            </a:r>
            <a:r>
              <a:rPr lang="en-US" sz="1100" dirty="0" err="1"/>
              <a:t>ar</a:t>
            </a:r>
            <a:r>
              <a:rPr lang="en-US" sz="1100" dirty="0"/>
              <a:t> </a:t>
            </a:r>
            <a:r>
              <a:rPr lang="en-US" sz="1100" dirty="0" err="1"/>
              <a:t>unrhyw</a:t>
            </a:r>
            <a:r>
              <a:rPr lang="en-US" sz="1100" dirty="0"/>
              <a:t> </a:t>
            </a:r>
            <a:r>
              <a:rPr lang="en-US" sz="1100" dirty="0" err="1"/>
              <a:t>wiriadau</a:t>
            </a:r>
            <a:r>
              <a:rPr lang="en-US" sz="1100" dirty="0"/>
              <a:t> Y </a:t>
            </a:r>
            <a:r>
              <a:rPr lang="en-US" sz="1100" dirty="0" err="1"/>
              <a:t>Gwasanaeth</a:t>
            </a:r>
            <a:r>
              <a:rPr lang="en-US" sz="1100" dirty="0"/>
              <a:t> </a:t>
            </a:r>
            <a:r>
              <a:rPr lang="en-US" sz="1100" dirty="0" err="1"/>
              <a:t>Datgelu</a:t>
            </a:r>
            <a:r>
              <a:rPr lang="en-US" sz="1100" dirty="0"/>
              <a:t> a </a:t>
            </a:r>
            <a:r>
              <a:rPr lang="en-US" sz="1100" dirty="0" err="1"/>
              <a:t>Gwahardd</a:t>
            </a:r>
            <a:r>
              <a:rPr lang="en-US" sz="1100" dirty="0"/>
              <a:t> </a:t>
            </a:r>
            <a:r>
              <a:rPr lang="en-US" sz="1100" dirty="0" err="1"/>
              <a:t>yn</a:t>
            </a:r>
            <a:r>
              <a:rPr lang="en-US" sz="1100" dirty="0"/>
              <a:t> y </a:t>
            </a:r>
            <a:r>
              <a:rPr lang="en-US" sz="1100" dirty="0" err="1"/>
              <a:t>dyfodol</a:t>
            </a:r>
            <a:r>
              <a:rPr lang="en-US" sz="1100" dirty="0"/>
              <a:t>. (Disclosure and Barring Service DBS </a:t>
            </a:r>
            <a:r>
              <a:rPr lang="en-US" sz="1100" dirty="0" err="1"/>
              <a:t>yn</a:t>
            </a:r>
            <a:r>
              <a:rPr lang="en-US" sz="1100" dirty="0"/>
              <a:t> </a:t>
            </a:r>
            <a:r>
              <a:rPr lang="en-US" sz="1100" dirty="0" err="1"/>
              <a:t>Saesneg</a:t>
            </a:r>
            <a:r>
              <a:rPr lang="en-US" sz="1100" dirty="0" smtClean="0"/>
              <a:t>)</a:t>
            </a:r>
          </a:p>
          <a:p>
            <a:pPr>
              <a:defRPr/>
            </a:pPr>
            <a:r>
              <a:rPr lang="en-GB" altLang="en-US" sz="1100" dirty="0" err="1" smtClean="0">
                <a:latin typeface="Arial" pitchFamily="34" charset="0"/>
                <a:ea typeface="ＭＳ Ｐゴシック" pitchFamily="34" charset="-128"/>
              </a:rPr>
              <a:t>Rhowch</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ddalen</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canfod</a:t>
            </a:r>
            <a:r>
              <a:rPr lang="en-GB" altLang="en-US" sz="1100" dirty="0" smtClean="0">
                <a:latin typeface="Arial" pitchFamily="34" charset="0"/>
                <a:ea typeface="ＭＳ Ｐゴシック" pitchFamily="34" charset="-128"/>
              </a:rPr>
              <a:t> barn </a:t>
            </a:r>
            <a:r>
              <a:rPr lang="en-GB" altLang="en-US" sz="1100" dirty="0" err="1" smtClean="0">
                <a:latin typeface="Arial" pitchFamily="34" charset="0"/>
                <a:ea typeface="ＭＳ Ｐゴシック" pitchFamily="34" charset="-128"/>
              </a:rPr>
              <a:t>i</a:t>
            </a:r>
            <a:r>
              <a:rPr lang="en-GB" altLang="en-US" sz="1100" dirty="0" smtClean="0">
                <a:latin typeface="Arial" pitchFamily="34" charset="0"/>
                <a:ea typeface="ＭＳ Ｐゴシック" pitchFamily="34" charset="-128"/>
              </a:rPr>
              <a:t> bob </a:t>
            </a:r>
            <a:r>
              <a:rPr lang="en-GB" altLang="en-US" sz="1100" dirty="0" err="1" smtClean="0">
                <a:latin typeface="Arial" pitchFamily="34" charset="0"/>
                <a:ea typeface="ＭＳ Ｐゴシック" pitchFamily="34" charset="-128"/>
              </a:rPr>
              <a:t>athro</a:t>
            </a:r>
            <a:r>
              <a:rPr lang="en-GB" altLang="en-US" sz="1100" dirty="0" smtClean="0">
                <a:latin typeface="Arial" pitchFamily="34" charset="0"/>
                <a:ea typeface="ＭＳ Ｐゴシック" pitchFamily="34" charset="-128"/>
              </a:rPr>
              <a:t>/</a:t>
            </a:r>
            <a:r>
              <a:rPr lang="en-GB" altLang="en-US" sz="1100" dirty="0" err="1" smtClean="0">
                <a:latin typeface="Arial" pitchFamily="34" charset="0"/>
                <a:ea typeface="ＭＳ Ｐゴシック" pitchFamily="34" charset="-128"/>
              </a:rPr>
              <a:t>athrawes</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Gofynnwch</a:t>
            </a:r>
            <a:r>
              <a:rPr lang="en-GB" altLang="en-US" sz="1100" dirty="0" smtClean="0">
                <a:latin typeface="Arial" pitchFamily="34" charset="0"/>
                <a:ea typeface="ＭＳ Ｐゴシック" pitchFamily="34" charset="-128"/>
              </a:rPr>
              <a:t> </a:t>
            </a:r>
            <a:r>
              <a:rPr lang="en-GB" altLang="en-US" sz="1100" dirty="0" err="1" smtClean="0">
                <a:latin typeface="Arial" pitchFamily="34" charset="0"/>
                <a:ea typeface="ＭＳ Ｐゴシック" pitchFamily="34" charset="-128"/>
              </a:rPr>
              <a:t>i</a:t>
            </a:r>
            <a:r>
              <a:rPr lang="ja-JP" altLang="en-GB" sz="1100" dirty="0" smtClean="0">
                <a:latin typeface="Arial" pitchFamily="34" charset="0"/>
                <a:ea typeface="ＭＳ Ｐゴシック" pitchFamily="34" charset="-128"/>
              </a:rPr>
              <a:t>’</a:t>
            </a:r>
            <a:r>
              <a:rPr lang="en-GB" altLang="ja-JP" sz="1100" dirty="0" smtClean="0">
                <a:latin typeface="Arial" pitchFamily="34" charset="0"/>
                <a:ea typeface="ＭＳ Ｐゴシック" pitchFamily="34" charset="-128"/>
              </a:rPr>
              <a:t>r </a:t>
            </a:r>
            <a:r>
              <a:rPr lang="en-GB" altLang="ja-JP" sz="1100" dirty="0" err="1" smtClean="0">
                <a:latin typeface="Arial" pitchFamily="34" charset="0"/>
                <a:ea typeface="ＭＳ Ｐゴシック" pitchFamily="34" charset="-128"/>
              </a:rPr>
              <a:t>athrawon</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fynd</a:t>
            </a:r>
            <a:r>
              <a:rPr lang="en-GB" altLang="ja-JP" sz="1100" dirty="0" smtClean="0">
                <a:latin typeface="Arial" pitchFamily="34" charset="0"/>
                <a:ea typeface="ＭＳ Ｐゴシック" pitchFamily="34" charset="-128"/>
              </a:rPr>
              <a:t> o </a:t>
            </a:r>
            <a:r>
              <a:rPr lang="en-GB" altLang="ja-JP" sz="1100" dirty="0" err="1" smtClean="0">
                <a:latin typeface="Arial" pitchFamily="34" charset="0"/>
                <a:ea typeface="ＭＳ Ｐゴシック" pitchFamily="34" charset="-128"/>
              </a:rPr>
              <a:t>gwmpas</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eu</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cydweithwyr</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gan</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ofyn</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i</a:t>
            </a:r>
            <a:r>
              <a:rPr lang="en-GB" altLang="ja-JP" sz="1100" dirty="0" smtClean="0">
                <a:latin typeface="Arial" pitchFamily="34" charset="0"/>
                <a:ea typeface="ＭＳ Ｐゴシック" pitchFamily="34" charset="-128"/>
              </a:rPr>
              <a:t> bob un </a:t>
            </a:r>
            <a:r>
              <a:rPr lang="en-GB" altLang="ja-JP" sz="1100" dirty="0" err="1" smtClean="0">
                <a:latin typeface="Arial" pitchFamily="34" charset="0"/>
                <a:ea typeface="ＭＳ Ｐゴシック" pitchFamily="34" charset="-128"/>
              </a:rPr>
              <a:t>yn</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eu</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tro</a:t>
            </a:r>
            <a:r>
              <a:rPr lang="en-GB" altLang="ja-JP" sz="1100" dirty="0" smtClean="0">
                <a:latin typeface="Arial" pitchFamily="34" charset="0"/>
                <a:ea typeface="ＭＳ Ｐゴシック" pitchFamily="34" charset="-128"/>
              </a:rPr>
              <a:t> am </a:t>
            </a:r>
            <a:r>
              <a:rPr lang="en-GB" altLang="ja-JP" sz="1100" dirty="0" err="1" smtClean="0">
                <a:latin typeface="Arial" pitchFamily="34" charset="0"/>
                <a:ea typeface="ＭＳ Ｐゴシック" pitchFamily="34" charset="-128"/>
              </a:rPr>
              <a:t>eu</a:t>
            </a:r>
            <a:r>
              <a:rPr lang="en-GB" altLang="ja-JP" sz="1100" dirty="0" smtClean="0">
                <a:latin typeface="Arial" pitchFamily="34" charset="0"/>
                <a:ea typeface="ＭＳ Ｐゴシック" pitchFamily="34" charset="-128"/>
              </a:rPr>
              <a:t> barn </a:t>
            </a:r>
            <a:r>
              <a:rPr lang="en-GB" altLang="ja-JP" sz="1100" dirty="0" err="1" smtClean="0">
                <a:latin typeface="Arial" pitchFamily="34" charset="0"/>
                <a:ea typeface="ＭＳ Ｐゴシック" pitchFamily="34" charset="-128"/>
              </a:rPr>
              <a:t>ynglŷn</a:t>
            </a:r>
            <a:r>
              <a:rPr lang="en-GB" altLang="ja-JP" sz="1100" dirty="0" smtClean="0">
                <a:latin typeface="Arial" pitchFamily="34" charset="0"/>
                <a:ea typeface="ＭＳ Ｐゴシック" pitchFamily="34" charset="-128"/>
              </a:rPr>
              <a:t> â</a:t>
            </a:r>
            <a:r>
              <a:rPr lang="ja-JP" altLang="en-GB" sz="1100" dirty="0" smtClean="0">
                <a:latin typeface="Arial" pitchFamily="34" charset="0"/>
                <a:ea typeface="ＭＳ Ｐゴシック" pitchFamily="34" charset="-128"/>
              </a:rPr>
              <a:t>’</a:t>
            </a:r>
            <a:r>
              <a:rPr lang="en-GB" altLang="ja-JP" sz="1100" dirty="0" smtClean="0">
                <a:latin typeface="Arial" pitchFamily="34" charset="0"/>
                <a:ea typeface="ＭＳ Ｐゴシック" pitchFamily="34" charset="-128"/>
              </a:rPr>
              <a:t>r 6 </a:t>
            </a:r>
            <a:r>
              <a:rPr lang="en-GB" altLang="ja-JP" sz="1100" dirty="0" err="1" smtClean="0">
                <a:latin typeface="Arial" pitchFamily="34" charset="0"/>
                <a:ea typeface="ＭＳ Ｐゴシック" pitchFamily="34" charset="-128"/>
              </a:rPr>
              <a:t>datganiad</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Dylid</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cadw</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cyfanswm</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ar</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gyfer</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pob</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ymateb</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Gellir</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gweld</a:t>
            </a:r>
            <a:r>
              <a:rPr lang="en-GB" altLang="ja-JP" sz="1100" dirty="0" smtClean="0">
                <a:latin typeface="Arial" pitchFamily="34" charset="0"/>
                <a:ea typeface="ＭＳ Ｐゴシック" pitchFamily="34" charset="-128"/>
              </a:rPr>
              <a:t> y </a:t>
            </a:r>
            <a:r>
              <a:rPr lang="en-GB" altLang="ja-JP" sz="1100" dirty="0" err="1" smtClean="0">
                <a:latin typeface="Arial" pitchFamily="34" charset="0"/>
                <a:ea typeface="ＭＳ Ｐゴシック" pitchFamily="34" charset="-128"/>
              </a:rPr>
              <a:t>gweithgaredd</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hwn</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ar</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wefan</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trechu</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troseddu</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mewn</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ysgolion</a:t>
            </a:r>
            <a:r>
              <a:rPr lang="en-GB" altLang="ja-JP" sz="1100" dirty="0" smtClean="0">
                <a:latin typeface="Arial" pitchFamily="34" charset="0"/>
                <a:ea typeface="ＭＳ Ｐゴシック" pitchFamily="34" charset="-128"/>
              </a:rPr>
              <a:t>. Mae 7 </a:t>
            </a:r>
            <a:r>
              <a:rPr lang="en-GB" altLang="ja-JP" sz="1100" dirty="0" err="1" smtClean="0">
                <a:latin typeface="Arial" pitchFamily="34" charset="0"/>
                <a:ea typeface="ＭＳ Ｐゴシック" pitchFamily="34" charset="-128"/>
              </a:rPr>
              <a:t>datganiad</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arall</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i</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ddewis</a:t>
            </a:r>
            <a:r>
              <a:rPr lang="en-GB" altLang="ja-JP" sz="1100" dirty="0" smtClean="0">
                <a:latin typeface="Arial" pitchFamily="34" charset="0"/>
                <a:ea typeface="ＭＳ Ｐゴシック" pitchFamily="34" charset="-128"/>
              </a:rPr>
              <a:t> </a:t>
            </a:r>
            <a:r>
              <a:rPr lang="en-GB" altLang="ja-JP" sz="1100" dirty="0" err="1" smtClean="0">
                <a:latin typeface="Arial" pitchFamily="34" charset="0"/>
                <a:ea typeface="ＭＳ Ｐゴシック" pitchFamily="34" charset="-128"/>
              </a:rPr>
              <a:t>ohonynt</a:t>
            </a:r>
            <a:r>
              <a:rPr lang="en-GB" altLang="ja-JP" sz="1100" dirty="0" smtClean="0">
                <a:latin typeface="Arial" pitchFamily="34" charset="0"/>
                <a:ea typeface="ＭＳ Ｐゴシック" pitchFamily="34" charset="-128"/>
              </a:rPr>
              <a:t>.</a:t>
            </a:r>
            <a:endParaRPr lang="en-GB" altLang="en-US" sz="1100" dirty="0" smtClean="0">
              <a:latin typeface="Arial" pitchFamily="34" charset="0"/>
              <a:ea typeface="ＭＳ Ｐゴシック" pitchFamily="34" charset="-128"/>
            </a:endParaRPr>
          </a:p>
        </p:txBody>
      </p:sp>
      <p:sp>
        <p:nvSpPr>
          <p:cNvPr id="1126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a:fld id="{E23FB6A3-6074-4330-8014-73B7882D253C}" type="slidenum">
              <a:rPr lang="en-GB" altLang="en-US">
                <a:latin typeface="Calibri" pitchFamily="34" charset="0"/>
              </a:rPr>
              <a:pPr algn="r"/>
              <a:t>2</a:t>
            </a:fld>
            <a:endParaRPr lang="en-GB"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957B0938-850D-4130-B0F3-81BC4B6537A2}" type="slidenum">
              <a:rPr lang="en-GB" altLang="en-US"/>
              <a:pPr/>
              <a:t>3</a:t>
            </a:fld>
            <a:endParaRPr lang="en-GB" altLang="en-US"/>
          </a:p>
        </p:txBody>
      </p:sp>
      <p:sp>
        <p:nvSpPr>
          <p:cNvPr id="12291" name="Slide Image Placeholder 1"/>
          <p:cNvSpPr>
            <a:spLocks noGrp="1" noRot="1" noChangeAspect="1" noTextEdit="1"/>
          </p:cNvSpPr>
          <p:nvPr>
            <p:ph type="sldImg"/>
          </p:nvPr>
        </p:nvSpPr>
        <p:spPr>
          <a:ln/>
        </p:spPr>
      </p:sp>
      <p:sp>
        <p:nvSpPr>
          <p:cNvPr id="1229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ea typeface="ＭＳ Ｐゴシック" pitchFamily="34" charset="-128"/>
              </a:rPr>
              <a:t>Mae</a:t>
            </a:r>
            <a:r>
              <a:rPr lang="ja-JP" altLang="en-GB" smtClean="0">
                <a:ea typeface="ＭＳ Ｐゴシック" pitchFamily="34" charset="-128"/>
              </a:rPr>
              <a:t>’</a:t>
            </a:r>
            <a:r>
              <a:rPr lang="en-GB" altLang="ja-JP" smtClean="0">
                <a:ea typeface="ＭＳ Ｐゴシック" pitchFamily="34" charset="-128"/>
              </a:rPr>
              <a:t>n debyg mai</a:t>
            </a:r>
            <a:r>
              <a:rPr lang="ja-JP" altLang="en-GB" smtClean="0">
                <a:ea typeface="ＭＳ Ｐゴシック" pitchFamily="34" charset="-128"/>
              </a:rPr>
              <a:t>’</a:t>
            </a:r>
            <a:r>
              <a:rPr lang="en-GB" altLang="ja-JP" smtClean="0">
                <a:ea typeface="ＭＳ Ｐゴシック" pitchFamily="34" charset="-128"/>
              </a:rPr>
              <a:t>r cyffur cyfreithlon mwyaf derbyniol (dros 18 oed) yw alcohol. </a:t>
            </a:r>
          </a:p>
          <a:p>
            <a:r>
              <a:rPr lang="en-GB" altLang="ja-JP" smtClean="0">
                <a:ea typeface="ＭＳ Ｐゴシック" pitchFamily="34" charset="-128"/>
              </a:rPr>
              <a:t>Mae llawer  o risgiau yn gysylltiedig â Sylweddau Seicoweithreol Newydd .Mae risgiau iechyd, risgiau cymdeithasol, torri cyfreithiau oherwydd eu dylanwad a</a:t>
            </a:r>
            <a:r>
              <a:rPr lang="ja-JP" altLang="en-GB" smtClean="0">
                <a:ea typeface="ＭＳ Ｐゴシック" pitchFamily="34" charset="-128"/>
              </a:rPr>
              <a:t>’</a:t>
            </a:r>
            <a:r>
              <a:rPr lang="en-GB" altLang="ja-JP" smtClean="0">
                <a:ea typeface="ＭＳ Ｐゴシック" pitchFamily="34" charset="-128"/>
              </a:rPr>
              <a:t>u heffaith ar y gymuned ehangach yn ganlyniadau eu defnyddio.</a:t>
            </a:r>
            <a:endParaRPr lang="en-GB" altLang="en-US" smtClean="0">
              <a:ea typeface="ＭＳ Ｐゴシック" pitchFamily="34" charset="-128"/>
            </a:endParaRPr>
          </a:p>
        </p:txBody>
      </p:sp>
      <p:sp>
        <p:nvSpPr>
          <p:cNvPr id="1229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a:fld id="{28E6C9A0-E51F-481D-A55F-37F443D6420E}" type="slidenum">
              <a:rPr lang="en-GB" altLang="en-US">
                <a:latin typeface="Calibri" pitchFamily="34" charset="0"/>
              </a:rPr>
              <a:pPr algn="r"/>
              <a:t>3</a:t>
            </a:fld>
            <a:endParaRPr lang="en-GB"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D3763D30-666E-4E51-898C-2C453C45FA27}" type="slidenum">
              <a:rPr lang="en-GB" altLang="en-US"/>
              <a:pPr/>
              <a:t>4</a:t>
            </a:fld>
            <a:endParaRPr lang="en-GB" altLang="en-US"/>
          </a:p>
        </p:txBody>
      </p:sp>
      <p:sp>
        <p:nvSpPr>
          <p:cNvPr id="13315" name="Slide Image Placeholder 1"/>
          <p:cNvSpPr>
            <a:spLocks noGrp="1" noRot="1" noChangeAspect="1" noTextEdit="1"/>
          </p:cNvSpPr>
          <p:nvPr>
            <p:ph type="sldImg"/>
          </p:nvPr>
        </p:nvSpPr>
        <p:spPr>
          <a:ln/>
        </p:spPr>
      </p:sp>
      <p:sp>
        <p:nvSpPr>
          <p:cNvPr id="1331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ea typeface="ＭＳ Ｐゴシック" pitchFamily="34" charset="-128"/>
              </a:rPr>
              <a:t>Gall lladdwyr poen a werthir dros y cownter beri caethiwed mewn wythnos. Mae Asiantaeth Meddyginiaethau y llywodraeth wedi rhybuddio y gallant beri caethiwed o fewn ychydig ddyddiau o</a:t>
            </a:r>
            <a:r>
              <a:rPr lang="ja-JP" altLang="en-GB" smtClean="0">
                <a:ea typeface="ＭＳ Ｐゴシック" pitchFamily="34" charset="-128"/>
              </a:rPr>
              <a:t>’</a:t>
            </a:r>
            <a:r>
              <a:rPr lang="en-GB" altLang="ja-JP" smtClean="0">
                <a:ea typeface="ＭＳ Ｐゴシック" pitchFamily="34" charset="-128"/>
              </a:rPr>
              <a:t>u defnyddio. Mae cyfyngiadau newydd yn cael eu cymhwyso i feddyginiaeth sy</a:t>
            </a:r>
            <a:r>
              <a:rPr lang="ja-JP" altLang="en-GB" smtClean="0">
                <a:ea typeface="ＭＳ Ｐゴシック" pitchFamily="34" charset="-128"/>
              </a:rPr>
              <a:t>’</a:t>
            </a:r>
            <a:r>
              <a:rPr lang="en-GB" altLang="ja-JP" smtClean="0">
                <a:ea typeface="ＭＳ Ｐゴシック" pitchFamily="34" charset="-128"/>
              </a:rPr>
              <a:t>n cynnwys codeine; yn cynnnwys Nurofen plus, a Solpadine. Caiff rhybuddion eu harddangos yn glir ar becynnau yn dweud </a:t>
            </a:r>
            <a:r>
              <a:rPr lang="ja-JP" altLang="en-GB" smtClean="0">
                <a:ea typeface="ＭＳ Ｐゴシック" pitchFamily="34" charset="-128"/>
              </a:rPr>
              <a:t>‘</a:t>
            </a:r>
            <a:r>
              <a:rPr lang="en-GB" altLang="ja-JP" smtClean="0">
                <a:ea typeface="ＭＳ Ｐゴシック" pitchFamily="34" charset="-128"/>
              </a:rPr>
              <a:t>Can cause addiction. For three days use only</a:t>
            </a:r>
            <a:r>
              <a:rPr lang="ja-JP" altLang="en-GB" smtClean="0">
                <a:ea typeface="ＭＳ Ｐゴシック" pitchFamily="34" charset="-128"/>
              </a:rPr>
              <a:t>’</a:t>
            </a:r>
            <a:r>
              <a:rPr lang="en-GB" altLang="ja-JP" smtClean="0">
                <a:ea typeface="ＭＳ Ｐゴシック" pitchFamily="34" charset="-128"/>
              </a:rPr>
              <a:t>. Daeth arolwg i</a:t>
            </a:r>
            <a:r>
              <a:rPr lang="ja-JP" altLang="en-GB" smtClean="0">
                <a:ea typeface="ＭＳ Ｐゴシック" pitchFamily="34" charset="-128"/>
              </a:rPr>
              <a:t>’</a:t>
            </a:r>
            <a:r>
              <a:rPr lang="en-GB" altLang="ja-JP" smtClean="0">
                <a:ea typeface="ＭＳ Ｐゴシック" pitchFamily="34" charset="-128"/>
              </a:rPr>
              <a:t>r casgliad mai Solpadine a Nurofen plus oedd y cynhyrchion a gamddefnyddir yn fwyaf cyffredin, ac yna generic co-codomol, Syndol a feminax. Credir bod menywod mewn mwyaf o risg. Gall cur pen sydd ddim yn diflannu fod yn arwydd o gaethiwed i laddwyr poen. Yr unig wellhad ar gyfer yr hyn y mae niwrolegwyr yn cyfeirio ato fel </a:t>
            </a:r>
            <a:r>
              <a:rPr lang="ja-JP" altLang="en-GB" smtClean="0">
                <a:ea typeface="ＭＳ Ｐゴシック" pitchFamily="34" charset="-128"/>
              </a:rPr>
              <a:t>“</a:t>
            </a:r>
            <a:r>
              <a:rPr lang="en-GB" altLang="ja-JP" smtClean="0">
                <a:ea typeface="ＭＳ Ｐゴシック" pitchFamily="34" charset="-128"/>
              </a:rPr>
              <a:t>cur pen gorddefnydd meddyginiaeth</a:t>
            </a:r>
            <a:r>
              <a:rPr lang="ja-JP" altLang="en-GB" smtClean="0">
                <a:ea typeface="ＭＳ Ｐゴシック" pitchFamily="34" charset="-128"/>
              </a:rPr>
              <a:t>”</a:t>
            </a:r>
            <a:r>
              <a:rPr lang="en-GB" altLang="ja-JP" smtClean="0">
                <a:ea typeface="ＭＳ Ｐゴシック" pitchFamily="34" charset="-128"/>
              </a:rPr>
              <a:t> yw newid i laddwyr poen sydd ddim yn cynnwys cynhwysion megis opioidau neu gaffein, neu fynd yn </a:t>
            </a:r>
            <a:r>
              <a:rPr lang="ja-JP" altLang="en-GB" smtClean="0">
                <a:ea typeface="ＭＳ Ｐゴシック" pitchFamily="34" charset="-128"/>
              </a:rPr>
              <a:t>‘</a:t>
            </a:r>
            <a:r>
              <a:rPr lang="en-GB" altLang="ja-JP" smtClean="0">
                <a:ea typeface="ＭＳ Ｐゴシック" pitchFamily="34" charset="-128"/>
              </a:rPr>
              <a:t>cold turkey</a:t>
            </a:r>
            <a:r>
              <a:rPr lang="ja-JP" altLang="en-GB" smtClean="0">
                <a:ea typeface="ＭＳ Ｐゴシック" pitchFamily="34" charset="-128"/>
              </a:rPr>
              <a:t>’</a:t>
            </a:r>
            <a:r>
              <a:rPr lang="en-GB" altLang="ja-JP" smtClean="0">
                <a:ea typeface="ＭＳ Ｐゴシック" pitchFamily="34" charset="-128"/>
              </a:rPr>
              <a:t> a rhoi</a:t>
            </a:r>
            <a:r>
              <a:rPr lang="ja-JP" altLang="en-GB" smtClean="0">
                <a:ea typeface="ＭＳ Ｐゴシック" pitchFamily="34" charset="-128"/>
              </a:rPr>
              <a:t>’</a:t>
            </a:r>
            <a:r>
              <a:rPr lang="en-GB" altLang="ja-JP" smtClean="0">
                <a:ea typeface="ＭＳ Ｐゴシック" pitchFamily="34" charset="-128"/>
              </a:rPr>
              <a:t>r gorau i laddwyr poen yn llwyr.</a:t>
            </a:r>
            <a:endParaRPr lang="en-GB" altLang="en-US" smtClean="0">
              <a:ea typeface="ＭＳ Ｐゴシック" pitchFamily="34" charset="-128"/>
            </a:endParaRPr>
          </a:p>
        </p:txBody>
      </p:sp>
      <p:sp>
        <p:nvSpPr>
          <p:cNvPr id="1331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a:fld id="{0F2D9B04-AA32-4D33-93B0-CE3BE4C3BA02}" type="slidenum">
              <a:rPr lang="en-GB" altLang="en-US">
                <a:latin typeface="Calibri" pitchFamily="34" charset="0"/>
              </a:rPr>
              <a:pPr algn="r"/>
              <a:t>4</a:t>
            </a:fld>
            <a:endParaRPr lang="en-GB"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CF0A8E8E-DCA6-418B-8ED1-E732AB1527CE}" type="slidenum">
              <a:rPr lang="en-GB" altLang="en-US"/>
              <a:pPr/>
              <a:t>5</a:t>
            </a:fld>
            <a:endParaRPr lang="en-GB" altLang="en-US"/>
          </a:p>
        </p:txBody>
      </p:sp>
      <p:sp>
        <p:nvSpPr>
          <p:cNvPr id="14339" name="Slide Image Placeholder 1"/>
          <p:cNvSpPr>
            <a:spLocks noGrp="1" noRot="1" noChangeAspect="1" noTextEdit="1"/>
          </p:cNvSpPr>
          <p:nvPr>
            <p:ph type="sldImg"/>
          </p:nvPr>
        </p:nvSpPr>
        <p:spPr>
          <a:ln/>
        </p:spPr>
      </p:sp>
      <p:sp>
        <p:nvSpPr>
          <p:cNvPr id="1434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100" smtClean="0">
                <a:ea typeface="ＭＳ Ｐゴシック" pitchFamily="34" charset="-128"/>
              </a:rPr>
              <a:t>Yn ogystal â chael cerddoriaeth wych a chwmni da, mae gwyliau wedi cael yr enw o fod yn lleoliadau ar gyfer camddefnyddio sylweddau. Mae risgiau sylweddol yn gysylltiedig â chymysgu cyffuriau e.e. symbylyddion ac iselyddion megis alcohol a chocên. Mae effeithiau cymryd cocên ac alcohol gyda</a:t>
            </a:r>
            <a:r>
              <a:rPr lang="ja-JP" altLang="en-GB" sz="1100" smtClean="0">
                <a:ea typeface="ＭＳ Ｐゴシック" pitchFamily="34" charset="-128"/>
              </a:rPr>
              <a:t>’</a:t>
            </a:r>
            <a:r>
              <a:rPr lang="en-GB" altLang="ja-JP" sz="1100" smtClean="0">
                <a:ea typeface="ＭＳ Ｐゴシック" pitchFamily="34" charset="-128"/>
              </a:rPr>
              <a:t>i gilydd yn llawer mwy peryglus na chymryd un o</a:t>
            </a:r>
            <a:r>
              <a:rPr lang="ja-JP" altLang="en-GB" sz="1100" smtClean="0">
                <a:ea typeface="ＭＳ Ｐゴシック" pitchFamily="34" charset="-128"/>
              </a:rPr>
              <a:t>’</a:t>
            </a:r>
            <a:r>
              <a:rPr lang="en-GB" altLang="ja-JP" sz="1100" smtClean="0">
                <a:ea typeface="ＭＳ Ｐゴシック" pitchFamily="34" charset="-128"/>
              </a:rPr>
              <a:t>r cyffuriau ar ei ben ei hun. Ffurfir Cocaethylene pan fydd alcohol a chocên yn cyfarfod â</a:t>
            </a:r>
            <a:r>
              <a:rPr lang="ja-JP" altLang="en-GB" sz="1100" smtClean="0">
                <a:ea typeface="ＭＳ Ｐゴシック" pitchFamily="34" charset="-128"/>
              </a:rPr>
              <a:t>’</a:t>
            </a:r>
            <a:r>
              <a:rPr lang="en-GB" altLang="ja-JP" sz="1100" smtClean="0">
                <a:ea typeface="ＭＳ Ｐゴシック" pitchFamily="34" charset="-128"/>
              </a:rPr>
              <a:t>r afu. Mae</a:t>
            </a:r>
            <a:r>
              <a:rPr lang="ja-JP" altLang="en-GB" sz="1100" smtClean="0">
                <a:ea typeface="ＭＳ Ｐゴシック" pitchFamily="34" charset="-128"/>
              </a:rPr>
              <a:t>’</a:t>
            </a:r>
            <a:r>
              <a:rPr lang="en-GB" altLang="ja-JP" sz="1100" smtClean="0">
                <a:ea typeface="ＭＳ Ｐゴシック" pitchFamily="34" charset="-128"/>
              </a:rPr>
              <a:t>r </a:t>
            </a:r>
            <a:r>
              <a:rPr lang="ja-JP" altLang="en-GB" sz="1100" smtClean="0">
                <a:ea typeface="ＭＳ Ｐゴシック" pitchFamily="34" charset="-128"/>
              </a:rPr>
              <a:t>‘</a:t>
            </a:r>
            <a:r>
              <a:rPr lang="en-GB" altLang="ja-JP" sz="1100" smtClean="0">
                <a:ea typeface="ＭＳ Ｐゴシック" pitchFamily="34" charset="-128"/>
              </a:rPr>
              <a:t>metabolyn</a:t>
            </a:r>
            <a:r>
              <a:rPr lang="ja-JP" altLang="en-GB" sz="1100" smtClean="0">
                <a:ea typeface="ＭＳ Ｐゴシック" pitchFamily="34" charset="-128"/>
              </a:rPr>
              <a:t>’</a:t>
            </a:r>
            <a:r>
              <a:rPr lang="en-GB" altLang="ja-JP" sz="1100" smtClean="0">
                <a:ea typeface="ＭＳ Ｐゴシック" pitchFamily="34" charset="-128"/>
              </a:rPr>
              <a:t> hwn yn aros yn y corff yn llawer hwy, gan roi cyfnod o straen estynedig ar y galon a</a:t>
            </a:r>
            <a:r>
              <a:rPr lang="ja-JP" altLang="en-GB" sz="1100" smtClean="0">
                <a:ea typeface="ＭＳ Ｐゴシック" pitchFamily="34" charset="-128"/>
              </a:rPr>
              <a:t>’</a:t>
            </a:r>
            <a:r>
              <a:rPr lang="en-GB" altLang="ja-JP" sz="1100" smtClean="0">
                <a:ea typeface="ＭＳ Ｐゴシック" pitchFamily="34" charset="-128"/>
              </a:rPr>
              <a:t>r afu. Dyna pam fod rhai o</a:t>
            </a:r>
            <a:r>
              <a:rPr lang="ja-JP" altLang="en-GB" sz="1100" smtClean="0">
                <a:ea typeface="ＭＳ Ｐゴシック" pitchFamily="34" charset="-128"/>
              </a:rPr>
              <a:t>’</a:t>
            </a:r>
            <a:r>
              <a:rPr lang="en-GB" altLang="ja-JP" sz="1100" smtClean="0">
                <a:ea typeface="ＭＳ Ｐゴシック" pitchFamily="34" charset="-128"/>
              </a:rPr>
              <a:t>r marwolaethau a gofnodwyd o ganlyniad i Cocaethylene yn digwydd hyd at 12 awr wedi i</a:t>
            </a:r>
            <a:r>
              <a:rPr lang="ja-JP" altLang="en-GB" sz="1100" smtClean="0">
                <a:ea typeface="ＭＳ Ｐゴシック" pitchFamily="34" charset="-128"/>
              </a:rPr>
              <a:t>’</a:t>
            </a:r>
            <a:r>
              <a:rPr lang="en-GB" altLang="ja-JP" sz="1100" smtClean="0">
                <a:ea typeface="ＭＳ Ｐゴシック" pitchFamily="34" charset="-128"/>
              </a:rPr>
              <a:t>r defnyddiwr gymysgu sylweddau. Mae</a:t>
            </a:r>
            <a:r>
              <a:rPr lang="ja-JP" altLang="en-GB" sz="1100" smtClean="0">
                <a:ea typeface="ＭＳ Ｐゴシック" pitchFamily="34" charset="-128"/>
              </a:rPr>
              <a:t>’</a:t>
            </a:r>
            <a:r>
              <a:rPr lang="en-GB" altLang="ja-JP" sz="1100" smtClean="0">
                <a:ea typeface="ＭＳ Ｐゴシック" pitchFamily="34" charset="-128"/>
              </a:rPr>
              <a:t>r perygl o farwolaeth sydyn 18 gwaith yn uwch pan ddefnyddir alcohol a chocên gyda</a:t>
            </a:r>
            <a:r>
              <a:rPr lang="ja-JP" altLang="en-GB" sz="1100" smtClean="0">
                <a:ea typeface="ＭＳ Ｐゴシック" pitchFamily="34" charset="-128"/>
              </a:rPr>
              <a:t>’</a:t>
            </a:r>
            <a:r>
              <a:rPr lang="en-GB" altLang="ja-JP" sz="1100" smtClean="0">
                <a:ea typeface="ＭＳ Ｐゴシック" pitchFamily="34" charset="-128"/>
              </a:rPr>
              <a:t>i gilydd. Yr hyn sydd hyd yn oed yn waeth yw nad ydych yn ei weld yn dod, fe allech fod yn teimlo</a:t>
            </a:r>
            <a:r>
              <a:rPr lang="ja-JP" altLang="en-GB" sz="1100" smtClean="0">
                <a:ea typeface="ＭＳ Ｐゴシック" pitchFamily="34" charset="-128"/>
              </a:rPr>
              <a:t>’</a:t>
            </a:r>
            <a:r>
              <a:rPr lang="en-GB" altLang="ja-JP" sz="1100" smtClean="0">
                <a:ea typeface="ＭＳ Ｐゴシック" pitchFamily="34" charset="-128"/>
              </a:rPr>
              <a:t>n hollol iawn un munud ac yna</a:t>
            </a:r>
            <a:r>
              <a:rPr lang="ja-JP" altLang="en-GB" sz="1100" smtClean="0">
                <a:ea typeface="ＭＳ Ｐゴシック" pitchFamily="34" charset="-128"/>
              </a:rPr>
              <a:t>’</a:t>
            </a:r>
            <a:r>
              <a:rPr lang="en-GB" altLang="ja-JP" sz="1100" smtClean="0">
                <a:ea typeface="ＭＳ Ｐゴシック" pitchFamily="34" charset="-128"/>
              </a:rPr>
              <a:t>r munud nesaf, BANG.</a:t>
            </a:r>
          </a:p>
          <a:p>
            <a:r>
              <a:rPr lang="en-GB" altLang="ja-JP" sz="1100" smtClean="0">
                <a:ea typeface="ＭＳ Ｐゴシック" pitchFamily="34" charset="-128"/>
              </a:rPr>
              <a:t>Mae grwp cyffuriau Seicoweithredol Newydd a adnabyddir fel Benzodufirianau – sef  Benzo fury, B dragonfly neu Fly a gwyddir ei fod yn weithredol mewn dosau isel iawn. Mae</a:t>
            </a:r>
            <a:r>
              <a:rPr lang="ja-JP" altLang="en-GB" sz="1100" smtClean="0">
                <a:ea typeface="ＭＳ Ｐゴシック" pitchFamily="34" charset="-128"/>
              </a:rPr>
              <a:t>’</a:t>
            </a:r>
            <a:r>
              <a:rPr lang="en-GB" altLang="ja-JP" sz="1100" smtClean="0">
                <a:ea typeface="ＭＳ Ｐゴシック" pitchFamily="34" charset="-128"/>
              </a:rPr>
              <a:t>n debyg mewn effaith i LSD, er yn para</a:t>
            </a:r>
            <a:r>
              <a:rPr lang="ja-JP" altLang="en-GB" sz="1100" smtClean="0">
                <a:ea typeface="ＭＳ Ｐゴシック" pitchFamily="34" charset="-128"/>
              </a:rPr>
              <a:t>’</a:t>
            </a:r>
            <a:r>
              <a:rPr lang="en-GB" altLang="ja-JP" sz="1100" smtClean="0">
                <a:ea typeface="ＭＳ Ｐゴシック" pitchFamily="34" charset="-128"/>
              </a:rPr>
              <a:t>n llawer hwy (1-3 diwrnod). Fe</a:t>
            </a:r>
            <a:r>
              <a:rPr lang="ja-JP" altLang="en-GB" sz="1100" smtClean="0">
                <a:ea typeface="ＭＳ Ｐゴシック" pitchFamily="34" charset="-128"/>
              </a:rPr>
              <a:t>’</a:t>
            </a:r>
            <a:r>
              <a:rPr lang="en-GB" altLang="ja-JP" sz="1100" smtClean="0">
                <a:ea typeface="ＭＳ Ｐゴシック" pitchFamily="34" charset="-128"/>
              </a:rPr>
              <a:t>i prynir fel arfer ar-lein ac fe</a:t>
            </a:r>
            <a:r>
              <a:rPr lang="ja-JP" altLang="en-GB" sz="1100" smtClean="0">
                <a:ea typeface="ＭＳ Ｐゴシック" pitchFamily="34" charset="-128"/>
              </a:rPr>
              <a:t>’</a:t>
            </a:r>
            <a:r>
              <a:rPr lang="en-GB" altLang="ja-JP" sz="1100" smtClean="0">
                <a:ea typeface="ＭＳ Ｐゴシック" pitchFamily="34" charset="-128"/>
              </a:rPr>
              <a:t>i cymerir drwy</a:t>
            </a:r>
            <a:r>
              <a:rPr lang="ja-JP" altLang="en-GB" sz="1100" smtClean="0">
                <a:ea typeface="ＭＳ Ｐゴシック" pitchFamily="34" charset="-128"/>
              </a:rPr>
              <a:t>’</a:t>
            </a:r>
            <a:r>
              <a:rPr lang="en-GB" altLang="ja-JP" sz="1100" smtClean="0">
                <a:ea typeface="ＭＳ Ｐゴシック" pitchFamily="34" charset="-128"/>
              </a:rPr>
              <a:t>r geg ar ffurf papur sugno, hylif ac yn llai cyffredin fel tabledi. Gall ei effeithiau gael eu gohirio am hyd at chwe awr. Mae</a:t>
            </a:r>
            <a:r>
              <a:rPr lang="ja-JP" altLang="en-GB" sz="1100" smtClean="0">
                <a:ea typeface="ＭＳ Ｐゴシック" pitchFamily="34" charset="-128"/>
              </a:rPr>
              <a:t>’</a:t>
            </a:r>
            <a:r>
              <a:rPr lang="en-GB" altLang="ja-JP" sz="1100" smtClean="0">
                <a:ea typeface="ＭＳ Ｐゴシック" pitchFamily="34" charset="-128"/>
              </a:rPr>
              <a:t>r gohiriad hwn yn gwneud i</a:t>
            </a:r>
            <a:r>
              <a:rPr lang="ja-JP" altLang="en-GB" sz="1100" smtClean="0">
                <a:ea typeface="ＭＳ Ｐゴシック" pitchFamily="34" charset="-128"/>
              </a:rPr>
              <a:t>’</a:t>
            </a:r>
            <a:r>
              <a:rPr lang="en-GB" altLang="ja-JP" sz="1100" smtClean="0">
                <a:ea typeface="ＭＳ Ｐゴシック" pitchFamily="34" charset="-128"/>
              </a:rPr>
              <a:t>r defnyddiwr feddwl nad oedd y ddos gyntaf yn ddigonol. Mae</a:t>
            </a:r>
            <a:r>
              <a:rPr lang="ja-JP" altLang="en-GB" sz="1100" smtClean="0">
                <a:ea typeface="ＭＳ Ｐゴシック" pitchFamily="34" charset="-128"/>
              </a:rPr>
              <a:t>’</a:t>
            </a:r>
            <a:r>
              <a:rPr lang="en-GB" altLang="ja-JP" sz="1100" smtClean="0">
                <a:ea typeface="ＭＳ Ｐゴシック" pitchFamily="34" charset="-128"/>
              </a:rPr>
              <a:t>n sylwedd gwenwynig ac mae</a:t>
            </a:r>
            <a:r>
              <a:rPr lang="ja-JP" altLang="en-GB" sz="1100" smtClean="0">
                <a:ea typeface="ＭＳ Ｐゴシック" pitchFamily="34" charset="-128"/>
              </a:rPr>
              <a:t>’</a:t>
            </a:r>
            <a:r>
              <a:rPr lang="en-GB" altLang="ja-JP" sz="1100" smtClean="0">
                <a:ea typeface="ＭＳ Ｐゴシック" pitchFamily="34" charset="-128"/>
              </a:rPr>
              <a:t>r perygl o or-ddosio yn uchel iawn. </a:t>
            </a:r>
          </a:p>
          <a:p>
            <a:r>
              <a:rPr lang="en-GB" altLang="en-US" sz="1100" smtClean="0">
                <a:ea typeface="ＭＳ Ｐゴシック" pitchFamily="34" charset="-128"/>
              </a:rPr>
              <a:t>Mae peryglon dewis mynd i anterth mewn gwyliau yn cynnwys: </a:t>
            </a:r>
          </a:p>
          <a:p>
            <a:r>
              <a:rPr lang="en-GB" altLang="en-US" sz="1100" smtClean="0">
                <a:ea typeface="ＭＳ Ｐゴシック" pitchFamily="34" charset="-128"/>
              </a:rPr>
              <a:t>Yr elfen anhysbys o brynu sylweddau heb ddeall effeithiau a risgiau</a:t>
            </a:r>
          </a:p>
          <a:p>
            <a:r>
              <a:rPr lang="en-GB" altLang="en-US" sz="1100" smtClean="0">
                <a:ea typeface="ＭＳ Ｐゴシック" pitchFamily="34" charset="-128"/>
              </a:rPr>
              <a:t>Mae pawb yn ymateb yn wahanol i sylweddau</a:t>
            </a:r>
          </a:p>
          <a:p>
            <a:r>
              <a:rPr lang="en-GB" altLang="en-US" sz="1100" smtClean="0">
                <a:ea typeface="ＭＳ Ｐゴシック" pitchFamily="34" charset="-128"/>
              </a:rPr>
              <a:t>Ymddygiad o gymryd risgiau yn cynyddu mewn amgylchedd anniogel</a:t>
            </a:r>
          </a:p>
          <a:p>
            <a:r>
              <a:rPr lang="en-GB" altLang="en-US" sz="1100" smtClean="0">
                <a:ea typeface="ＭＳ Ｐゴシック" pitchFamily="34" charset="-128"/>
              </a:rPr>
              <a:t>Camddefnyddio sylweddau a materion gyrru</a:t>
            </a:r>
          </a:p>
        </p:txBody>
      </p:sp>
      <p:sp>
        <p:nvSpPr>
          <p:cNvPr id="1434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a:fld id="{45FAAB35-F0AD-48A9-9AFC-3909F501BCF5}" type="slidenum">
              <a:rPr lang="en-GB" altLang="en-US">
                <a:latin typeface="Calibri" pitchFamily="34" charset="0"/>
              </a:rPr>
              <a:pPr algn="r"/>
              <a:t>5</a:t>
            </a:fld>
            <a:endParaRPr lang="en-GB"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A31769B0-AF3F-435C-AAAE-DC66E5DACA8D}" type="slidenum">
              <a:rPr lang="en-GB" altLang="en-US"/>
              <a:pPr/>
              <a:t>6</a:t>
            </a:fld>
            <a:endParaRPr lang="en-GB" altLang="en-US"/>
          </a:p>
        </p:txBody>
      </p:sp>
      <p:sp>
        <p:nvSpPr>
          <p:cNvPr id="15363" name="Slide Image Placeholder 1"/>
          <p:cNvSpPr>
            <a:spLocks noGrp="1" noRot="1" noChangeAspect="1" noTextEdit="1"/>
          </p:cNvSpPr>
          <p:nvPr>
            <p:ph type="sldImg"/>
          </p:nvPr>
        </p:nvSpPr>
        <p:spPr>
          <a:ln/>
        </p:spPr>
      </p:sp>
      <p:sp>
        <p:nvSpPr>
          <p:cNvPr id="1536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ea typeface="ＭＳ Ｐゴシック" pitchFamily="34" charset="-128"/>
              </a:rPr>
              <a:t>Nwy syml yw ocsid nitraidd sydd, pan y</a:t>
            </a:r>
            <a:r>
              <a:rPr lang="ja-JP" altLang="en-GB" smtClean="0">
                <a:ea typeface="ＭＳ Ｐゴシック" pitchFamily="34" charset="-128"/>
              </a:rPr>
              <a:t>’</a:t>
            </a:r>
            <a:r>
              <a:rPr lang="en-GB" altLang="ja-JP" smtClean="0">
                <a:ea typeface="ＭＳ Ｐゴシック" pitchFamily="34" charset="-128"/>
              </a:rPr>
              <a:t>i mewnanedlir, yn lliniaru poen yn gyflym, yn creu ewfforia, llonyddiad ysgafn ac weithiau effeithiau dadgysylltiad seicedelig.</a:t>
            </a:r>
          </a:p>
          <a:p>
            <a:r>
              <a:rPr lang="en-GB" altLang="en-US" smtClean="0">
                <a:ea typeface="ＭＳ Ｐゴシック" pitchFamily="34" charset="-128"/>
              </a:rPr>
              <a:t>Fe</a:t>
            </a:r>
            <a:r>
              <a:rPr lang="ja-JP" altLang="en-GB" smtClean="0">
                <a:ea typeface="ＭＳ Ｐゴシック" pitchFamily="34" charset="-128"/>
              </a:rPr>
              <a:t>’</a:t>
            </a:r>
            <a:r>
              <a:rPr lang="en-GB" altLang="ja-JP" smtClean="0">
                <a:ea typeface="ＭＳ Ｐゴシック" pitchFamily="34" charset="-128"/>
              </a:rPr>
              <a:t>i defnyddir ar ffurf </a:t>
            </a:r>
            <a:r>
              <a:rPr lang="ja-JP" altLang="en-GB" smtClean="0">
                <a:ea typeface="ＭＳ Ｐゴシック" pitchFamily="34" charset="-128"/>
              </a:rPr>
              <a:t>‘</a:t>
            </a:r>
            <a:r>
              <a:rPr lang="en-GB" altLang="ja-JP" smtClean="0">
                <a:ea typeface="ＭＳ Ｐゴシック" pitchFamily="34" charset="-128"/>
              </a:rPr>
              <a:t>chargers</a:t>
            </a:r>
            <a:r>
              <a:rPr lang="ja-JP" altLang="en-GB" smtClean="0">
                <a:ea typeface="ＭＳ Ｐゴシック" pitchFamily="34" charset="-128"/>
              </a:rPr>
              <a:t>’</a:t>
            </a:r>
            <a:r>
              <a:rPr lang="en-GB" altLang="ja-JP" smtClean="0">
                <a:ea typeface="ＭＳ Ｐゴシック" pitchFamily="34" charset="-128"/>
              </a:rPr>
              <a:t> hufen chwip a roddir mewn balwnau. Yn y DU mae meddiant ocsid nitraidd ar gyfer defnydd ddim i</a:t>
            </a:r>
            <a:r>
              <a:rPr lang="ja-JP" altLang="en-GB" smtClean="0">
                <a:ea typeface="ＭＳ Ｐゴシック" pitchFamily="34" charset="-128"/>
              </a:rPr>
              <a:t>’</a:t>
            </a:r>
            <a:r>
              <a:rPr lang="en-GB" altLang="ja-JP" smtClean="0">
                <a:ea typeface="ＭＳ Ｐゴシック" pitchFamily="34" charset="-128"/>
              </a:rPr>
              <a:t>w anadlu yn gyfreithlon ar gyfer rhai dros 18 oed. Mae</a:t>
            </a:r>
            <a:r>
              <a:rPr lang="ja-JP" altLang="en-GB" smtClean="0">
                <a:ea typeface="ＭＳ Ｐゴシック" pitchFamily="34" charset="-128"/>
              </a:rPr>
              <a:t>’</a:t>
            </a:r>
            <a:r>
              <a:rPr lang="en-GB" altLang="ja-JP" smtClean="0">
                <a:ea typeface="ＭＳ Ｐゴシック" pitchFamily="34" charset="-128"/>
              </a:rPr>
              <a:t>n anghyfreithlon i fewnanadlu ocsid nitraidd a</a:t>
            </a:r>
            <a:r>
              <a:rPr lang="ja-JP" altLang="en-GB" smtClean="0">
                <a:ea typeface="ＭＳ Ｐゴシック" pitchFamily="34" charset="-128"/>
              </a:rPr>
              <a:t>’</a:t>
            </a:r>
            <a:r>
              <a:rPr lang="en-GB" altLang="ja-JP" smtClean="0">
                <a:ea typeface="ＭＳ Ｐゴシック" pitchFamily="34" charset="-128"/>
              </a:rPr>
              <a:t>i werthu i rai dan 18 oed. Mae nitraidd wedi cael y llysenw </a:t>
            </a:r>
            <a:r>
              <a:rPr lang="ja-JP" altLang="en-GB" smtClean="0">
                <a:ea typeface="ＭＳ Ｐゴシック" pitchFamily="34" charset="-128"/>
              </a:rPr>
              <a:t>‘</a:t>
            </a:r>
            <a:r>
              <a:rPr lang="en-GB" altLang="ja-JP" smtClean="0">
                <a:ea typeface="ＭＳ Ｐゴシック" pitchFamily="34" charset="-128"/>
              </a:rPr>
              <a:t>hippy-crack</a:t>
            </a:r>
            <a:r>
              <a:rPr lang="ja-JP" altLang="en-GB" smtClean="0">
                <a:ea typeface="ＭＳ Ｐゴシック" pitchFamily="34" charset="-128"/>
              </a:rPr>
              <a:t>’</a:t>
            </a:r>
            <a:r>
              <a:rPr lang="en-GB" altLang="ja-JP" smtClean="0">
                <a:ea typeface="ＭＳ Ｐゴシック" pitchFamily="34" charset="-128"/>
              </a:rPr>
              <a:t> gan ei fod yn arwain at ddefnydd ailadroddus a gorfodaethyrrol ar gyfer rhai pobl. Nid yw unrhyw ffurf ar ddibyniaeth sylweddau neu ymddygiad cymryd risg sy</a:t>
            </a:r>
            <a:r>
              <a:rPr lang="ja-JP" altLang="en-GB" smtClean="0">
                <a:ea typeface="ＭＳ Ｐゴシック" pitchFamily="34" charset="-128"/>
              </a:rPr>
              <a:t>’</a:t>
            </a:r>
            <a:r>
              <a:rPr lang="en-GB" altLang="ja-JP" smtClean="0">
                <a:ea typeface="ＭＳ Ｐゴシック" pitchFamily="34" charset="-128"/>
              </a:rPr>
              <a:t>n cynyddu o dan ei ddylanwad yn rhywbeth ysgafn.</a:t>
            </a:r>
            <a:endParaRPr lang="en-GB" altLang="en-US" smtClean="0">
              <a:ea typeface="ＭＳ Ｐゴシック" pitchFamily="34" charset="-128"/>
            </a:endParaRPr>
          </a:p>
        </p:txBody>
      </p:sp>
      <p:sp>
        <p:nvSpPr>
          <p:cNvPr id="1536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a:fld id="{2775D8FD-F06C-4614-A4F1-74D131D367E9}" type="slidenum">
              <a:rPr lang="en-GB" altLang="en-US">
                <a:latin typeface="Calibri" pitchFamily="34" charset="0"/>
              </a:rPr>
              <a:pPr algn="r"/>
              <a:t>6</a:t>
            </a:fld>
            <a:endParaRPr lang="en-GB"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fld id="{F4CAA681-90AC-4C45-882C-276BB1BA1CFA}" type="slidenum">
              <a:rPr lang="en-GB" altLang="en-US"/>
              <a:pPr/>
              <a:t>7</a:t>
            </a:fld>
            <a:endParaRPr lang="en-GB" altLang="en-US"/>
          </a:p>
        </p:txBody>
      </p:sp>
      <p:sp>
        <p:nvSpPr>
          <p:cNvPr id="16387" name="Slide Image Placeholder 1"/>
          <p:cNvSpPr>
            <a:spLocks noGrp="1" noRot="1" noChangeAspect="1" noTextEdit="1"/>
          </p:cNvSpPr>
          <p:nvPr>
            <p:ph type="sldImg"/>
          </p:nvPr>
        </p:nvSpPr>
        <p:spPr>
          <a:ln/>
        </p:spPr>
      </p:sp>
      <p:sp>
        <p:nvSpPr>
          <p:cNvPr id="1638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y-GB" smtClean="0">
                <a:ea typeface="ＭＳ Ｐゴシック" pitchFamily="34" charset="-128"/>
              </a:rPr>
              <a:t>Mae’n ymddangos bod rhieni yng Nghymru yn poeni llai am sut mae eu plant yn defnyddio’r rhyngrwyd. Maent yn llai tebygol o ddweud bod ganddynt reolaeth rhyngrwyd rhieni wedi ei osod. Mae’r rheiny sy’n dweud nad oes ganddynt reolaeth rhieni yn dweud yn bennaf bod hyn oherwydd eu bod naill ai’n ymddiried yn eu plant neu oherwydd eu bod yn eu goruchwylio. Mae’n bwysig nodi bod cyffuriau newydd sy’n ymddangos i’w cael ar nifer o wefannau a gellir prynu llawer o sylweddau yn rhad. </a:t>
            </a:r>
            <a:endParaRPr lang="en-US" altLang="en-US" smtClean="0">
              <a:ea typeface="ＭＳ Ｐゴシック" pitchFamily="34" charset="-128"/>
            </a:endParaRPr>
          </a:p>
        </p:txBody>
      </p:sp>
      <p:sp>
        <p:nvSpPr>
          <p:cNvPr id="1638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ea typeface="ＭＳ Ｐゴシック" pitchFamily="34" charset="-128"/>
              </a:defRPr>
            </a:lvl1pPr>
            <a:lvl2pPr marL="742950" indent="-285750">
              <a:defRPr sz="1200">
                <a:solidFill>
                  <a:schemeClr val="tx1"/>
                </a:solidFill>
                <a:latin typeface="Arial" charset="0"/>
                <a:ea typeface="ＭＳ Ｐゴシック" pitchFamily="34" charset="-128"/>
              </a:defRPr>
            </a:lvl2pPr>
            <a:lvl3pPr marL="1143000" indent="-228600">
              <a:defRPr sz="1200">
                <a:solidFill>
                  <a:schemeClr val="tx1"/>
                </a:solidFill>
                <a:latin typeface="Arial" charset="0"/>
                <a:ea typeface="ＭＳ Ｐゴシック" pitchFamily="34" charset="-128"/>
              </a:defRPr>
            </a:lvl3pPr>
            <a:lvl4pPr marL="1600200" indent="-228600">
              <a:defRPr sz="1200">
                <a:solidFill>
                  <a:schemeClr val="tx1"/>
                </a:solidFill>
                <a:latin typeface="Arial" charset="0"/>
                <a:ea typeface="ＭＳ Ｐゴシック" pitchFamily="34" charset="-128"/>
              </a:defRPr>
            </a:lvl4pPr>
            <a:lvl5pPr marL="2057400" indent="-228600">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a:fld id="{DD83410B-8262-47B8-9EBB-F1B53DEE2D60}" type="slidenum">
              <a:rPr lang="en-GB" altLang="en-US">
                <a:latin typeface="Calibri" pitchFamily="34" charset="0"/>
              </a:rPr>
              <a:pPr algn="r"/>
              <a:t>7</a:t>
            </a:fld>
            <a:endParaRPr lang="en-GB"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E622F29-C941-4A24-AE20-154A843707A2}" type="slidenum">
              <a:rPr lang="en-GB" altLang="en-US"/>
              <a:pPr>
                <a:defRPr/>
              </a:pPr>
              <a:t>‹#›</a:t>
            </a:fld>
            <a:endParaRPr lang="en-GB" altLang="en-US"/>
          </a:p>
        </p:txBody>
      </p:sp>
    </p:spTree>
    <p:extLst>
      <p:ext uri="{BB962C8B-B14F-4D97-AF65-F5344CB8AC3E}">
        <p14:creationId xmlns:p14="http://schemas.microsoft.com/office/powerpoint/2010/main" val="3627490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5556E05-E0ED-4805-BFB6-D5C3B73837EC}" type="slidenum">
              <a:rPr lang="en-GB" altLang="en-US"/>
              <a:pPr>
                <a:defRPr/>
              </a:pPr>
              <a:t>‹#›</a:t>
            </a:fld>
            <a:endParaRPr lang="en-GB" altLang="en-US"/>
          </a:p>
        </p:txBody>
      </p:sp>
    </p:spTree>
    <p:extLst>
      <p:ext uri="{BB962C8B-B14F-4D97-AF65-F5344CB8AC3E}">
        <p14:creationId xmlns:p14="http://schemas.microsoft.com/office/powerpoint/2010/main" val="194952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B416B35-D0F1-4944-AC18-D2AEC9280912}" type="slidenum">
              <a:rPr lang="en-GB" altLang="en-US"/>
              <a:pPr>
                <a:defRPr/>
              </a:pPr>
              <a:t>‹#›</a:t>
            </a:fld>
            <a:endParaRPr lang="en-GB" altLang="en-US"/>
          </a:p>
        </p:txBody>
      </p:sp>
    </p:spTree>
    <p:extLst>
      <p:ext uri="{BB962C8B-B14F-4D97-AF65-F5344CB8AC3E}">
        <p14:creationId xmlns:p14="http://schemas.microsoft.com/office/powerpoint/2010/main" val="2697363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B53690D-56DD-4704-BE06-6155E86F2A98}" type="slidenum">
              <a:rPr lang="en-GB" altLang="en-US"/>
              <a:pPr>
                <a:defRPr/>
              </a:pPr>
              <a:t>‹#›</a:t>
            </a:fld>
            <a:endParaRPr lang="en-GB" altLang="en-US"/>
          </a:p>
        </p:txBody>
      </p:sp>
    </p:spTree>
    <p:extLst>
      <p:ext uri="{BB962C8B-B14F-4D97-AF65-F5344CB8AC3E}">
        <p14:creationId xmlns:p14="http://schemas.microsoft.com/office/powerpoint/2010/main" val="4247678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4BA8F23-BF96-4239-8157-14C1942ABF1F}" type="slidenum">
              <a:rPr lang="en-GB" altLang="en-US"/>
              <a:pPr>
                <a:defRPr/>
              </a:pPr>
              <a:t>‹#›</a:t>
            </a:fld>
            <a:endParaRPr lang="en-GB" altLang="en-US"/>
          </a:p>
        </p:txBody>
      </p:sp>
    </p:spTree>
    <p:extLst>
      <p:ext uri="{BB962C8B-B14F-4D97-AF65-F5344CB8AC3E}">
        <p14:creationId xmlns:p14="http://schemas.microsoft.com/office/powerpoint/2010/main" val="308554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813A800-53BF-42BB-82A2-F773B0CCC3FC}" type="slidenum">
              <a:rPr lang="en-GB" altLang="en-US"/>
              <a:pPr>
                <a:defRPr/>
              </a:pPr>
              <a:t>‹#›</a:t>
            </a:fld>
            <a:endParaRPr lang="en-GB" altLang="en-US"/>
          </a:p>
        </p:txBody>
      </p:sp>
    </p:spTree>
    <p:extLst>
      <p:ext uri="{BB962C8B-B14F-4D97-AF65-F5344CB8AC3E}">
        <p14:creationId xmlns:p14="http://schemas.microsoft.com/office/powerpoint/2010/main" val="32617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C79A362-6A90-465D-AF14-EBC3E93B7E83}" type="slidenum">
              <a:rPr lang="en-GB" altLang="en-US"/>
              <a:pPr>
                <a:defRPr/>
              </a:pPr>
              <a:t>‹#›</a:t>
            </a:fld>
            <a:endParaRPr lang="en-GB" altLang="en-US"/>
          </a:p>
        </p:txBody>
      </p:sp>
    </p:spTree>
    <p:extLst>
      <p:ext uri="{BB962C8B-B14F-4D97-AF65-F5344CB8AC3E}">
        <p14:creationId xmlns:p14="http://schemas.microsoft.com/office/powerpoint/2010/main" val="187557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8BD7CDA-B84F-4E2C-9B90-8A8140794718}" type="slidenum">
              <a:rPr lang="en-GB" altLang="en-US"/>
              <a:pPr>
                <a:defRPr/>
              </a:pPr>
              <a:t>‹#›</a:t>
            </a:fld>
            <a:endParaRPr lang="en-GB" altLang="en-US"/>
          </a:p>
        </p:txBody>
      </p:sp>
    </p:spTree>
    <p:extLst>
      <p:ext uri="{BB962C8B-B14F-4D97-AF65-F5344CB8AC3E}">
        <p14:creationId xmlns:p14="http://schemas.microsoft.com/office/powerpoint/2010/main" val="4115830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17206C3-F319-4F37-A2FE-0B524FF2AE16}" type="slidenum">
              <a:rPr lang="en-GB" altLang="en-US"/>
              <a:pPr>
                <a:defRPr/>
              </a:pPr>
              <a:t>‹#›</a:t>
            </a:fld>
            <a:endParaRPr lang="en-GB" altLang="en-US"/>
          </a:p>
        </p:txBody>
      </p:sp>
    </p:spTree>
    <p:extLst>
      <p:ext uri="{BB962C8B-B14F-4D97-AF65-F5344CB8AC3E}">
        <p14:creationId xmlns:p14="http://schemas.microsoft.com/office/powerpoint/2010/main" val="13006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6710C94-0AA9-4F39-9008-CA27F38BC40E}" type="slidenum">
              <a:rPr lang="en-GB" altLang="en-US"/>
              <a:pPr>
                <a:defRPr/>
              </a:pPr>
              <a:t>‹#›</a:t>
            </a:fld>
            <a:endParaRPr lang="en-GB" altLang="en-US"/>
          </a:p>
        </p:txBody>
      </p:sp>
    </p:spTree>
    <p:extLst>
      <p:ext uri="{BB962C8B-B14F-4D97-AF65-F5344CB8AC3E}">
        <p14:creationId xmlns:p14="http://schemas.microsoft.com/office/powerpoint/2010/main" val="98850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6B6CB2D-F7C1-4027-9E72-9795F6F8500D}" type="slidenum">
              <a:rPr lang="en-GB" altLang="en-US"/>
              <a:pPr>
                <a:defRPr/>
              </a:pPr>
              <a:t>‹#›</a:t>
            </a:fld>
            <a:endParaRPr lang="en-GB" altLang="en-US"/>
          </a:p>
        </p:txBody>
      </p:sp>
    </p:spTree>
    <p:extLst>
      <p:ext uri="{BB962C8B-B14F-4D97-AF65-F5344CB8AC3E}">
        <p14:creationId xmlns:p14="http://schemas.microsoft.com/office/powerpoint/2010/main" val="289640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a:defRPr/>
            </a:pPr>
            <a:fld id="{D53D36E9-1EBD-429F-A7D8-8ACACAA62F1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7.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7.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20.jpeg"/><Relationship Id="rId5" Type="http://schemas.openxmlformats.org/officeDocument/2006/relationships/image" Target="../media/image9.jpeg"/><Relationship Id="rId10" Type="http://schemas.openxmlformats.org/officeDocument/2006/relationships/image" Target="../media/image19.jpeg"/><Relationship Id="rId4" Type="http://schemas.openxmlformats.org/officeDocument/2006/relationships/image" Target="../media/image8.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7.jpe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7.jpe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2700338" y="2130425"/>
            <a:ext cx="6264275" cy="1470025"/>
          </a:xfrm>
        </p:spPr>
        <p:txBody>
          <a:bodyPr/>
          <a:lstStyle/>
          <a:p>
            <a:pPr eaLnBrk="1" hangingPunct="1"/>
            <a:r>
              <a:rPr lang="en-GB" altLang="en-US" sz="4000" b="1" smtClean="0">
                <a:latin typeface="Comic Sans MS" pitchFamily="66" charset="0"/>
                <a:ea typeface="ＭＳ Ｐゴシック" pitchFamily="34" charset="-128"/>
              </a:rPr>
              <a:t>Gweithgaredd Canfod Barn</a:t>
            </a:r>
            <a:r>
              <a:rPr lang="en-GB" altLang="en-US" sz="4800" b="1" smtClean="0">
                <a:latin typeface="Comic Sans MS" pitchFamily="66" charset="0"/>
                <a:ea typeface="ＭＳ Ｐゴシック" pitchFamily="34" charset="-128"/>
              </a:rPr>
              <a:t> </a:t>
            </a:r>
            <a:r>
              <a:rPr lang="en-GB" altLang="en-US" b="1" smtClean="0">
                <a:latin typeface="Comic Sans MS" pitchFamily="66" charset="0"/>
                <a:ea typeface="ＭＳ Ｐゴシック" pitchFamily="34" charset="-128"/>
              </a:rPr>
              <a:t> </a:t>
            </a:r>
          </a:p>
        </p:txBody>
      </p:sp>
      <p:sp>
        <p:nvSpPr>
          <p:cNvPr id="2051" name="Subtitle 2"/>
          <p:cNvSpPr>
            <a:spLocks noGrp="1"/>
          </p:cNvSpPr>
          <p:nvPr>
            <p:ph type="subTitle" idx="4294967295"/>
          </p:nvPr>
        </p:nvSpPr>
        <p:spPr>
          <a:xfrm>
            <a:off x="3419475" y="3886200"/>
            <a:ext cx="4352925" cy="1752600"/>
          </a:xfrm>
        </p:spPr>
        <p:txBody>
          <a:bodyPr/>
          <a:lstStyle/>
          <a:p>
            <a:pPr marL="0" indent="0" algn="ctr" eaLnBrk="1" hangingPunct="1">
              <a:buFontTx/>
              <a:buNone/>
            </a:pPr>
            <a:r>
              <a:rPr lang="en-GB" altLang="en-US" sz="3600" smtClean="0">
                <a:solidFill>
                  <a:srgbClr val="898989"/>
                </a:solidFill>
                <a:latin typeface="Comic Sans MS" pitchFamily="66" charset="0"/>
                <a:ea typeface="ＭＳ Ｐゴシック" pitchFamily="34" charset="-128"/>
              </a:rPr>
              <a:t>RhGCYCG</a:t>
            </a:r>
          </a:p>
          <a:p>
            <a:pPr marL="0" indent="0" algn="ctr" eaLnBrk="1" hangingPunct="1">
              <a:buFontTx/>
              <a:buNone/>
            </a:pPr>
            <a:r>
              <a:rPr lang="en-GB" altLang="en-US" sz="3600" smtClean="0">
                <a:solidFill>
                  <a:srgbClr val="898989"/>
                </a:solidFill>
                <a:latin typeface="Comic Sans MS" pitchFamily="66" charset="0"/>
                <a:ea typeface="ＭＳ Ｐゴシック" pitchFamily="34" charset="-128"/>
              </a:rPr>
              <a:t>Camdrin Sylweddau</a:t>
            </a:r>
            <a:endParaRPr lang="en-GB" altLang="en-US" sz="4000" smtClean="0">
              <a:solidFill>
                <a:srgbClr val="898989"/>
              </a:solidFill>
              <a:latin typeface="Comic Sans MS" pitchFamily="66" charset="0"/>
              <a:ea typeface="ＭＳ Ｐゴシック" pitchFamily="34" charset="-128"/>
            </a:endParaRPr>
          </a:p>
        </p:txBody>
      </p:sp>
      <p:pic>
        <p:nvPicPr>
          <p:cNvPr id="4" name="Picture 3" descr="pill.jpg"/>
          <p:cNvPicPr>
            <a:picLocks noChangeAspect="1"/>
          </p:cNvPicPr>
          <p:nvPr/>
        </p:nvPicPr>
        <p:blipFill>
          <a:blip r:embed="rId3" cstate="print"/>
          <a:stretch>
            <a:fillRect/>
          </a:stretch>
        </p:blipFill>
        <p:spPr>
          <a:xfrm>
            <a:off x="0" y="4869160"/>
            <a:ext cx="2559070" cy="1916832"/>
          </a:xfrm>
          <a:prstGeom prst="rect">
            <a:avLst/>
          </a:prstGeom>
          <a:ln>
            <a:noFill/>
          </a:ln>
          <a:effectLst>
            <a:softEdge rad="112500"/>
          </a:effectLst>
        </p:spPr>
      </p:pic>
      <p:pic>
        <p:nvPicPr>
          <p:cNvPr id="5" name="Picture 4" descr="alcopop_wideweb__470x3070.jpg"/>
          <p:cNvPicPr>
            <a:picLocks noChangeAspect="1"/>
          </p:cNvPicPr>
          <p:nvPr/>
        </p:nvPicPr>
        <p:blipFill>
          <a:blip r:embed="rId4" cstate="print"/>
          <a:stretch>
            <a:fillRect/>
          </a:stretch>
        </p:blipFill>
        <p:spPr>
          <a:xfrm>
            <a:off x="0" y="1484784"/>
            <a:ext cx="2555775" cy="1669411"/>
          </a:xfrm>
          <a:prstGeom prst="rect">
            <a:avLst/>
          </a:prstGeom>
          <a:ln>
            <a:noFill/>
          </a:ln>
          <a:effectLst>
            <a:softEdge rad="112500"/>
          </a:effectLst>
        </p:spPr>
      </p:pic>
      <p:pic>
        <p:nvPicPr>
          <p:cNvPr id="6" name="Picture 5" descr="drug_deal430x300.jpg"/>
          <p:cNvPicPr>
            <a:picLocks noChangeAspect="1"/>
          </p:cNvPicPr>
          <p:nvPr/>
        </p:nvPicPr>
        <p:blipFill>
          <a:blip r:embed="rId5" cstate="print"/>
          <a:stretch>
            <a:fillRect/>
          </a:stretch>
        </p:blipFill>
        <p:spPr>
          <a:xfrm>
            <a:off x="0" y="3140968"/>
            <a:ext cx="2555776" cy="1783100"/>
          </a:xfrm>
          <a:prstGeom prst="rect">
            <a:avLst/>
          </a:prstGeom>
          <a:ln>
            <a:noFill/>
          </a:ln>
          <a:effectLst>
            <a:softEdge rad="112500"/>
          </a:effectLst>
        </p:spPr>
      </p:pic>
      <p:pic>
        <p:nvPicPr>
          <p:cNvPr id="7" name="Picture 6" descr="Cannabis-682_718286a.jpg"/>
          <p:cNvPicPr>
            <a:picLocks noChangeAspect="1"/>
          </p:cNvPicPr>
          <p:nvPr/>
        </p:nvPicPr>
        <p:blipFill>
          <a:blip r:embed="rId6" cstate="print"/>
          <a:stretch>
            <a:fillRect/>
          </a:stretch>
        </p:blipFill>
        <p:spPr>
          <a:xfrm>
            <a:off x="0" y="-1"/>
            <a:ext cx="2555776" cy="1498989"/>
          </a:xfrm>
          <a:prstGeom prst="rect">
            <a:avLst/>
          </a:prstGeom>
          <a:ln>
            <a:noFill/>
          </a:ln>
          <a:effectLst>
            <a:softEdge rad="112500"/>
          </a:effectLst>
        </p:spPr>
      </p:pic>
      <p:pic>
        <p:nvPicPr>
          <p:cNvPr id="2056" name="Picture 8" descr="Welsh_Assembly_Government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0925" y="5013325"/>
            <a:ext cx="16383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4750" y="260350"/>
            <a:ext cx="1373188"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75" name="Title 1"/>
          <p:cNvSpPr>
            <a:spLocks noGrp="1"/>
          </p:cNvSpPr>
          <p:nvPr>
            <p:ph type="title" idx="4294967295"/>
          </p:nvPr>
        </p:nvSpPr>
        <p:spPr>
          <a:xfrm>
            <a:off x="468313" y="0"/>
            <a:ext cx="8229600" cy="1282700"/>
          </a:xfrm>
        </p:spPr>
        <p:txBody>
          <a:bodyPr/>
          <a:lstStyle/>
          <a:p>
            <a:pPr eaLnBrk="1" hangingPunct="1"/>
            <a:r>
              <a:rPr lang="en-GB" altLang="en-US" smtClean="0">
                <a:latin typeface="Comic Sans MS" pitchFamily="66" charset="0"/>
                <a:ea typeface="ＭＳ Ｐゴシック" pitchFamily="34" charset="-128"/>
              </a:rPr>
              <a:t>Gweithgaredd Canfod Barn</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3080" name="Picture 13" descr="academic,business,notebooks,supplies,offices,pencils,schools,steno pads,writing,stationeries,spiral bind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1052513"/>
            <a:ext cx="4030662"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4"/>
          <p:cNvSpPr txBox="1">
            <a:spLocks noChangeArrowheads="1"/>
          </p:cNvSpPr>
          <p:nvPr/>
        </p:nvSpPr>
        <p:spPr bwMode="auto">
          <a:xfrm rot="1494867">
            <a:off x="5076825" y="1844675"/>
            <a:ext cx="108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pPr>
              <a:spcBef>
                <a:spcPct val="50000"/>
              </a:spcBef>
            </a:pPr>
            <a:r>
              <a:rPr lang="en-GB" altLang="en-US" sz="2000" b="1">
                <a:latin typeface="Comic Sans MS" pitchFamily="66" charset="0"/>
                <a:cs typeface="Arial" charset="0"/>
              </a:rPr>
              <a:t>cytuno</a:t>
            </a:r>
          </a:p>
        </p:txBody>
      </p:sp>
      <p:sp>
        <p:nvSpPr>
          <p:cNvPr id="3082" name="Text Box 15"/>
          <p:cNvSpPr txBox="1">
            <a:spLocks noChangeArrowheads="1"/>
          </p:cNvSpPr>
          <p:nvPr/>
        </p:nvSpPr>
        <p:spPr bwMode="auto">
          <a:xfrm rot="1879722">
            <a:off x="4787900" y="2205038"/>
            <a:ext cx="1296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pPr>
              <a:spcBef>
                <a:spcPct val="50000"/>
              </a:spcBef>
            </a:pPr>
            <a:r>
              <a:rPr lang="en-GB" altLang="en-US" sz="1800" b="1">
                <a:latin typeface="Comic Sans MS" pitchFamily="66" charset="0"/>
                <a:cs typeface="Arial" charset="0"/>
              </a:rPr>
              <a:t>anghytuno</a:t>
            </a:r>
          </a:p>
        </p:txBody>
      </p:sp>
      <p:sp>
        <p:nvSpPr>
          <p:cNvPr id="3083" name="Rectangle 16"/>
          <p:cNvSpPr>
            <a:spLocks noChangeArrowheads="1"/>
          </p:cNvSpPr>
          <p:nvPr/>
        </p:nvSpPr>
        <p:spPr bwMode="auto">
          <a:xfrm rot="1870242">
            <a:off x="6011863" y="2205038"/>
            <a:ext cx="215900" cy="215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tLang="en-US">
              <a:cs typeface="Arial" charset="0"/>
            </a:endParaRPr>
          </a:p>
        </p:txBody>
      </p:sp>
      <p:sp>
        <p:nvSpPr>
          <p:cNvPr id="3084" name="Rectangle 19"/>
          <p:cNvSpPr>
            <a:spLocks noChangeArrowheads="1"/>
          </p:cNvSpPr>
          <p:nvPr/>
        </p:nvSpPr>
        <p:spPr bwMode="auto">
          <a:xfrm rot="1870242">
            <a:off x="5867400" y="2636838"/>
            <a:ext cx="215900" cy="215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tLang="en-US">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75214" y="5078834"/>
            <a:ext cx="2506785" cy="1772816"/>
          </a:xfrm>
          <a:prstGeom prst="rect">
            <a:avLst/>
          </a:prstGeom>
          <a:ln>
            <a:noFill/>
          </a:ln>
          <a:effectLst>
            <a:softEdge rad="317500"/>
          </a:effectLst>
        </p:spPr>
      </p:pic>
      <p:pic>
        <p:nvPicPr>
          <p:cNvPr id="4103" name="Picture 8" descr="cropped-cov_psychedelic-head_final4-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AutoShape 11"/>
          <p:cNvSpPr>
            <a:spLocks noChangeArrowheads="1"/>
          </p:cNvSpPr>
          <p:nvPr/>
        </p:nvSpPr>
        <p:spPr bwMode="auto">
          <a:xfrm>
            <a:off x="250825" y="2133600"/>
            <a:ext cx="3240088" cy="792163"/>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latin typeface="Comic Sans MS" pitchFamily="66" charset="0"/>
                <a:cs typeface="Arial" charset="0"/>
              </a:rPr>
              <a:t>risgiau iechyd</a:t>
            </a:r>
          </a:p>
        </p:txBody>
      </p:sp>
      <p:sp>
        <p:nvSpPr>
          <p:cNvPr id="4105" name="AutoShape 12"/>
          <p:cNvSpPr>
            <a:spLocks noChangeArrowheads="1"/>
          </p:cNvSpPr>
          <p:nvPr/>
        </p:nvSpPr>
        <p:spPr bwMode="auto">
          <a:xfrm>
            <a:off x="0" y="3141663"/>
            <a:ext cx="4787900" cy="792162"/>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latin typeface="Comic Sans MS" pitchFamily="66" charset="0"/>
                <a:cs typeface="Arial" charset="0"/>
              </a:rPr>
              <a:t>risgiau cymdeithasol</a:t>
            </a:r>
          </a:p>
        </p:txBody>
      </p:sp>
      <p:sp>
        <p:nvSpPr>
          <p:cNvPr id="4106" name="AutoShape 13"/>
          <p:cNvSpPr>
            <a:spLocks noChangeArrowheads="1"/>
          </p:cNvSpPr>
          <p:nvPr/>
        </p:nvSpPr>
        <p:spPr bwMode="auto">
          <a:xfrm>
            <a:off x="4859338" y="3141663"/>
            <a:ext cx="4140200" cy="792162"/>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latin typeface="Comic Sans MS" pitchFamily="66" charset="0"/>
                <a:cs typeface="Arial" charset="0"/>
              </a:rPr>
              <a:t>risgiau diogelwch</a:t>
            </a:r>
          </a:p>
        </p:txBody>
      </p:sp>
      <p:sp>
        <p:nvSpPr>
          <p:cNvPr id="4107" name="AutoShape 14"/>
          <p:cNvSpPr>
            <a:spLocks noChangeArrowheads="1"/>
          </p:cNvSpPr>
          <p:nvPr/>
        </p:nvSpPr>
        <p:spPr bwMode="auto">
          <a:xfrm>
            <a:off x="250825" y="4005263"/>
            <a:ext cx="4176713" cy="1081087"/>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latin typeface="Comic Sans MS" pitchFamily="66" charset="0"/>
                <a:cs typeface="Arial" charset="0"/>
              </a:rPr>
              <a:t>torri cyfreithiau</a:t>
            </a:r>
          </a:p>
        </p:txBody>
      </p:sp>
      <p:sp>
        <p:nvSpPr>
          <p:cNvPr id="4108" name="AutoShape 15"/>
          <p:cNvSpPr>
            <a:spLocks noChangeArrowheads="1"/>
          </p:cNvSpPr>
          <p:nvPr/>
        </p:nvSpPr>
        <p:spPr bwMode="auto">
          <a:xfrm>
            <a:off x="4500563" y="4149725"/>
            <a:ext cx="4464050" cy="792163"/>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latin typeface="Comic Sans MS" pitchFamily="66" charset="0"/>
                <a:cs typeface="Arial" charset="0"/>
              </a:rPr>
              <a:t>effaith ar eraill</a:t>
            </a:r>
          </a:p>
        </p:txBody>
      </p:sp>
      <p:sp>
        <p:nvSpPr>
          <p:cNvPr id="4109" name="AutoShape 16"/>
          <p:cNvSpPr>
            <a:spLocks noChangeArrowheads="1"/>
          </p:cNvSpPr>
          <p:nvPr/>
        </p:nvSpPr>
        <p:spPr bwMode="auto">
          <a:xfrm>
            <a:off x="3995738" y="2060575"/>
            <a:ext cx="4968875" cy="8636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GB" altLang="en-US" sz="4000">
                <a:solidFill>
                  <a:schemeClr val="bg1"/>
                </a:solidFill>
                <a:latin typeface="Comic Sans MS" pitchFamily="66" charset="0"/>
                <a:cs typeface="Arial" charset="0"/>
              </a:rPr>
              <a:t>effaith ar gymuned</a:t>
            </a:r>
          </a:p>
        </p:txBody>
      </p:sp>
      <p:sp>
        <p:nvSpPr>
          <p:cNvPr id="4110" name="Text Box 17"/>
          <p:cNvSpPr txBox="1">
            <a:spLocks noChangeArrowheads="1"/>
          </p:cNvSpPr>
          <p:nvPr/>
        </p:nvSpPr>
        <p:spPr bwMode="auto">
          <a:xfrm>
            <a:off x="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pPr algn="ctr">
              <a:spcBef>
                <a:spcPct val="50000"/>
              </a:spcBef>
            </a:pPr>
            <a:r>
              <a:rPr lang="en-GB" altLang="en-US" sz="2800" b="1">
                <a:solidFill>
                  <a:schemeClr val="bg1"/>
                </a:solidFill>
                <a:latin typeface="Comic Sans MS" pitchFamily="66" charset="0"/>
                <a:cs typeface="Arial" charset="0"/>
              </a:rPr>
              <a:t>Mae </a:t>
            </a:r>
            <a:r>
              <a:rPr lang="en-GB" altLang="en-US" sz="2800" b="1">
                <a:solidFill>
                  <a:schemeClr val="bg1"/>
                </a:solidFill>
              </a:rPr>
              <a:t>Sylweddau Seicoweithredol Newydd (SSN) </a:t>
            </a:r>
          </a:p>
          <a:p>
            <a:pPr algn="ctr">
              <a:spcBef>
                <a:spcPct val="50000"/>
              </a:spcBef>
            </a:pPr>
            <a:r>
              <a:rPr lang="en-GB" altLang="en-US" sz="2800" b="1">
                <a:solidFill>
                  <a:schemeClr val="bg1"/>
                </a:solidFill>
                <a:latin typeface="Comic Sans MS" pitchFamily="66" charset="0"/>
                <a:cs typeface="Arial" charset="0"/>
              </a:rPr>
              <a:t>yn fath o gymryd cyffuriau sy</a:t>
            </a:r>
            <a:r>
              <a:rPr lang="ja-JP" altLang="en-GB" sz="2800" b="1">
                <a:solidFill>
                  <a:schemeClr val="bg1"/>
                </a:solidFill>
                <a:latin typeface="Comic Sans MS" pitchFamily="66" charset="0"/>
                <a:cs typeface="Arial" charset="0"/>
              </a:rPr>
              <a:t>’</a:t>
            </a:r>
            <a:r>
              <a:rPr lang="en-GB" altLang="ja-JP" sz="2800" b="1">
                <a:solidFill>
                  <a:schemeClr val="bg1"/>
                </a:solidFill>
                <a:latin typeface="Comic Sans MS" pitchFamily="66" charset="0"/>
                <a:cs typeface="Arial" charset="0"/>
              </a:rPr>
              <a:t>n fwy derbyniol yn gymdeithasol </a:t>
            </a:r>
            <a:endParaRPr lang="en-GB" altLang="en-US" sz="2800" b="1">
              <a:solidFill>
                <a:schemeClr val="bg1"/>
              </a:solidFill>
              <a:latin typeface="Comic Sans MS" pitchFamily="66"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5127" name="Picture 9" descr="solphade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1844675"/>
            <a:ext cx="2735263"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1" descr="order-co-codamol-30-500mg-online-free-prescription-included-as-well-as-free-shipping-4e0ceed52763338bb9c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2775" y="1341438"/>
            <a:ext cx="3451225"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3" descr="nurofen_1872371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208881">
            <a:off x="3093244" y="2191544"/>
            <a:ext cx="273526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14"/>
          <p:cNvSpPr txBox="1">
            <a:spLocks noChangeArrowheads="1"/>
          </p:cNvSpPr>
          <p:nvPr/>
        </p:nvSpPr>
        <p:spPr bwMode="auto">
          <a:xfrm>
            <a:off x="250825" y="188913"/>
            <a:ext cx="8496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pPr algn="ctr">
              <a:spcBef>
                <a:spcPct val="50000"/>
              </a:spcBef>
            </a:pPr>
            <a:r>
              <a:rPr lang="en-GB" altLang="en-US">
                <a:latin typeface="Comic Sans MS" pitchFamily="66" charset="0"/>
                <a:cs typeface="Arial" charset="0"/>
              </a:rPr>
              <a:t>Mae ffws diangen ynglŷn â</a:t>
            </a:r>
            <a:r>
              <a:rPr lang="ja-JP" altLang="en-GB">
                <a:latin typeface="Comic Sans MS" pitchFamily="66" charset="0"/>
                <a:cs typeface="Arial" charset="0"/>
              </a:rPr>
              <a:t>’</a:t>
            </a:r>
            <a:r>
              <a:rPr lang="en-GB" altLang="ja-JP">
                <a:latin typeface="Comic Sans MS" pitchFamily="66" charset="0"/>
                <a:cs typeface="Arial" charset="0"/>
              </a:rPr>
              <a:t>r gofal sydd ei angen pan yn defnyddio poenladdwyr</a:t>
            </a:r>
            <a:endParaRPr lang="en-GB" altLang="en-US">
              <a:latin typeface="Comic Sans MS" pitchFamily="66"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6151" name="Picture 9" descr="Cocaethylene-3D-ball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6938" y="549275"/>
            <a:ext cx="316706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1" descr="coca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836613"/>
            <a:ext cx="2236788"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13"/>
          <p:cNvSpPr txBox="1">
            <a:spLocks noChangeArrowheads="1"/>
          </p:cNvSpPr>
          <p:nvPr/>
        </p:nvSpPr>
        <p:spPr bwMode="auto">
          <a:xfrm>
            <a:off x="2411413" y="771525"/>
            <a:ext cx="792162"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pPr>
              <a:spcBef>
                <a:spcPct val="50000"/>
              </a:spcBef>
            </a:pPr>
            <a:r>
              <a:rPr lang="en-GB" altLang="en-US" sz="8800" b="1">
                <a:cs typeface="Arial" charset="0"/>
              </a:rPr>
              <a:t>+</a:t>
            </a:r>
          </a:p>
        </p:txBody>
      </p:sp>
      <p:pic>
        <p:nvPicPr>
          <p:cNvPr id="6154" name="Picture 15" descr="drinking_alcohol_1366916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575" y="908050"/>
            <a:ext cx="2262188" cy="14160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55" name="Text Box 16"/>
          <p:cNvSpPr txBox="1">
            <a:spLocks noChangeArrowheads="1"/>
          </p:cNvSpPr>
          <p:nvPr/>
        </p:nvSpPr>
        <p:spPr bwMode="auto">
          <a:xfrm>
            <a:off x="5435600" y="771525"/>
            <a:ext cx="79216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pPr>
              <a:spcBef>
                <a:spcPct val="50000"/>
              </a:spcBef>
            </a:pPr>
            <a:r>
              <a:rPr lang="en-GB" altLang="en-US" sz="8800" b="1">
                <a:cs typeface="Arial" charset="0"/>
              </a:rPr>
              <a:t>=</a:t>
            </a:r>
          </a:p>
        </p:txBody>
      </p:sp>
      <p:sp>
        <p:nvSpPr>
          <p:cNvPr id="6156" name="Text Box 17"/>
          <p:cNvSpPr txBox="1">
            <a:spLocks noChangeArrowheads="1"/>
          </p:cNvSpPr>
          <p:nvPr/>
        </p:nvSpPr>
        <p:spPr bwMode="auto">
          <a:xfrm>
            <a:off x="5651500" y="2133600"/>
            <a:ext cx="2592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pPr algn="ctr">
              <a:spcBef>
                <a:spcPct val="50000"/>
              </a:spcBef>
            </a:pPr>
            <a:r>
              <a:rPr lang="en-GB" altLang="en-US" sz="2400" b="1">
                <a:latin typeface="Comic Sans MS" pitchFamily="66" charset="0"/>
                <a:cs typeface="Arial" charset="0"/>
              </a:rPr>
              <a:t>Cocaethylene</a:t>
            </a:r>
            <a:r>
              <a:rPr lang="en-GB" altLang="en-US" sz="1800">
                <a:cs typeface="Arial" charset="0"/>
              </a:rPr>
              <a:t> </a:t>
            </a:r>
          </a:p>
        </p:txBody>
      </p:sp>
      <p:pic>
        <p:nvPicPr>
          <p:cNvPr id="6157" name="Picture 21" descr="4e6ba93fd54486182e424458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0825" y="3429000"/>
            <a:ext cx="17272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22" descr="buy-benzo-fury-pellets-72-p"/>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24075" y="3284538"/>
            <a:ext cx="151765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23" descr="greenbea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24300" y="3429000"/>
            <a:ext cx="110013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Text Box 24"/>
          <p:cNvSpPr txBox="1">
            <a:spLocks noChangeArrowheads="1"/>
          </p:cNvSpPr>
          <p:nvPr/>
        </p:nvSpPr>
        <p:spPr bwMode="auto">
          <a:xfrm>
            <a:off x="179388" y="4797425"/>
            <a:ext cx="2195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pPr>
              <a:spcBef>
                <a:spcPct val="50000"/>
              </a:spcBef>
            </a:pPr>
            <a:r>
              <a:rPr lang="en-GB" altLang="en-US" sz="1800">
                <a:latin typeface="Comic Sans MS" pitchFamily="66" charset="0"/>
                <a:cs typeface="Arial" charset="0"/>
              </a:rPr>
              <a:t>Bromo Dragonfly</a:t>
            </a:r>
          </a:p>
        </p:txBody>
      </p:sp>
      <p:pic>
        <p:nvPicPr>
          <p:cNvPr id="6161" name="Picture 26" descr="festivals-urged-to-tackle-legal-high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51500" y="2636838"/>
            <a:ext cx="329406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Text Box 18"/>
          <p:cNvSpPr txBox="1">
            <a:spLocks noChangeArrowheads="1"/>
          </p:cNvSpPr>
          <p:nvPr/>
        </p:nvSpPr>
        <p:spPr bwMode="auto">
          <a:xfrm>
            <a:off x="107950" y="0"/>
            <a:ext cx="9036050" cy="549275"/>
          </a:xfrm>
          <a:prstGeom prst="rect">
            <a:avLst/>
          </a:prstGeom>
          <a:solidFill>
            <a:srgbClr val="D2F81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defRPr sz="2000">
                <a:solidFill>
                  <a:schemeClr val="tx1"/>
                </a:solidFill>
                <a:latin typeface="Arial" charset="0"/>
                <a:ea typeface="ＭＳ Ｐゴシック" pitchFamily="34" charset="-128"/>
              </a:defRPr>
            </a:lvl6pPr>
            <a:lvl7pPr eaLnBrk="0" hangingPunct="0">
              <a:defRPr sz="2000">
                <a:solidFill>
                  <a:schemeClr val="tx1"/>
                </a:solidFill>
                <a:latin typeface="Arial" charset="0"/>
                <a:ea typeface="ＭＳ Ｐゴシック" pitchFamily="34" charset="-128"/>
              </a:defRPr>
            </a:lvl7pPr>
            <a:lvl8pPr eaLnBrk="0" hangingPunct="0">
              <a:defRPr sz="2000">
                <a:solidFill>
                  <a:schemeClr val="tx1"/>
                </a:solidFill>
                <a:latin typeface="Arial" charset="0"/>
                <a:ea typeface="ＭＳ Ｐゴシック" pitchFamily="34" charset="-128"/>
              </a:defRPr>
            </a:lvl8pPr>
            <a:lvl9pPr eaLnBrk="0" hangingPunct="0">
              <a:defRPr sz="2000">
                <a:solidFill>
                  <a:schemeClr val="tx1"/>
                </a:solidFill>
                <a:latin typeface="Arial" charset="0"/>
                <a:ea typeface="ＭＳ Ｐゴシック" pitchFamily="34" charset="-128"/>
              </a:defRPr>
            </a:lvl9pPr>
          </a:lstStyle>
          <a:p>
            <a:pPr>
              <a:spcBef>
                <a:spcPct val="50000"/>
              </a:spcBef>
            </a:pPr>
            <a:r>
              <a:rPr lang="en-GB" altLang="en-US" sz="3000">
                <a:latin typeface="Comic Sans MS" pitchFamily="66" charset="0"/>
                <a:cs typeface="Arial" charset="0"/>
              </a:rPr>
              <a:t>Mae G</a:t>
            </a:r>
            <a:r>
              <a:rPr lang="en-US" altLang="en-US" sz="3000">
                <a:latin typeface="Comic Sans MS" pitchFamily="66" charset="0"/>
                <a:cs typeface="Arial" charset="0"/>
              </a:rPr>
              <a:t>w</a:t>
            </a:r>
            <a:r>
              <a:rPr lang="en-GB" altLang="en-US" sz="3000">
                <a:latin typeface="Comic Sans MS" pitchFamily="66" charset="0"/>
                <a:cs typeface="Arial" charset="0"/>
              </a:rPr>
              <a:t>yliau yn gyfle i gael anterth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71" name="Title 1"/>
          <p:cNvSpPr>
            <a:spLocks noGrp="1"/>
          </p:cNvSpPr>
          <p:nvPr>
            <p:ph type="title" idx="4294967295"/>
          </p:nvPr>
        </p:nvSpPr>
        <p:spPr>
          <a:xfrm>
            <a:off x="0" y="260350"/>
            <a:ext cx="9144000" cy="1143000"/>
          </a:xfrm>
        </p:spPr>
        <p:txBody>
          <a:bodyPr/>
          <a:lstStyle/>
          <a:p>
            <a:pPr eaLnBrk="1" hangingPunct="1"/>
            <a:r>
              <a:rPr lang="en-GB" altLang="en-US" sz="4000" smtClean="0">
                <a:latin typeface="Comic Sans MS" pitchFamily="66" charset="0"/>
                <a:ea typeface="ＭＳ Ｐゴシック" pitchFamily="34" charset="-128"/>
              </a:rPr>
              <a:t>Dim ond ychydig o hwyl yw mewnanadlu Ocsid Nitraidd (nwy chwerthin)</a:t>
            </a:r>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7176" name="Picture 9" descr="BITTERCOL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438" y="1773238"/>
            <a:ext cx="42291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1" descr="best-whip-cream-chargers-24-8gm--95-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155733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3" descr="nitrousoxide_200x1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2138" y="2565400"/>
            <a:ext cx="230346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229225"/>
            <a:ext cx="9144000" cy="16287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Content Placeholder 13" descr="0270e648851bce61cdc475a0fee3c0f3.jpg"/>
          <p:cNvPicPr>
            <a:picLocks noGrp="1" noChangeAspect="1"/>
          </p:cNvPicPr>
          <p:nvPr>
            <p:ph idx="4294967295"/>
          </p:nvPr>
        </p:nvPicPr>
        <p:blipFill>
          <a:blip r:embed="rId3" cstate="print"/>
          <a:stretch>
            <a:fillRect/>
          </a:stretch>
        </p:blipFill>
        <p:spPr>
          <a:xfrm>
            <a:off x="4283968" y="5256584"/>
            <a:ext cx="2954693" cy="1772816"/>
          </a:xfrm>
          <a:effectLst>
            <a:softEdge rad="317500"/>
          </a:effectLst>
        </p:spPr>
      </p:pic>
      <p:pic>
        <p:nvPicPr>
          <p:cNvPr id="10" name="Picture 9" descr="There-are-no-statistics-f-006.jpg"/>
          <p:cNvPicPr>
            <a:picLocks noChangeAspect="1"/>
          </p:cNvPicPr>
          <p:nvPr/>
        </p:nvPicPr>
        <p:blipFill>
          <a:blip r:embed="rId4" cstate="print"/>
          <a:stretch>
            <a:fillRect/>
          </a:stretch>
        </p:blipFill>
        <p:spPr>
          <a:xfrm>
            <a:off x="-180528" y="5112568"/>
            <a:ext cx="2954693" cy="1772816"/>
          </a:xfrm>
          <a:prstGeom prst="rect">
            <a:avLst/>
          </a:prstGeom>
          <a:ln>
            <a:noFill/>
          </a:ln>
          <a:effectLst>
            <a:outerShdw blurRad="292100" dist="139700" dir="2700000" algn="tl" rotWithShape="0">
              <a:srgbClr val="333333">
                <a:alpha val="65000"/>
              </a:srgbClr>
            </a:outerShdw>
            <a:softEdge rad="317500"/>
          </a:effectLst>
        </p:spPr>
      </p:pic>
      <p:pic>
        <p:nvPicPr>
          <p:cNvPr id="15" name="Picture 14" descr="drugs-rex460.jpg"/>
          <p:cNvPicPr>
            <a:picLocks noChangeAspect="1"/>
          </p:cNvPicPr>
          <p:nvPr/>
        </p:nvPicPr>
        <p:blipFill>
          <a:blip r:embed="rId5" cstate="print"/>
          <a:stretch>
            <a:fillRect/>
          </a:stretch>
        </p:blipFill>
        <p:spPr>
          <a:xfrm>
            <a:off x="6732240" y="5157192"/>
            <a:ext cx="2834679" cy="1700808"/>
          </a:xfrm>
          <a:prstGeom prst="rect">
            <a:avLst/>
          </a:prstGeom>
          <a:ln>
            <a:noFill/>
          </a:ln>
          <a:effectLst>
            <a:softEdge rad="317500"/>
          </a:effectLst>
        </p:spPr>
      </p:pic>
      <p:pic>
        <p:nvPicPr>
          <p:cNvPr id="16" name="Picture 15" descr="drugs-cocktail-987264987.jpg"/>
          <p:cNvPicPr>
            <a:picLocks noChangeAspect="1"/>
          </p:cNvPicPr>
          <p:nvPr/>
        </p:nvPicPr>
        <p:blipFill>
          <a:blip r:embed="rId6" cstate="print"/>
          <a:stretch>
            <a:fillRect/>
          </a:stretch>
        </p:blipFill>
        <p:spPr>
          <a:xfrm>
            <a:off x="2262514" y="5085184"/>
            <a:ext cx="2506785" cy="1772816"/>
          </a:xfrm>
          <a:prstGeom prst="rect">
            <a:avLst/>
          </a:prstGeom>
          <a:ln>
            <a:noFill/>
          </a:ln>
          <a:effectLst>
            <a:softEdge rad="317500"/>
          </a:effectLst>
        </p:spPr>
      </p:pic>
      <p:pic>
        <p:nvPicPr>
          <p:cNvPr id="8199" name="Picture 3" descr="C:\Users\Linda\Documents\photos\programme photos\cyberbullying images\imagesCATAS85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9700" y="2492375"/>
            <a:ext cx="28987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 descr="C:\Users\Linda\Desktop\imagesCARO08S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1916113"/>
            <a:ext cx="41084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9228" name="Text Box 12"/>
          <p:cNvSpPr txBox="1">
            <a:spLocks noChangeArrowheads="1"/>
          </p:cNvSpPr>
          <p:nvPr/>
        </p:nvSpPr>
        <p:spPr bwMode="auto">
          <a:xfrm>
            <a:off x="250825" y="188913"/>
            <a:ext cx="8424863"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GB" altLang="en-US" sz="3600" b="1" smtClean="0">
                <a:latin typeface="Comic Sans MS" pitchFamily="66" charset="0"/>
              </a:rPr>
              <a:t>Dylai rhieni fonitro</a:t>
            </a:r>
            <a:r>
              <a:rPr lang="ja-JP" altLang="en-GB" sz="3600" b="1" smtClean="0">
                <a:latin typeface="Comic Sans MS" pitchFamily="66" charset="0"/>
              </a:rPr>
              <a:t>’</a:t>
            </a:r>
            <a:r>
              <a:rPr lang="en-GB" altLang="ja-JP" sz="3600" b="1" smtClean="0">
                <a:latin typeface="Comic Sans MS" pitchFamily="66" charset="0"/>
              </a:rPr>
              <a:t>r gwefannau y mae eu plant yn ymweld </a:t>
            </a:r>
            <a:r>
              <a:rPr lang="en-US" altLang="ja-JP" sz="3600" b="1" smtClean="0">
                <a:latin typeface="Comic Sans MS" pitchFamily="66" charset="0"/>
              </a:rPr>
              <a:t>â hwy ar y rhyngrwyd</a:t>
            </a:r>
            <a:endParaRPr lang="en-US" altLang="en-US" sz="3600" b="1" smtClean="0">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4280</TotalTime>
  <Words>986</Words>
  <Application>Microsoft Office PowerPoint</Application>
  <PresentationFormat>On-screen Show (4:3)</PresentationFormat>
  <Paragraphs>56</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ＭＳ Ｐゴシック</vt:lpstr>
      <vt:lpstr>Comic Sans MS</vt:lpstr>
      <vt:lpstr>Calibri</vt:lpstr>
      <vt:lpstr>Default Design</vt:lpstr>
      <vt:lpstr>Gweithgaredd Canfod Barn  </vt:lpstr>
      <vt:lpstr>Gweithgaredd Canfod Barn</vt:lpstr>
      <vt:lpstr>PowerPoint Presentation</vt:lpstr>
      <vt:lpstr>PowerPoint Presentation</vt:lpstr>
      <vt:lpstr>PowerPoint Presentation</vt:lpstr>
      <vt:lpstr>Dim ond ychydig o hwyl yw mewnanadlu Ocsid Nitraidd (nwy chwerthin)</vt:lpstr>
      <vt:lpstr>PowerPoint Presentation</vt:lpstr>
    </vt:vector>
  </TitlesOfParts>
  <Company>South Wales Police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Gweithgaredd Canfod Barn  </dc:title>
  <dc:creator>All Wales School Liaison Core Programme</dc:creator>
  <cp:lastModifiedBy>Andrew Holland</cp:lastModifiedBy>
  <cp:revision>50</cp:revision>
  <dcterms:created xsi:type="dcterms:W3CDTF">2011-11-11T17:16:32Z</dcterms:created>
  <dcterms:modified xsi:type="dcterms:W3CDTF">2018-11-26T10:17:28Z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0e2fc6c4-cd9d-4153-b478-05eaef622652</vt:lpwstr>
  </property>
  <property fmtid="{D5CDD505-2E9C-101B-9397-08002B2CF9AE}" pid="3" name="SWPIL">
    <vt:lpwstr>NOT PROTECTIVELY MARKED</vt:lpwstr>
  </property>
  <property fmtid="{D5CDD505-2E9C-101B-9397-08002B2CF9AE}" pid="4" name="SWPVNV">
    <vt:lpwstr>No Visual Mark</vt:lpwstr>
  </property>
</Properties>
</file>