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3" r:id="rId2"/>
    <p:sldId id="286" r:id="rId3"/>
    <p:sldId id="259" r:id="rId4"/>
    <p:sldId id="260" r:id="rId5"/>
    <p:sldId id="261" r:id="rId6"/>
    <p:sldId id="262" r:id="rId7"/>
    <p:sldId id="263" r:id="rId8"/>
    <p:sldId id="264" r:id="rId9"/>
    <p:sldId id="265" r:id="rId10"/>
    <p:sldId id="266" r:id="rId11"/>
    <p:sldId id="267" r:id="rId12"/>
    <p:sldId id="268" r:id="rId13"/>
    <p:sldId id="269" r:id="rId14"/>
    <p:sldId id="270" r:id="rId15"/>
    <p:sldId id="287" r:id="rId16"/>
    <p:sldId id="288" r:id="rId17"/>
    <p:sldId id="289" r:id="rId18"/>
    <p:sldId id="290" r:id="rId19"/>
    <p:sldId id="294" r:id="rId2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p:scale>
          <a:sx n="77" d="100"/>
          <a:sy n="77" d="100"/>
        </p:scale>
        <p:origin x="-3344" y="-1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43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GB"/>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367A6608-859C-954E-B713-1127A78A341D}" type="slidenum">
              <a:rPr lang="en-GB"/>
              <a:pPr/>
              <a:t>‹#›</a:t>
            </a:fld>
            <a:endParaRPr lang="en-GB"/>
          </a:p>
        </p:txBody>
      </p:sp>
    </p:spTree>
    <p:extLst>
      <p:ext uri="{BB962C8B-B14F-4D97-AF65-F5344CB8AC3E}">
        <p14:creationId xmlns:p14="http://schemas.microsoft.com/office/powerpoint/2010/main" val="3613880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7DCF582-C5BB-BD45-98AB-E01384C9B151}" type="slidenum">
              <a:rPr lang="en-GB"/>
              <a:pPr/>
              <a:t>1</a:t>
            </a:fld>
            <a:endParaRPr lang="en-GB"/>
          </a:p>
        </p:txBody>
      </p:sp>
      <p:sp>
        <p:nvSpPr>
          <p:cNvPr id="22531"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13C299D-0A55-8841-8E0E-1B41F67FBDE8}" type="slidenum">
              <a:rPr lang="en-GB" sz="1200">
                <a:latin typeface="Calibri" charset="0"/>
              </a:rPr>
              <a:pPr algn="r" eaLnBrk="1" hangingPunct="1"/>
              <a:t>1</a:t>
            </a:fld>
            <a:endParaRPr lang="en-GB"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63FEBC11-DC8B-7543-A896-1B9506D7D251}" type="slidenum">
              <a:rPr lang="en-GB"/>
              <a:pPr/>
              <a:t>10</a:t>
            </a:fld>
            <a:endParaRPr lang="en-GB"/>
          </a:p>
        </p:txBody>
      </p:sp>
      <p:sp>
        <p:nvSpPr>
          <p:cNvPr id="31747" name="Slide Image Placeholder 1"/>
          <p:cNvSpPr>
            <a:spLocks noGrp="1" noRot="1" noChangeAspect="1" noTextEdit="1"/>
          </p:cNvSpPr>
          <p:nvPr>
            <p:ph type="sldImg"/>
          </p:nvPr>
        </p:nvSpPr>
        <p:spPr>
          <a:ln/>
        </p:spPr>
      </p:sp>
      <p:sp>
        <p:nvSpPr>
          <p:cNvPr id="3174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buFontTx/>
              <a:buChar char="•"/>
            </a:pPr>
            <a:r>
              <a:rPr lang="en-GB"/>
              <a:t>Dosbarth o feddyginiaethau neu sylweddau yw fasledwyr sy’n gwneud i’r pibellau gwaed ledu (ymagor). Nitradau yw’r math mwyaf cyffredin o feddyginiaethau </a:t>
            </a:r>
            <a:r>
              <a:rPr lang="en-GB" u="sng"/>
              <a:t>fasledwr.</a:t>
            </a:r>
          </a:p>
          <a:p>
            <a:pPr marL="266700" indent="-266700">
              <a:buFontTx/>
              <a:buChar char="•"/>
            </a:pPr>
            <a:r>
              <a:rPr lang="en-GB"/>
              <a:t>Daw poppers fel arfer ar ffurf hylif cemegol (nitrad) a werthir mewn potel fechan. Fel arfer alcyl nitrad yw’r cemegyn.</a:t>
            </a:r>
          </a:p>
          <a:p>
            <a:pPr marL="266700" indent="-266700">
              <a:buFontTx/>
              <a:buChar char="•"/>
            </a:pPr>
            <a:r>
              <a:rPr lang="en-GB"/>
              <a:t>Gall llosgiadau i feinwe’r corff - gyda brech yn datblygu o amgylch y trwyn a’r geg, a/neu lid yn y trwyn a’r gwddf fod yn arwyddion o gamddefnydd. </a:t>
            </a:r>
          </a:p>
          <a:p>
            <a:pPr marL="266700" indent="-266700">
              <a:buFontTx/>
              <a:buChar char="•"/>
            </a:pPr>
            <a:r>
              <a:rPr lang="en-GB"/>
              <a:t>Dywedwyd bod ganddynt effeithiau byr ar brofiad rhywiol, yn benodol gan eu bod yn gwneud i orgasm deimlo fel ei bod yn para’n hwy; gall wneud i godiad deimlo’n gryfach (er bod rhai dynion yn cael trafferth i gael codiad wedi ffroeni poppers); a’i gwneud hi’n haws i rai pobl gael rhyw rhefrol (drwy helpu i ymlacio cyhyrau’r sffincter rhefrol). Awgrymwch os yw athrawon yn lawrthwytho’r PPT hwn i’w ddefnyddio efallai na fyddant yn dymuno cyfeirio at effeithiau rhywiol poppers gyda’u disgyblion oni bai y caiff hyn ei sbarduno gan y dosbarth neu fod yr athro/athrawes yn teimlo ei fod yn briodol i ddisgyblion.</a:t>
            </a: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037EFB7-79C1-9845-872F-15E9486CEA51}" type="slidenum">
              <a:rPr lang="en-GB" sz="1200">
                <a:latin typeface="Calibri" charset="0"/>
              </a:rPr>
              <a:pPr algn="r" eaLnBrk="1" hangingPunct="1"/>
              <a:t>10</a:t>
            </a:fld>
            <a:endParaRPr lang="en-GB"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C7F28BA-56CC-A64E-AC42-C5C2063C76AE}" type="slidenum">
              <a:rPr lang="en-GB"/>
              <a:pPr/>
              <a:t>11</a:t>
            </a:fld>
            <a:endParaRPr lang="en-GB"/>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buFontTx/>
              <a:buChar char="•"/>
            </a:pPr>
            <a:r>
              <a:rPr lang="en-GB"/>
              <a:t>Mae alcohol yn gweithio fel </a:t>
            </a:r>
            <a:r>
              <a:rPr lang="en-GB" b="1"/>
              <a:t>iselydd</a:t>
            </a:r>
            <a:r>
              <a:rPr lang="en-GB"/>
              <a:t> ac yn arafu gweithgarwch yr ymennydd, lleihau eich </a:t>
            </a:r>
            <a:r>
              <a:rPr lang="en-GB" b="1"/>
              <a:t>swildod </a:t>
            </a:r>
            <a:r>
              <a:rPr lang="en-GB"/>
              <a:t>a rhoi teimlad ffug o hyder i chi. Mae hefyd yn gwneud i chi ddifaru llai am y pethau yr ydych wedi eu gwneud pan yn feddw. Bydd hefyd yn effeithio ar y system nerfol, felly mae negeseuon a anfonir o wahanol rannau’r corff yn cymryd yn hwy i gyrraedd yr ymennydd, bydd hyn yn arafu eich ymateb/atgyrchion.</a:t>
            </a:r>
          </a:p>
          <a:p>
            <a:pPr marL="266700" indent="-266700">
              <a:buFontTx/>
              <a:buChar char="•"/>
            </a:pPr>
            <a:r>
              <a:rPr lang="en-GB"/>
              <a:t>Alcohol yw’r cyffur mwyaf cyffredin i fod ymhlyg mewn trais ar ddêt.</a:t>
            </a:r>
          </a:p>
          <a:p>
            <a:pPr marL="266700" indent="-266700">
              <a:buFontTx/>
              <a:buChar char="•"/>
            </a:pPr>
            <a:r>
              <a:rPr lang="en-GB"/>
              <a:t>Yfed sbri yw pan yfir llawer o alcohol mewn cyfnod byr o amser. Mae risg llawer uwch i ymosodiadau rhywiol neu feichiogrwydd heb ei gynllunio neu heintiadau a drosglwyddir yn rhywiol ddigwydd pan fydd pobl ifanc yn camddefnyddio alcohol.</a:t>
            </a: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E432419F-3C65-7E46-9936-92A682A732FD}" type="slidenum">
              <a:rPr lang="en-GB" sz="1200">
                <a:latin typeface="Calibri" charset="0"/>
              </a:rPr>
              <a:pPr algn="r" eaLnBrk="1" hangingPunct="1"/>
              <a:t>11</a:t>
            </a:fld>
            <a:endParaRPr lang="en-GB"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42C1615-BA62-A84B-AC7A-2DCAF3746C3B}" type="slidenum">
              <a:rPr lang="en-GB"/>
              <a:pPr/>
              <a:t>12</a:t>
            </a:fld>
            <a:endParaRPr lang="en-GB"/>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r>
              <a:rPr lang="en-GB"/>
              <a:t> </a:t>
            </a:r>
            <a:r>
              <a:rPr lang="en-GB" b="1"/>
              <a:t>Gall sylweddau ladd y tro cyntaf y’u defnyddir</a:t>
            </a:r>
            <a:r>
              <a:rPr lang="en-GB"/>
              <a:t>.</a:t>
            </a:r>
          </a:p>
          <a:p>
            <a:pPr marL="177800" indent="-177800">
              <a:buFontTx/>
              <a:buChar char="•"/>
            </a:pPr>
            <a:r>
              <a:rPr lang="en-GB"/>
              <a:t>Mae chwistrellu cynhyrchion nwy i lawr y gwddf yn ffordd arbennig o beryglus i gymryd y cyffur. Gall beri i’r gwddf chwyddo fel na all camddefnyddiwr y sylwedd anadlu, gall arafu’r galon a gall achosi trawiad ar y galon. Gall camddefnyddiwr y sylwedd farw o effeithiau iselydd corfforol drwy fynd yn anymwybodol a thagu ar chwd.</a:t>
            </a: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8C23A3D-6E8B-D144-9EFE-E8AD0259A500}" type="slidenum">
              <a:rPr lang="en-GB" sz="1200">
                <a:latin typeface="Calibri" charset="0"/>
              </a:rPr>
              <a:pPr algn="r" eaLnBrk="1" hangingPunct="1"/>
              <a:t>12</a:t>
            </a:fld>
            <a:endParaRPr lang="en-GB"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A63A3BB1-6498-3644-AD27-424228E9E583}" type="slidenum">
              <a:rPr lang="en-GB"/>
              <a:pPr/>
              <a:t>13</a:t>
            </a:fld>
            <a:endParaRPr lang="en-GB"/>
          </a:p>
        </p:txBody>
      </p:sp>
      <p:sp>
        <p:nvSpPr>
          <p:cNvPr id="34819" name="Slide Image Placeholder 1"/>
          <p:cNvSpPr>
            <a:spLocks noGrp="1" noRot="1" noChangeAspect="1" noTextEdit="1"/>
          </p:cNvSpPr>
          <p:nvPr>
            <p:ph type="sldImg"/>
          </p:nvPr>
        </p:nvSpPr>
        <p:spPr>
          <a:ln/>
        </p:spPr>
      </p:sp>
      <p:sp>
        <p:nvSpPr>
          <p:cNvPr id="38916" name="Notes Placeholder 2"/>
          <p:cNvSpPr>
            <a:spLocks noGrp="1"/>
          </p:cNvSpPr>
          <p:nvPr>
            <p:ph type="body" idx="1"/>
          </p:nvPr>
        </p:nvSpPr>
        <p:spPr/>
        <p:txBody>
          <a:bodyPr/>
          <a:lstStyle/>
          <a:p>
            <a:pPr marL="355600" indent="-355600">
              <a:buFontTx/>
              <a:buChar char="•"/>
            </a:pPr>
            <a:r>
              <a:rPr lang="en-GB"/>
              <a:t>Mae gammahydroxybutrate yn gyffur peryglus gydag effeithiau tawelydd ac anesthetig.</a:t>
            </a:r>
          </a:p>
          <a:p>
            <a:pPr marL="355600" indent="-355600">
              <a:buFontTx/>
              <a:buChar char="•"/>
            </a:pPr>
            <a:r>
              <a:rPr lang="en-GB"/>
              <a:t>Oherwydd yr effaith hwn mae wedi ei gysylltu ag ymosodiadau rhyw â chymorth cyffur.</a:t>
            </a:r>
          </a:p>
          <a:p>
            <a:pPr marL="355600" indent="-355600">
              <a:buFontTx/>
              <a:buChar char="•"/>
            </a:pPr>
            <a:r>
              <a:rPr lang="en-GB"/>
              <a:t>Yn fuan wedi mynd i mewn i</a:t>
            </a:r>
            <a:r>
              <a:rPr lang="ja-JP" altLang="en-GB"/>
              <a:t>’</a:t>
            </a:r>
            <a:r>
              <a:rPr lang="en-GB"/>
              <a:t>r corff mae GHB yn creu teimlad o ewfforia a gall leihau swildod a gwneud i</a:t>
            </a:r>
            <a:r>
              <a:rPr lang="ja-JP" altLang="en-GB"/>
              <a:t>’</a:t>
            </a:r>
            <a:r>
              <a:rPr lang="en-GB"/>
              <a:t>r defnyddiwr deimlo</a:t>
            </a:r>
            <a:r>
              <a:rPr lang="ja-JP" altLang="en-GB"/>
              <a:t>’</a:t>
            </a:r>
            <a:r>
              <a:rPr lang="en-GB"/>
              <a:t>n gysglyd. Gall ladd ac mae</a:t>
            </a:r>
            <a:r>
              <a:rPr lang="ja-JP" altLang="en-GB"/>
              <a:t>’</a:t>
            </a:r>
            <a:r>
              <a:rPr lang="en-GB"/>
              <a:t>n arbennig o beryglus pan y</a:t>
            </a:r>
            <a:r>
              <a:rPr lang="ja-JP" altLang="en-GB"/>
              <a:t>’</a:t>
            </a:r>
            <a:r>
              <a:rPr lang="en-GB"/>
              <a:t>i defnyddir gydag alcohol a sylweddau eraill sy</a:t>
            </a:r>
            <a:r>
              <a:rPr lang="ja-JP" altLang="en-GB"/>
              <a:t>’</a:t>
            </a:r>
            <a:r>
              <a:rPr lang="en-GB"/>
              <a:t>n iselyddion neu</a:t>
            </a:r>
            <a:r>
              <a:rPr lang="ja-JP" altLang="en-GB"/>
              <a:t>’</a:t>
            </a:r>
            <a:r>
              <a:rPr lang="en-GB"/>
              <a:t>n dawelyddion.</a:t>
            </a:r>
          </a:p>
          <a:p>
            <a:pPr marL="355600" indent="-355600" eaLnBrk="1" hangingPunct="1"/>
            <a:endParaRPr lang="en-GB"/>
          </a:p>
        </p:txBody>
      </p:sp>
      <p:sp>
        <p:nvSpPr>
          <p:cNvPr id="3482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68767D6-BC39-4146-A8AE-4208F1C05DFC}" type="slidenum">
              <a:rPr lang="en-GB" sz="1200">
                <a:latin typeface="Calibri" charset="0"/>
              </a:rPr>
              <a:pPr algn="r" eaLnBrk="1" hangingPunct="1"/>
              <a:t>13</a:t>
            </a:fld>
            <a:endParaRPr lang="en-GB"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1ADB8EE1-0736-A74E-9E03-D710CB0F2E3B}" type="slidenum">
              <a:rPr lang="en-GB"/>
              <a:pPr/>
              <a:t>14</a:t>
            </a:fld>
            <a:endParaRPr lang="en-GB"/>
          </a:p>
        </p:txBody>
      </p:sp>
      <p:sp>
        <p:nvSpPr>
          <p:cNvPr id="35843" name="Slide Image Placeholder 1"/>
          <p:cNvSpPr>
            <a:spLocks noGrp="1" noRot="1" noChangeAspect="1" noTextEdit="1"/>
          </p:cNvSpPr>
          <p:nvPr>
            <p:ph type="sldImg"/>
          </p:nvPr>
        </p:nvSpPr>
        <p:spPr>
          <a:ln/>
        </p:spPr>
      </p:sp>
      <p:sp>
        <p:nvSpPr>
          <p:cNvPr id="39940" name="Notes Placeholder 2"/>
          <p:cNvSpPr>
            <a:spLocks noGrp="1"/>
          </p:cNvSpPr>
          <p:nvPr>
            <p:ph type="body" idx="1"/>
          </p:nvPr>
        </p:nvSpPr>
        <p:spPr/>
        <p:txBody>
          <a:bodyPr/>
          <a:lstStyle/>
          <a:p>
            <a:pPr marL="177800" indent="-177800">
              <a:buFontTx/>
              <a:buChar char="•"/>
            </a:pPr>
            <a:r>
              <a:rPr lang="en-GB"/>
              <a:t>Enw brand y cyffur yw </a:t>
            </a:r>
            <a:r>
              <a:rPr lang="en-GB" i="1"/>
              <a:t>flunitrazepam</a:t>
            </a:r>
            <a:r>
              <a:rPr lang="en-GB"/>
              <a:t> ac mae</a:t>
            </a:r>
            <a:r>
              <a:rPr lang="ja-JP" altLang="en-GB"/>
              <a:t>’</a:t>
            </a:r>
            <a:r>
              <a:rPr lang="en-GB"/>
              <a:t>n perthyn i deulu</a:t>
            </a:r>
            <a:r>
              <a:rPr lang="ja-JP" altLang="en-GB"/>
              <a:t>’</a:t>
            </a:r>
            <a:r>
              <a:rPr lang="en-GB"/>
              <a:t>r Faliwm. Mae, fodd bynnag, yn 10 gwaith cryfach na Faliwm.</a:t>
            </a:r>
          </a:p>
          <a:p>
            <a:pPr marL="177800" indent="-177800">
              <a:buFontTx/>
              <a:buChar char="•"/>
            </a:pPr>
            <a:r>
              <a:rPr lang="en-GB"/>
              <a:t>Mae pryderon bod rohypnol wedi ei ddefnyddio mewn troseddau rhyw, lle caiff diod dioddefwyr ei sbeicio â thawelydd, gan eu gwneud yn gysglyd iawn neu</a:t>
            </a:r>
            <a:r>
              <a:rPr lang="ja-JP" altLang="en-GB"/>
              <a:t>’</a:t>
            </a:r>
            <a:r>
              <a:rPr lang="en-GB"/>
              <a:t>n anymwybodol fel nad ydynt naill ai</a:t>
            </a:r>
            <a:r>
              <a:rPr lang="ja-JP" altLang="en-GB"/>
              <a:t>’</a:t>
            </a:r>
            <a:r>
              <a:rPr lang="en-GB"/>
              <a:t>n ymwybodol o</a:t>
            </a:r>
            <a:r>
              <a:rPr lang="ja-JP" altLang="en-GB"/>
              <a:t>’</a:t>
            </a:r>
            <a:r>
              <a:rPr lang="en-GB"/>
              <a:t>r ymosodiad rhyw neu</a:t>
            </a:r>
            <a:r>
              <a:rPr lang="ja-JP" altLang="en-GB"/>
              <a:t>’</a:t>
            </a:r>
            <a:r>
              <a:rPr lang="en-GB"/>
              <a:t>n methu ei atal.</a:t>
            </a:r>
          </a:p>
          <a:p>
            <a:pPr marL="177800" indent="-177800" eaLnBrk="1" hangingPunct="1">
              <a:spcBef>
                <a:spcPct val="0"/>
              </a:spcBef>
              <a:buFontTx/>
              <a:buChar char="•"/>
            </a:pPr>
            <a:endParaRPr lang="en-GB"/>
          </a:p>
        </p:txBody>
      </p:sp>
      <p:sp>
        <p:nvSpPr>
          <p:cNvPr id="3584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F3131B49-D269-9546-9EFE-1DDD17DBC52A}" type="slidenum">
              <a:rPr lang="en-GB" sz="1200">
                <a:latin typeface="Calibri" charset="0"/>
              </a:rPr>
              <a:pPr algn="r" eaLnBrk="1" hangingPunct="1"/>
              <a:t>14</a:t>
            </a:fld>
            <a:endParaRPr lang="en-GB"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2B353C1-6E4B-A04D-AC76-1A21A7E8BB57}" type="slidenum">
              <a:rPr lang="en-GB"/>
              <a:pPr/>
              <a:t>15</a:t>
            </a:fld>
            <a:endParaRPr lang="en-GB"/>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y-GB"/>
              <a:t>Darganfuwyd amffetaminau gyntaf yn y 1800au ond ni chafodd eu defnydd meddygol ei gydnabod tan y 1930au. Yna cawsant eu defnyddio i wrthsefyll pwysedd gwaed isel, helpu dioddefwyr asthma  i anadlu'n haws ac atal archwaeth. Rhagnodwyd amffetaminau diweddarach ar gyfer ystod eang o anhwylderau gan gynnwys anallu i gysgu, epilepsi, meigren, iselder ysbryd a gorfywiogrwydd ymhlith plant. Yn y 1950au a'r 1960au cawsant eu marchnata'n eang fel tabledi lliniaru.</a:t>
            </a:r>
            <a:br>
              <a:rPr lang="cy-GB"/>
            </a:br>
            <a:endParaRPr lang="cy-GB"/>
          </a:p>
          <a:p>
            <a:pPr eaLnBrk="1" hangingPunct="1"/>
            <a:r>
              <a:rPr lang="cy-GB"/>
              <a:t>Mae 2-DPMP yn symbylydd amffetamin sy'n cael ei ganfod mewn rhai cynhyrchion ‘Ivory Wave’. Er na allwn ddweud yn sicr beth sydd mewn unrhyw gynnyrch penodol a werthir fel ‘Ivory Wave’, gwyddom mai'r effeithiau a adroddir yw'r rhai sy'n ysgogydd cryf, gydag effeithiau tebyg i amffetaminau (cyflymder) a MDMA (ecstasi), fel rhybudd , sgyrsiau a theimladau ewfforia ac empathi. Ar yr 15fed  Medi 2011 daeth disoxypipradrol (2-DPMP), y cyfansoddyn gweithredol a geir mewn rhai uwchfannau cyfreithiol 'Ivory Wave', dan reolaeth dan Ddeddf Camddefnyddio Cyffuriau 1971. Bydd 2-DPMP a'i gyfansoddion cysylltiedig, D2PM a diphenylmethylpyrrolidine, yn dod yn gyffuriau dosbarth B.</a:t>
            </a:r>
          </a:p>
          <a:p>
            <a:pPr eaLnBrk="1" hangingPunct="1"/>
            <a:r>
              <a:rPr lang="cy-GB"/>
              <a:t> Nid yw'n gyfreithiol i werthu na chyflenwi.</a:t>
            </a:r>
            <a:endParaRPr lang="en-GB"/>
          </a:p>
        </p:txBody>
      </p:sp>
      <p:sp>
        <p:nvSpPr>
          <p:cNvPr id="3584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CEC716B-E45E-A44D-8CE6-3AA35646396A}" type="slidenum">
              <a:rPr lang="en-GB" sz="1200">
                <a:latin typeface="Calibri" charset="0"/>
              </a:rPr>
              <a:pPr algn="r" eaLnBrk="1" hangingPunct="1"/>
              <a:t>15</a:t>
            </a:fld>
            <a:endParaRPr lang="en-GB"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CA2D0C19-1FDA-B445-B9A5-05195526A035}" type="slidenum">
              <a:rPr lang="en-GB"/>
              <a:pPr/>
              <a:t>16</a:t>
            </a:fld>
            <a:endParaRPr lang="en-GB"/>
          </a:p>
        </p:txBody>
      </p:sp>
      <p:sp>
        <p:nvSpPr>
          <p:cNvPr id="37891" name="Slide Image Placeholder 1"/>
          <p:cNvSpPr>
            <a:spLocks noGrp="1" noRot="1" noChangeAspect="1" noTextEdit="1"/>
          </p:cNvSpPr>
          <p:nvPr>
            <p:ph type="sldImg"/>
          </p:nvPr>
        </p:nvSpPr>
        <p:spPr>
          <a:ln/>
        </p:spPr>
      </p:sp>
      <p:sp>
        <p:nvSpPr>
          <p:cNvPr id="3789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y-GB"/>
              <a:t>Gall y dwys uchel o daro cocên fod o fewn eiliadau a gall y ‘crash' neu 'ddod lawr' fod yn ddinistriol, gan arwain at yr awydd uniongyrchol a llethol i gymryd mwy.</a:t>
            </a:r>
            <a:br>
              <a:rPr lang="cy-GB"/>
            </a:br>
            <a:r>
              <a:rPr lang="cy-GB"/>
              <a:t>Daw'r term "crac" o'r stryd ac mae'n cyfeirio at y sain cracio y mae'r cyffur yn ei wneud pan fydd yn cael ei  ysmygu. Gwneir cocain crac trwy gyfuno ffurf powdr y cyffur gydag amonia neu soda pobi a dŵr, yna gwresogi'r gymysgedd i gael gwared â'r hydroclorid. Mae'r cyffur yn cynhyrchu bron ar unwaith, fel arfer o fewn 10 eiliad.</a:t>
            </a:r>
          </a:p>
          <a:p>
            <a:pPr eaLnBrk="1" hangingPunct="1">
              <a:spcBef>
                <a:spcPct val="0"/>
              </a:spcBef>
            </a:pPr>
            <a:r>
              <a:rPr lang="cy-GB"/>
              <a:t>Cyffur dosbarth A.</a:t>
            </a:r>
            <a:endParaRPr lang="en-GB"/>
          </a:p>
        </p:txBody>
      </p:sp>
      <p:sp>
        <p:nvSpPr>
          <p:cNvPr id="3584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9AC823E-20D7-F448-977E-126564DB5453}" type="slidenum">
              <a:rPr lang="en-GB" sz="1200">
                <a:latin typeface="Calibri" charset="0"/>
              </a:rPr>
              <a:pPr algn="r" eaLnBrk="1" hangingPunct="1"/>
              <a:t>16</a:t>
            </a:fld>
            <a:endParaRPr lang="en-GB"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CEE55BE6-5FFD-ED4A-9C20-6D609375A867}" type="slidenum">
              <a:rPr lang="en-GB"/>
              <a:pPr/>
              <a:t>17</a:t>
            </a:fld>
            <a:endParaRPr lang="en-GB"/>
          </a:p>
        </p:txBody>
      </p:sp>
      <p:sp>
        <p:nvSpPr>
          <p:cNvPr id="38915" name="Slide Image Placeholder 1"/>
          <p:cNvSpPr>
            <a:spLocks noGrp="1" noRot="1" noChangeAspect="1" noTextEdit="1"/>
          </p:cNvSpPr>
          <p:nvPr>
            <p:ph type="sldImg"/>
          </p:nvPr>
        </p:nvSpPr>
        <p:spPr>
          <a:ln/>
        </p:spPr>
      </p:sp>
      <p:sp>
        <p:nvSpPr>
          <p:cNvPr id="3891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y-GB"/>
              <a:t>Gall chwistrellu heroin wneud niwed  difrifol i'ch gwythiennau a'ch rhydwelïau, a gwyddys ei fod yn arwain at gangrene (marwolaeth meinwe'r corff, fel arfer bysedd, clustyn neu fraen) ac i heintiau.</a:t>
            </a:r>
          </a:p>
          <a:p>
            <a:pPr eaLnBrk="1" hangingPunct="1">
              <a:spcBef>
                <a:spcPct val="0"/>
              </a:spcBef>
            </a:pPr>
            <a:r>
              <a:rPr lang="cy-GB"/>
              <a:t>Cyffur Dosbarth A</a:t>
            </a:r>
            <a:endParaRPr lang="en-GB"/>
          </a:p>
        </p:txBody>
      </p:sp>
      <p:sp>
        <p:nvSpPr>
          <p:cNvPr id="3584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1D304624-07ED-7E41-91B8-42777F0B0C02}" type="slidenum">
              <a:rPr lang="en-GB" sz="1200">
                <a:latin typeface="Calibri" charset="0"/>
              </a:rPr>
              <a:pPr algn="r" eaLnBrk="1" hangingPunct="1"/>
              <a:t>17</a:t>
            </a:fld>
            <a:endParaRPr lang="en-GB"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1AB919E3-C0EA-AC4A-84EC-F297662A1B19}" type="slidenum">
              <a:rPr lang="en-GB"/>
              <a:pPr/>
              <a:t>18</a:t>
            </a:fld>
            <a:endParaRPr lang="en-GB"/>
          </a:p>
        </p:txBody>
      </p:sp>
      <p:sp>
        <p:nvSpPr>
          <p:cNvPr id="39939" name="Slide Image Placeholder 1"/>
          <p:cNvSpPr>
            <a:spLocks noGrp="1" noRot="1" noChangeAspect="1" noTextEdit="1"/>
          </p:cNvSpPr>
          <p:nvPr>
            <p:ph type="sldImg"/>
          </p:nvPr>
        </p:nvSpPr>
        <p:spPr>
          <a:ln/>
        </p:spPr>
      </p:sp>
      <p:sp>
        <p:nvSpPr>
          <p:cNvPr id="3994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y-GB"/>
              <a:t>K-Hole: Dywedir fod defnyddwyr nad ydynt yn gallu symud, neu sy'n cael profiad gwael ar ketamine, mewn K-Hole.</a:t>
            </a:r>
            <a:br>
              <a:rPr lang="cy-GB"/>
            </a:br>
            <a:r>
              <a:rPr lang="cy-GB"/>
              <a:t/>
            </a:r>
            <a:br>
              <a:rPr lang="cy-GB"/>
            </a:br>
            <a:r>
              <a:rPr lang="cy-GB"/>
              <a:t>Hysbysodd adroddiad y BBC ym mis Mai 2000 fod ymchwil feddygol wedi dangos bod profion rheoledig ar ddefnyddwyr Ketamine wedi dangos problemau cof a chwsgoffrenia ysgafn sawl diwrnod ar ôl cymryd y cyffur. </a:t>
            </a:r>
            <a:br>
              <a:rPr lang="cy-GB"/>
            </a:br>
            <a:endParaRPr lang="cy-GB"/>
          </a:p>
          <a:p>
            <a:pPr eaLnBrk="1" hangingPunct="1">
              <a:spcBef>
                <a:spcPct val="0"/>
              </a:spcBef>
            </a:pPr>
            <a:r>
              <a:rPr lang="cy-GB"/>
              <a:t>Rhyngweithiau - mae'n blocio negeswyr cemegol yn yr ymennydd sy'n cario mewnbwn synhwyraidd; mae'r ymennydd yn llenwi'r annedd sy'n deillio o hynny gyda gweledigaethau, breuddwydion, neu atgofion</a:t>
            </a:r>
            <a:br>
              <a:rPr lang="cy-GB"/>
            </a:br>
            <a:endParaRPr lang="cy-GB"/>
          </a:p>
          <a:p>
            <a:pPr eaLnBrk="1" hangingPunct="1">
              <a:spcBef>
                <a:spcPct val="0"/>
              </a:spcBef>
            </a:pPr>
            <a:r>
              <a:rPr lang="cy-GB"/>
              <a:t>Gall defnydd eithafol o ketaminau anafu'r bledren, gan achosi wlserau (clwyfau) yn y bledren, yn ogystal â ffibrosis (cryfhau waliau'r bledren a'r crebachu). Mae cleifion yn aml yn cael trafferth gydag amledd wrinol, brys, pwysau, poen, anymataliad a / neu waedu o'r bledren. Gallant dderbyn amrywiaeth o ddiagnosis gan gynnwys bledren gwenwynig, cystitis rhyng-ranol neu cystitis ketaminîn. Mae hyn wedi arwain at rai achosion o'r angen i gael gwared â'r bledren sydd wedi'i ddifrodi.</a:t>
            </a:r>
            <a:endParaRPr lang="en-GB"/>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45C586E-244A-F842-9F96-B287FA9170DF}" type="slidenum">
              <a:rPr lang="en-GB" sz="1200">
                <a:latin typeface="Calibri" charset="0"/>
              </a:rPr>
              <a:pPr algn="r" eaLnBrk="1" hangingPunct="1"/>
              <a:t>18</a:t>
            </a:fld>
            <a:endParaRPr lang="en-GB"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692150" y="4643438"/>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t>Gwybodaeth ar gael ar y gwefanau hyn. </a:t>
            </a: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7F4EF2E3-8FA9-534C-ABE7-6842FBB6B15F}" type="slidenum">
              <a:rPr lang="en-GB"/>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243F02D7-E073-6B4C-970A-D4F42E35BE1D}" type="slidenum">
              <a:rPr lang="en-GB"/>
              <a:pPr/>
              <a:t>2</a:t>
            </a:fld>
            <a:endParaRPr lang="en-GB"/>
          </a:p>
        </p:txBody>
      </p:sp>
      <p:sp>
        <p:nvSpPr>
          <p:cNvPr id="23555" name="Slide Image Placeholder 1"/>
          <p:cNvSpPr>
            <a:spLocks noGrp="1" noRot="1" noChangeAspect="1" noTextEdit="1"/>
          </p:cNvSpPr>
          <p:nvPr>
            <p:ph type="sldImg"/>
          </p:nvPr>
        </p:nvSpPr>
        <p:spPr>
          <a:ln/>
        </p:spPr>
      </p:sp>
      <p:sp>
        <p:nvSpPr>
          <p:cNvPr id="2355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Gofynnwch i’r athrawon rannu’n grwpiau o tua 4. Dosbarthwch 6 o’r 12 cerdyn i bob grŵp. Dylid defnyddio pob cerdyn. Bydd gan bob grŵp gerdyn fflach teitl a 4 cerdyn sy’n cynrychioli pob un o’r 6 chyffur o dan yr is-benawdau llun, ffeithiau, effeithiau, arwyddion i chwilio amdanynt a’r gyfraith. Dylai pob grŵp drefnu’r wybodaeth o dan bennawd enw’r cyffur. Bydd gan y grwpiau 10 munud i gwblhau’r dasg. Unwaith y bydd y dasg wedi ei chwblhau adolygwch bob cyffur gan ddefnyddio’r 12 sleid nesaf.</a:t>
            </a: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2F09126-228D-2640-8CFE-3D89D236B23D}" type="slidenum">
              <a:rPr lang="en-GB" sz="1200">
                <a:latin typeface="Calibri" charset="0"/>
              </a:rPr>
              <a:pPr algn="r" eaLnBrk="1" hangingPunct="1"/>
              <a:t>2</a:t>
            </a:fld>
            <a:endParaRPr lang="en-GB"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EEA79F0E-6FF5-6E48-9CA6-537402DD984F}" type="slidenum">
              <a:rPr lang="en-GB"/>
              <a:pPr/>
              <a:t>3</a:t>
            </a:fld>
            <a:endParaRPr lang="en-GB"/>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r>
              <a:rPr lang="en-GB" sz="1100"/>
              <a:t>Mae </a:t>
            </a:r>
            <a:r>
              <a:rPr lang="en-GB" sz="1100" b="1"/>
              <a:t>cyffuriau seicoweithredol</a:t>
            </a:r>
            <a:r>
              <a:rPr lang="en-GB" sz="1100"/>
              <a:t> yn sylweddau cemegol sy’n effeithio ar weithrediad yr ymennydd, gan achosi newid mewn ymddygiad, tymer, canfyddiad ac ymwybyddiaeth.</a:t>
            </a:r>
          </a:p>
          <a:p>
            <a:pPr marL="177800" indent="-177800">
              <a:buFontTx/>
              <a:buChar char="•"/>
            </a:pPr>
            <a:r>
              <a:rPr lang="en-GB" sz="1100"/>
              <a:t>Salvia yw un o’r cemegau rhithbeiriol cryfaf sy’n digwydd yn naturiol.</a:t>
            </a:r>
          </a:p>
          <a:p>
            <a:pPr marL="177800" indent="-177800">
              <a:buFontTx/>
              <a:buChar char="•"/>
            </a:pPr>
            <a:r>
              <a:rPr lang="en-GB" sz="1100"/>
              <a:t>Caiff ei werthu ar y rhyngrwyd ac mewn siopau taclau cyffuriau fel ecstasi llysieuol.</a:t>
            </a:r>
          </a:p>
          <a:p>
            <a:pPr marL="177800" indent="-177800">
              <a:buFontTx/>
              <a:buChar char="•"/>
            </a:pPr>
            <a:r>
              <a:rPr lang="en-GB" sz="1100"/>
              <a:t>Caiff ei werthu fel dail sych ac ar gyfartaledd mae’n costio £12 am 1owns.</a:t>
            </a:r>
          </a:p>
          <a:p>
            <a:pPr marL="177800" indent="-177800">
              <a:buFontTx/>
              <a:buChar char="•"/>
            </a:pPr>
            <a:r>
              <a:rPr lang="en-GB" sz="1100"/>
              <a:t>Caiff naill ai ei gnoi neu ei ysmygu.</a:t>
            </a:r>
          </a:p>
          <a:p>
            <a:pPr marL="177800" indent="-177800">
              <a:buFontTx/>
              <a:buChar char="•"/>
            </a:pPr>
            <a:r>
              <a:rPr lang="en-GB" sz="1100"/>
              <a:t>Gall achosi rhithweledigaethau seicedelig sy’n ystumio realiti.</a:t>
            </a:r>
          </a:p>
          <a:p>
            <a:pPr marL="177800" indent="-177800"/>
            <a:r>
              <a:rPr lang="en-GB" sz="1100"/>
              <a:t>Mae wedi ei reoli dan y Ddeddf Sylweddau Seicoweithredol 2016. O dan y ddeddf :</a:t>
            </a:r>
          </a:p>
          <a:p>
            <a:pPr marL="177800" indent="-177800">
              <a:buFontTx/>
              <a:buChar char="•"/>
            </a:pPr>
            <a:r>
              <a:rPr lang="en-US" sz="1100"/>
              <a:t>Mae’n anghyfreithlon cynhyrchu, cyflenwi, cynnig cyflenwi, meddu gyda’r bwriad o gyflenwi, meddu ar safleoedd carcharol, mewnfudo neu allfudo sylweddau seicoweithredol, h.y. unrhyw sylwedd </a:t>
            </a:r>
            <a:r>
              <a:rPr lang="cy-GB" sz="1100"/>
              <a:t>a fwriedir ar gyfer ei fwyta gan bobl sydd â'r gallu i gynhyrchu effeithiau seicoweithredol</a:t>
            </a:r>
            <a:r>
              <a:rPr lang="en-US" sz="1100"/>
              <a:t>. </a:t>
            </a:r>
            <a:r>
              <a:rPr lang="en-GB" sz="1100"/>
              <a:t>Fe allech gael eich anfon i</a:t>
            </a:r>
            <a:r>
              <a:rPr lang="ja-JP" altLang="en-GB" sz="1100"/>
              <a:t>’</a:t>
            </a:r>
            <a:r>
              <a:rPr lang="en-GB" sz="1100"/>
              <a:t>r carchar am 7 mlynedd!</a:t>
            </a:r>
          </a:p>
          <a:p>
            <a:pPr marL="177800" indent="-177800">
              <a:buFontTx/>
              <a:buChar char="•"/>
            </a:pPr>
            <a:r>
              <a:rPr lang="en-GB" sz="1100"/>
              <a:t>Mae</a:t>
            </a:r>
            <a:r>
              <a:rPr lang="ja-JP" altLang="en-GB" sz="1100"/>
              <a:t>’</a:t>
            </a:r>
            <a:r>
              <a:rPr lang="en-GB" sz="1100"/>
              <a:t>n bosib bod SSN yn cynnwys cyffuriau rheoledig </a:t>
            </a:r>
            <a:r>
              <a:rPr lang="en-GB" sz="1100" b="1"/>
              <a:t>(anghyfreithlon) </a:t>
            </a:r>
            <a:r>
              <a:rPr lang="en-GB" sz="1100"/>
              <a:t>eraill megis Cocên, Ecstasi, Canabis, Heroin, Amffetamin, Methamffetamin a MCAT (Miaw Miaw) yn groes i Ddeddf Camddefnyddio Cyffuriau 1971.  </a:t>
            </a:r>
          </a:p>
          <a:p>
            <a:pPr marL="177800" indent="-177800">
              <a:buFontTx/>
              <a:buChar char="•"/>
            </a:pPr>
            <a:r>
              <a:rPr lang="en-US" sz="1100"/>
              <a:t>Fe allech gael eich arestio am fod ym meddiant SSN oherwydd gall gynnwys sylwedd anghyfreithlon.  Os cewch eich arestio, bydd yn aros ar gofnodion yr heddlu a bydd yn ymddangos ar unrhyw wiriadau Y Gwasanaeth Datgelu a Gwahardd yn y dyfodol. (Disclosure and Barring Service DBS yn Saesneg)</a:t>
            </a:r>
            <a:endParaRPr lang="en-GB" sz="1100"/>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F3999324-EC14-F542-BEA8-71B66A245F54}" type="slidenum">
              <a:rPr lang="en-GB" sz="1200">
                <a:latin typeface="Calibri" charset="0"/>
              </a:rPr>
              <a:pPr algn="r" eaLnBrk="1" hangingPunct="1"/>
              <a:t>3</a:t>
            </a:fld>
            <a:endParaRPr lang="en-GB"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4C4A9CD-603B-B34F-B1B3-BB27971B0C31}" type="slidenum">
              <a:rPr lang="en-GB"/>
              <a:pPr/>
              <a:t>4</a:t>
            </a:fld>
            <a:endParaRPr lang="en-GB"/>
          </a:p>
        </p:txBody>
      </p:sp>
      <p:sp>
        <p:nvSpPr>
          <p:cNvPr id="25603" name="Slide Image Placeholder 1"/>
          <p:cNvSpPr>
            <a:spLocks noGrp="1" noRot="1" noChangeAspect="1" noTextEdit="1"/>
          </p:cNvSpPr>
          <p:nvPr>
            <p:ph type="sldImg"/>
          </p:nvPr>
        </p:nvSpPr>
        <p:spPr>
          <a:ln/>
        </p:spPr>
      </p:sp>
      <p:sp>
        <p:nvSpPr>
          <p:cNvPr id="2560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r>
              <a:rPr lang="en-GB"/>
              <a:t>Iselydd yw sylwedd sy’n rhwystro neu’n arafu’r system nerfol ganolog</a:t>
            </a:r>
          </a:p>
          <a:p>
            <a:pPr marL="177800" indent="-177800">
              <a:buFontTx/>
              <a:buChar char="•"/>
            </a:pPr>
            <a:r>
              <a:rPr lang="en-GB"/>
              <a:t>Daw canabis fel arfer mewn bloc solid o ‘resin’ neu ar ffurf y ddeilen lysieuol</a:t>
            </a:r>
          </a:p>
          <a:p>
            <a:pPr marL="177800" indent="-177800">
              <a:buFontTx/>
              <a:buChar char="•"/>
            </a:pPr>
            <a:r>
              <a:rPr lang="en-GB"/>
              <a:t>Y prif gemegyn gweithredol yw tetrahydrocannabinol (neu THC yn fyr)</a:t>
            </a:r>
          </a:p>
          <a:p>
            <a:pPr marL="177800" indent="-177800">
              <a:buFontTx/>
              <a:buChar char="•"/>
            </a:pPr>
            <a:r>
              <a:rPr lang="en-GB"/>
              <a:t>Gall THC hefyd beri i chi gael rhithweledigaethau, gan olygu y gall newid eich synhwyrau, felly efallai y byddwch yn gweld, clywed neu’n teimlo pethau mewn ffordd wahanol i’r arfer</a:t>
            </a:r>
          </a:p>
          <a:p>
            <a:pPr marL="177800" indent="-177800">
              <a:buFontTx/>
              <a:buChar char="•"/>
            </a:pPr>
            <a:r>
              <a:rPr lang="en-GB"/>
              <a:t>Mae canabis yn parhau i fod y cyffur anghyfreithlon a ddefnyddir fwyaf cyffredin. </a:t>
            </a: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141119B8-2CBD-114E-BBDC-909135A89B6E}" type="slidenum">
              <a:rPr lang="en-GB" sz="1200">
                <a:latin typeface="Calibri" charset="0"/>
              </a:rPr>
              <a:pPr algn="r" eaLnBrk="1" hangingPunct="1"/>
              <a:t>4</a:t>
            </a:fld>
            <a:endParaRPr lang="en-GB"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7005B175-E5FF-844F-881B-D9E62CA7B451}" type="slidenum">
              <a:rPr lang="en-GB"/>
              <a:pPr/>
              <a:t>5</a:t>
            </a:fld>
            <a:endParaRPr lang="en-GB"/>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r>
              <a:rPr lang="en-GB"/>
              <a:t>Mae symbylydd yn sylwedd seicoweithredol sy’n codi hwyliau, cynyddu teimladau o les ac yn cynyddu egni ac effrogarwch</a:t>
            </a:r>
          </a:p>
          <a:p>
            <a:pPr marL="177800" indent="-177800">
              <a:buFontTx/>
              <a:buChar char="•"/>
            </a:pPr>
            <a:r>
              <a:rPr lang="en-GB"/>
              <a:t>Mae’n debyg i ecstasi neu sbîd</a:t>
            </a:r>
          </a:p>
          <a:p>
            <a:pPr marL="177800" indent="-177800">
              <a:buFontTx/>
              <a:buChar char="•"/>
            </a:pPr>
            <a:r>
              <a:rPr lang="en-GB"/>
              <a:t>Cafodd ei ddosbarthu fel cyffur anghyfreithlon categori B ar 16 Ebrill 2010</a:t>
            </a: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072D6C1-FE1D-B044-9583-0BF387B01CAD}" type="slidenum">
              <a:rPr lang="en-GB" sz="1200">
                <a:latin typeface="Calibri" charset="0"/>
              </a:rPr>
              <a:pPr algn="r" eaLnBrk="1" hangingPunct="1"/>
              <a:t>5</a:t>
            </a:fld>
            <a:endParaRPr lang="en-GB"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6170C997-A824-AE4F-83D9-449A10352F73}" type="slidenum">
              <a:rPr lang="en-GB"/>
              <a:pPr/>
              <a:t>6</a:t>
            </a:fld>
            <a:endParaRPr lang="en-GB"/>
          </a:p>
        </p:txBody>
      </p:sp>
      <p:sp>
        <p:nvSpPr>
          <p:cNvPr id="27651" name="Slide Image Placeholder 1"/>
          <p:cNvSpPr>
            <a:spLocks noGrp="1" noRot="1" noChangeAspect="1" noTextEdit="1"/>
          </p:cNvSpPr>
          <p:nvPr>
            <p:ph type="sldImg"/>
          </p:nvPr>
        </p:nvSpPr>
        <p:spPr>
          <a:ln/>
        </p:spPr>
      </p:sp>
      <p:sp>
        <p:nvSpPr>
          <p:cNvPr id="2765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buFontTx/>
              <a:buChar char="•"/>
            </a:pPr>
            <a:r>
              <a:rPr lang="en-GB"/>
              <a:t>Mae dau fath o dawelyddion - ‘mawr’ (gwrthseicotigau anghaethiwol) a ‘mân’ (sy’n ymlacwyr, yn gaethiwol ac yn rai y gellir cael eu camddefnyddio).</a:t>
            </a:r>
          </a:p>
          <a:p>
            <a:pPr marL="266700" indent="-266700">
              <a:buFontTx/>
              <a:buChar char="•"/>
            </a:pPr>
            <a:r>
              <a:rPr lang="en-GB"/>
              <a:t>Tawelyddion mân - gallant gynnwys cyfnodau o dawelwch, ymlacio a chwsg ac fe’u defnyddir i drin pryder ac insomnia.</a:t>
            </a:r>
          </a:p>
          <a:p>
            <a:pPr marL="266700" indent="-266700">
              <a:buFontTx/>
              <a:buChar char="•"/>
            </a:pPr>
            <a:r>
              <a:rPr lang="en-GB"/>
              <a:t>Y mwyaf cyffredin yw’r grŵp o gyffuriau a elwir yn benzodiazepinau. Mae’r rhain yn cynnwys Rohypnol, Faliwm (a elwir hefyd yn </a:t>
            </a:r>
            <a:r>
              <a:rPr lang="en-GB" u="sng"/>
              <a:t>diazepam</a:t>
            </a:r>
            <a:r>
              <a:rPr lang="en-GB"/>
              <a:t>) a temazepam </a:t>
            </a:r>
          </a:p>
          <a:p>
            <a:pPr marL="266700" indent="-266700">
              <a:buFontTx/>
              <a:buChar char="•"/>
            </a:pPr>
            <a:r>
              <a:rPr lang="en-GB"/>
              <a:t>Gall defnyddio tawelyddion beri risg, ac maent yn arbennig o beryglus os cânt eu cymysgu â chyffuriau tawelu eraill megis heroin neu alcohol.</a:t>
            </a: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7824B0A-86AD-A549-A0E9-75E5AB344D33}" type="slidenum">
              <a:rPr lang="en-GB" sz="1200">
                <a:latin typeface="Calibri" charset="0"/>
              </a:rPr>
              <a:pPr algn="r" eaLnBrk="1" hangingPunct="1"/>
              <a:t>6</a:t>
            </a:fld>
            <a:endParaRPr lang="en-GB"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2A9FB9FF-9177-AE43-A9C2-AFB55EF6A960}" type="slidenum">
              <a:rPr lang="en-GB"/>
              <a:pPr/>
              <a:t>7</a:t>
            </a:fld>
            <a:endParaRPr lang="en-GB"/>
          </a:p>
        </p:txBody>
      </p:sp>
      <p:sp>
        <p:nvSpPr>
          <p:cNvPr id="2867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buFontTx/>
              <a:buChar char="•"/>
            </a:pPr>
            <a:r>
              <a:rPr lang="en-GB"/>
              <a:t>Y madarch hud mwyaf cyffredin yn y DU yw’r ‘liberty cap’ a math cryf arall yw’r ‘fly agaric’.</a:t>
            </a:r>
          </a:p>
          <a:p>
            <a:pPr marL="266700" indent="-266700">
              <a:buFontTx/>
              <a:buChar char="•"/>
            </a:pPr>
            <a:r>
              <a:rPr lang="en-GB"/>
              <a:t>Newidiodd Deddf Cyffuriau 2005 y gyfraith fel bod madarch hud ffres ac wedi eu paratoi (e.e. wedi eu sychu neu eu stiwio) sy’n cynnwys psilocin neu psilocybin erbyn hyn yn cael eu dosbarthu fel cyffur Dosbarth A - mae hyn yn golygu ei bod yn anghyfreithlon i gael madarch hud ar gyfer eich defnydd eich hun, i’w rhoi i eraill neu i’w gwerthu.</a:t>
            </a:r>
          </a:p>
          <a:p>
            <a:pPr marL="266700" indent="-266700">
              <a:buFontTx/>
              <a:buChar char="•"/>
            </a:pPr>
            <a:r>
              <a:rPr lang="en-GB"/>
              <a:t>Gall madarch hud ystumio lliwiau, synau a gwrthrychau. Gallant wneud i chi deimlo fel bai eich synhwyrau yn gymysg fel eich bod, er enghraifft, yn meddwl y gallwch glywed lliwiau a gweld synau. Mae rhai pobl yn teimlo’n fwy sensitif yn emosiynol neu’n fwy creadigol neu’n oleuedig.</a:t>
            </a:r>
          </a:p>
          <a:p>
            <a:pPr marL="266700" indent="-266700">
              <a:buFontTx/>
              <a:buChar char="•"/>
            </a:pPr>
            <a:r>
              <a:rPr lang="en-GB"/>
              <a:t>Caiff madarch hud (ac eithrio Fly Agaric) fel arfer eu bwyta’n amrwd ond cânt hefyd eu sychu a’u storio er mwyn eu defnyddio’n ddiweddarach. Gellir hefyd eu coginio mewn bwyd neu eu gwneud yn de neu’n drwyth a’i yfed.</a:t>
            </a: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FF4B0A1E-183B-7B4B-8504-4AD516B759EF}" type="slidenum">
              <a:rPr lang="en-GB" sz="1200">
                <a:latin typeface="Calibri" charset="0"/>
              </a:rPr>
              <a:pPr algn="r" eaLnBrk="1" hangingPunct="1"/>
              <a:t>7</a:t>
            </a:fld>
            <a:endParaRPr lang="en-GB"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D83B87B-29CF-0E47-9916-DB55274A9BBF}" type="slidenum">
              <a:rPr lang="en-GB"/>
              <a:pPr/>
              <a:t>8</a:t>
            </a:fld>
            <a:endParaRPr lang="en-GB"/>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buFontTx/>
              <a:buChar char="•"/>
            </a:pPr>
            <a:r>
              <a:rPr lang="en-GB"/>
              <a:t>Defnyddir khat fwyaf yn Affrica, ond mae’n dod yn fwy cyffredin yn Ewrop a’r DU</a:t>
            </a:r>
          </a:p>
          <a:p>
            <a:pPr marL="266700" indent="-266700">
              <a:buFontTx/>
              <a:buChar char="•"/>
            </a:pPr>
            <a:r>
              <a:rPr lang="en-GB"/>
              <a:t>Planhigyn gwyrdd deiliog yw khat (catha edulis) sy’n cynnwys 2 brif symbylydd. Mae ei brif effeithiau yn debyg i, ond yn llai pwerus nag, amffetamin</a:t>
            </a:r>
          </a:p>
          <a:p>
            <a:pPr marL="266700" indent="-266700">
              <a:buFontTx/>
              <a:buChar char="•"/>
            </a:pPr>
            <a:r>
              <a:rPr lang="en-GB"/>
              <a:t>Mae Khat erbyn hyn yn gyffur dosbarth C yn y Deyrnas Unedig</a:t>
            </a: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F001C96-8F10-CE4D-B32E-AC79BA5E3579}" type="slidenum">
              <a:rPr lang="en-GB" sz="1200">
                <a:latin typeface="Calibri" charset="0"/>
              </a:rPr>
              <a:pPr algn="r" eaLnBrk="1" hangingPunct="1"/>
              <a:t>8</a:t>
            </a:fld>
            <a:endParaRPr lang="en-GB"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F6238042-882C-9E4D-A991-A71C83C6553E}" type="slidenum">
              <a:rPr lang="en-GB"/>
              <a:pPr/>
              <a:t>9</a:t>
            </a:fld>
            <a:endParaRPr lang="en-GB"/>
          </a:p>
        </p:txBody>
      </p:sp>
      <p:sp>
        <p:nvSpPr>
          <p:cNvPr id="30723" name="Slide Image Placeholder 1"/>
          <p:cNvSpPr>
            <a:spLocks noGrp="1" noRot="1" noChangeAspect="1" noTextEdit="1"/>
          </p:cNvSpPr>
          <p:nvPr>
            <p:ph type="sldImg"/>
          </p:nvPr>
        </p:nvSpPr>
        <p:spPr>
          <a:ln/>
        </p:spPr>
      </p:sp>
      <p:sp>
        <p:nvSpPr>
          <p:cNvPr id="3072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buFontTx/>
              <a:buChar char="•"/>
            </a:pPr>
            <a:r>
              <a:rPr lang="en-GB"/>
              <a:t>Mae steroidau yn gyffuriau sy’n dynwared rhai hormonau naturiol yn y corff sy’n rheoleiddio a rheoli sut mae’r corff yn gweithio ac yn datblygu.</a:t>
            </a:r>
          </a:p>
          <a:p>
            <a:pPr marL="266700" indent="-266700">
              <a:buFontTx/>
              <a:buChar char="•"/>
            </a:pPr>
            <a:r>
              <a:rPr lang="en-GB"/>
              <a:t>Ceir dau brif grŵp o steroidau naturiol - steroidau anabolig a corticosteroidau. Y steroidau anabolig sy’n tueddu i gael eu camddefnyddio, yn bennaf am eu bod yn debyg i’r hormon gwrywaidd testosteron a gallant wella dygnwch a pherfformiad ac ysgogi twf cyhyrau</a:t>
            </a:r>
          </a:p>
          <a:p>
            <a:pPr marL="266700" indent="-266700">
              <a:buFontTx/>
              <a:buChar char="•"/>
            </a:pPr>
            <a:r>
              <a:rPr lang="en-GB"/>
              <a:t>Mewn pobl ifanc gall steroidau anabolig ddifetha sut mae eu corff yn datblygu, gan ei rwystro rhag tyfu’n iawn.</a:t>
            </a: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D9B7C42-CE90-294D-A6A0-79F725879918}" type="slidenum">
              <a:rPr lang="en-GB" sz="1200">
                <a:latin typeface="Calibri" charset="0"/>
              </a:rPr>
              <a:pPr algn="r" eaLnBrk="1" hangingPunct="1"/>
              <a:t>9</a:t>
            </a:fld>
            <a:endParaRPr lang="en-GB"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D6EC3B0-13A3-D842-94DE-F479E2994225}" type="slidenum">
              <a:rPr lang="en-GB"/>
              <a:pPr/>
              <a:t>‹#›</a:t>
            </a:fld>
            <a:endParaRPr lang="en-GB"/>
          </a:p>
        </p:txBody>
      </p:sp>
    </p:spTree>
    <p:extLst>
      <p:ext uri="{BB962C8B-B14F-4D97-AF65-F5344CB8AC3E}">
        <p14:creationId xmlns:p14="http://schemas.microsoft.com/office/powerpoint/2010/main" val="203964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10137B5-737D-9046-9811-709D5D448EA7}" type="slidenum">
              <a:rPr lang="en-GB"/>
              <a:pPr/>
              <a:t>‹#›</a:t>
            </a:fld>
            <a:endParaRPr lang="en-GB"/>
          </a:p>
        </p:txBody>
      </p:sp>
    </p:spTree>
    <p:extLst>
      <p:ext uri="{BB962C8B-B14F-4D97-AF65-F5344CB8AC3E}">
        <p14:creationId xmlns:p14="http://schemas.microsoft.com/office/powerpoint/2010/main" val="225047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08AEA22A-47DE-ED42-9708-4D0FEDDE92EC}" type="slidenum">
              <a:rPr lang="en-GB"/>
              <a:pPr/>
              <a:t>‹#›</a:t>
            </a:fld>
            <a:endParaRPr lang="en-GB"/>
          </a:p>
        </p:txBody>
      </p:sp>
    </p:spTree>
    <p:extLst>
      <p:ext uri="{BB962C8B-B14F-4D97-AF65-F5344CB8AC3E}">
        <p14:creationId xmlns:p14="http://schemas.microsoft.com/office/powerpoint/2010/main" val="747693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9A7C882-83B3-2743-84E5-E54D3589C0A8}" type="slidenum">
              <a:rPr lang="en-GB"/>
              <a:pPr/>
              <a:t>‹#›</a:t>
            </a:fld>
            <a:endParaRPr lang="en-GB"/>
          </a:p>
        </p:txBody>
      </p:sp>
    </p:spTree>
    <p:extLst>
      <p:ext uri="{BB962C8B-B14F-4D97-AF65-F5344CB8AC3E}">
        <p14:creationId xmlns:p14="http://schemas.microsoft.com/office/powerpoint/2010/main" val="300309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2D1EC3F-BB0F-C84E-90B8-B6DFA249DDA4}" type="slidenum">
              <a:rPr lang="en-GB"/>
              <a:pPr/>
              <a:t>‹#›</a:t>
            </a:fld>
            <a:endParaRPr lang="en-GB"/>
          </a:p>
        </p:txBody>
      </p:sp>
    </p:spTree>
    <p:extLst>
      <p:ext uri="{BB962C8B-B14F-4D97-AF65-F5344CB8AC3E}">
        <p14:creationId xmlns:p14="http://schemas.microsoft.com/office/powerpoint/2010/main" val="344962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84397AAF-D795-DB4E-8990-3A69C5BDA3CC}" type="slidenum">
              <a:rPr lang="en-GB"/>
              <a:pPr/>
              <a:t>‹#›</a:t>
            </a:fld>
            <a:endParaRPr lang="en-GB"/>
          </a:p>
        </p:txBody>
      </p:sp>
    </p:spTree>
    <p:extLst>
      <p:ext uri="{BB962C8B-B14F-4D97-AF65-F5344CB8AC3E}">
        <p14:creationId xmlns:p14="http://schemas.microsoft.com/office/powerpoint/2010/main" val="1433862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E8B3D34-ACE8-3C4D-B54F-0BE0825399D8}" type="slidenum">
              <a:rPr lang="en-GB"/>
              <a:pPr/>
              <a:t>‹#›</a:t>
            </a:fld>
            <a:endParaRPr lang="en-GB"/>
          </a:p>
        </p:txBody>
      </p:sp>
    </p:spTree>
    <p:extLst>
      <p:ext uri="{BB962C8B-B14F-4D97-AF65-F5344CB8AC3E}">
        <p14:creationId xmlns:p14="http://schemas.microsoft.com/office/powerpoint/2010/main" val="383878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5E1CD120-D357-4E43-9C79-263FC4103DF2}" type="slidenum">
              <a:rPr lang="en-GB"/>
              <a:pPr/>
              <a:t>‹#›</a:t>
            </a:fld>
            <a:endParaRPr lang="en-GB"/>
          </a:p>
        </p:txBody>
      </p:sp>
    </p:spTree>
    <p:extLst>
      <p:ext uri="{BB962C8B-B14F-4D97-AF65-F5344CB8AC3E}">
        <p14:creationId xmlns:p14="http://schemas.microsoft.com/office/powerpoint/2010/main" val="325826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78184701-1CF5-E743-85EC-2CBC761AE7E3}" type="slidenum">
              <a:rPr lang="en-GB"/>
              <a:pPr/>
              <a:t>‹#›</a:t>
            </a:fld>
            <a:endParaRPr lang="en-GB"/>
          </a:p>
        </p:txBody>
      </p:sp>
    </p:spTree>
    <p:extLst>
      <p:ext uri="{BB962C8B-B14F-4D97-AF65-F5344CB8AC3E}">
        <p14:creationId xmlns:p14="http://schemas.microsoft.com/office/powerpoint/2010/main" val="407348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5B224900-AA54-FC4F-AB98-96E8F09996E1}" type="slidenum">
              <a:rPr lang="en-GB"/>
              <a:pPr/>
              <a:t>‹#›</a:t>
            </a:fld>
            <a:endParaRPr lang="en-GB"/>
          </a:p>
        </p:txBody>
      </p:sp>
    </p:spTree>
    <p:extLst>
      <p:ext uri="{BB962C8B-B14F-4D97-AF65-F5344CB8AC3E}">
        <p14:creationId xmlns:p14="http://schemas.microsoft.com/office/powerpoint/2010/main" val="61644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4DA7328-4689-5440-9CF7-29178DC07F5F}" type="slidenum">
              <a:rPr lang="en-GB"/>
              <a:pPr/>
              <a:t>‹#›</a:t>
            </a:fld>
            <a:endParaRPr lang="en-GB"/>
          </a:p>
        </p:txBody>
      </p:sp>
    </p:spTree>
    <p:extLst>
      <p:ext uri="{BB962C8B-B14F-4D97-AF65-F5344CB8AC3E}">
        <p14:creationId xmlns:p14="http://schemas.microsoft.com/office/powerpoint/2010/main" val="78386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F5028F87-C473-1A42-9906-9FB33ABE674C}" type="slidenum">
              <a:rPr lang="en-GB"/>
              <a:pPr/>
              <a:t>‹#›</a:t>
            </a:fld>
            <a:endParaRPr lang="en-GB"/>
          </a:p>
        </p:txBody>
      </p:sp>
    </p:spTree>
    <p:extLst>
      <p:ext uri="{BB962C8B-B14F-4D97-AF65-F5344CB8AC3E}">
        <p14:creationId xmlns:p14="http://schemas.microsoft.com/office/powerpoint/2010/main" val="1792950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5F5E868B-2DA3-DA4B-B605-6B6041801B64}"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w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35.jpeg"/><Relationship Id="rId8"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37.jpeg"/><Relationship Id="rId8"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39.png"/><Relationship Id="rId8" Type="http://schemas.openxmlformats.org/officeDocument/2006/relationships/image" Target="../media/image40.jpeg"/><Relationship Id="rId9"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42.png"/><Relationship Id="rId8" Type="http://schemas.openxmlformats.org/officeDocument/2006/relationships/image" Target="../media/image43.jpeg"/><Relationship Id="rId9" Type="http://schemas.openxmlformats.org/officeDocument/2006/relationships/image" Target="../media/image44.gi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45.jpeg"/><Relationship Id="rId8" Type="http://schemas.openxmlformats.org/officeDocument/2006/relationships/image" Target="../media/image46.png"/><Relationship Id="rId9" Type="http://schemas.openxmlformats.org/officeDocument/2006/relationships/image" Target="../media/image47.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48.png"/><Relationship Id="rId8" Type="http://schemas.openxmlformats.org/officeDocument/2006/relationships/image" Target="../media/image49.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50.jpeg"/><Relationship Id="rId8" Type="http://schemas.openxmlformats.org/officeDocument/2006/relationships/image" Target="../media/image51.jpeg"/><Relationship Id="rId9" Type="http://schemas.openxmlformats.org/officeDocument/2006/relationships/image" Target="../media/image52.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53.jpeg"/><Relationship Id="rId8" Type="http://schemas.openxmlformats.org/officeDocument/2006/relationships/image" Target="../media/image54.jpeg"/><Relationship Id="rId9" Type="http://schemas.openxmlformats.org/officeDocument/2006/relationships/image" Target="../media/image55.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png"/><Relationship Id="rId6" Type="http://schemas.openxmlformats.org/officeDocument/2006/relationships/image" Target="../media/image60.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2.pn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9.png"/><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0"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27.jpeg"/><Relationship Id="rId8"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30.jpeg"/><Relationship Id="rId9"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32.png"/><Relationship Id="rId8" Type="http://schemas.openxmlformats.org/officeDocument/2006/relationships/image" Target="../media/image33.jpeg"/><Relationship Id="rId9"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2700338" y="2130425"/>
            <a:ext cx="5757862" cy="1470025"/>
          </a:xfrm>
        </p:spPr>
        <p:txBody>
          <a:bodyPr/>
          <a:lstStyle/>
          <a:p>
            <a:pPr eaLnBrk="1" hangingPunct="1"/>
            <a:r>
              <a:rPr lang="en-GB" b="1">
                <a:latin typeface="Comic Sans MS" charset="0"/>
              </a:rPr>
              <a:t>Enwi’r Cyffur</a:t>
            </a:r>
          </a:p>
        </p:txBody>
      </p:sp>
      <p:sp>
        <p:nvSpPr>
          <p:cNvPr id="2051" name="Subtitle 2"/>
          <p:cNvSpPr>
            <a:spLocks noGrp="1"/>
          </p:cNvSpPr>
          <p:nvPr>
            <p:ph type="subTitle" idx="4294967295"/>
          </p:nvPr>
        </p:nvSpPr>
        <p:spPr>
          <a:xfrm>
            <a:off x="3419475" y="3886200"/>
            <a:ext cx="4352925" cy="1752600"/>
          </a:xfrm>
        </p:spPr>
        <p:txBody>
          <a:bodyPr/>
          <a:lstStyle/>
          <a:p>
            <a:pPr marL="0" indent="0" algn="ctr" eaLnBrk="1" hangingPunct="1">
              <a:buFontTx/>
              <a:buNone/>
            </a:pPr>
            <a:r>
              <a:rPr lang="en-GB" sz="3600">
                <a:solidFill>
                  <a:srgbClr val="898989"/>
                </a:solidFill>
                <a:latin typeface="Comic Sans MS" charset="0"/>
              </a:rPr>
              <a:t>RhGCYCG</a:t>
            </a:r>
          </a:p>
          <a:p>
            <a:pPr marL="0" indent="0" algn="ctr" eaLnBrk="1" hangingPunct="1">
              <a:buFontTx/>
              <a:buNone/>
            </a:pPr>
            <a:r>
              <a:rPr lang="en-GB" sz="3600">
                <a:solidFill>
                  <a:srgbClr val="898989"/>
                </a:solidFill>
                <a:latin typeface="Comic Sans MS" charset="0"/>
              </a:rPr>
              <a:t>Camdrin Sylweddau</a:t>
            </a:r>
          </a:p>
        </p:txBody>
      </p:sp>
      <p:pic>
        <p:nvPicPr>
          <p:cNvPr id="4" name="Picture 3" descr="pill.jpg"/>
          <p:cNvPicPr>
            <a:picLocks noChangeAspect="1"/>
          </p:cNvPicPr>
          <p:nvPr/>
        </p:nvPicPr>
        <p:blipFill>
          <a:blip r:embed="rId3" cstate="print"/>
          <a:stretch>
            <a:fillRect/>
          </a:stretch>
        </p:blipFill>
        <p:spPr>
          <a:xfrm>
            <a:off x="0" y="4869160"/>
            <a:ext cx="2559070" cy="1916832"/>
          </a:xfrm>
          <a:prstGeom prst="rect">
            <a:avLst/>
          </a:prstGeom>
          <a:ln>
            <a:noFill/>
          </a:ln>
          <a:effectLst>
            <a:softEdge rad="112500"/>
          </a:effectLst>
        </p:spPr>
      </p:pic>
      <p:pic>
        <p:nvPicPr>
          <p:cNvPr id="5" name="Picture 4" descr="alcopop_wideweb__470x3070.jpg"/>
          <p:cNvPicPr>
            <a:picLocks noChangeAspect="1"/>
          </p:cNvPicPr>
          <p:nvPr/>
        </p:nvPicPr>
        <p:blipFill>
          <a:blip r:embed="rId4" cstate="print"/>
          <a:stretch>
            <a:fillRect/>
          </a:stretch>
        </p:blipFill>
        <p:spPr>
          <a:xfrm>
            <a:off x="0" y="1484784"/>
            <a:ext cx="2555775" cy="1669411"/>
          </a:xfrm>
          <a:prstGeom prst="rect">
            <a:avLst/>
          </a:prstGeom>
          <a:ln>
            <a:noFill/>
          </a:ln>
          <a:effectLst>
            <a:softEdge rad="112500"/>
          </a:effectLst>
        </p:spPr>
      </p:pic>
      <p:pic>
        <p:nvPicPr>
          <p:cNvPr id="6" name="Picture 5" descr="drug_deal430x300.jpg"/>
          <p:cNvPicPr>
            <a:picLocks noChangeAspect="1"/>
          </p:cNvPicPr>
          <p:nvPr/>
        </p:nvPicPr>
        <p:blipFill>
          <a:blip r:embed="rId5" cstate="print"/>
          <a:stretch>
            <a:fillRect/>
          </a:stretch>
        </p:blipFill>
        <p:spPr>
          <a:xfrm>
            <a:off x="0" y="3140968"/>
            <a:ext cx="2555776" cy="1783100"/>
          </a:xfrm>
          <a:prstGeom prst="rect">
            <a:avLst/>
          </a:prstGeom>
          <a:ln>
            <a:noFill/>
          </a:ln>
          <a:effectLst>
            <a:softEdge rad="112500"/>
          </a:effectLst>
        </p:spPr>
      </p:pic>
      <p:pic>
        <p:nvPicPr>
          <p:cNvPr id="7" name="Picture 6" descr="Cannabis-682_718286a.jpg"/>
          <p:cNvPicPr>
            <a:picLocks noChangeAspect="1"/>
          </p:cNvPicPr>
          <p:nvPr/>
        </p:nvPicPr>
        <p:blipFill>
          <a:blip r:embed="rId6" cstate="print"/>
          <a:stretch>
            <a:fillRect/>
          </a:stretch>
        </p:blipFill>
        <p:spPr>
          <a:xfrm>
            <a:off x="0" y="-1"/>
            <a:ext cx="2555776" cy="1498989"/>
          </a:xfrm>
          <a:prstGeom prst="rect">
            <a:avLst/>
          </a:prstGeom>
          <a:ln>
            <a:noFill/>
          </a:ln>
          <a:effectLst>
            <a:softEdge rad="112500"/>
          </a:effectLst>
        </p:spPr>
      </p:pic>
      <p:pic>
        <p:nvPicPr>
          <p:cNvPr id="2056" name="Picture 8" descr="Welsh_Assembly_Government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0925" y="5013325"/>
            <a:ext cx="16383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260350"/>
            <a:ext cx="13731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Box 9"/>
          <p:cNvSpPr txBox="1">
            <a:spLocks noChangeArrowheads="1"/>
          </p:cNvSpPr>
          <p:nvPr/>
        </p:nvSpPr>
        <p:spPr bwMode="auto">
          <a:xfrm>
            <a:off x="2916238" y="6237288"/>
            <a:ext cx="2016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GB" sz="1000">
                <a:latin typeface="Comic Sans MS" charset="0"/>
              </a:rPr>
              <a:t>Resource 8.a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267" name="Title 1"/>
          <p:cNvSpPr>
            <a:spLocks noGrp="1"/>
          </p:cNvSpPr>
          <p:nvPr>
            <p:ph type="title" idx="4294967295"/>
          </p:nvPr>
        </p:nvSpPr>
        <p:spPr/>
        <p:txBody>
          <a:bodyPr/>
          <a:lstStyle/>
          <a:p>
            <a:pPr eaLnBrk="1" hangingPunct="1"/>
            <a:r>
              <a:rPr lang="en-GB" b="1">
                <a:latin typeface="Comic Sans MS" charset="0"/>
              </a:rPr>
              <a:t>Poppers</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30722" name="Text Box 2" descr="poppers"/>
          <p:cNvSpPr txBox="1">
            <a:spLocks noChangeArrowheads="1"/>
          </p:cNvSpPr>
          <p:nvPr/>
        </p:nvSpPr>
        <p:spPr bwMode="auto">
          <a:xfrm>
            <a:off x="539750" y="1412875"/>
            <a:ext cx="5400675" cy="3600450"/>
          </a:xfrm>
          <a:prstGeom prst="rect">
            <a:avLst/>
          </a:prstGeom>
          <a:blipFill dpi="0" rotWithShape="1">
            <a:blip r:embed="rId7">
              <a:alphaModFix amt="30000"/>
            </a:blip>
            <a:srcRect/>
            <a:stretch>
              <a:fillRect/>
            </a:stretch>
          </a:blipFill>
          <a:ln w="76200" cmpd="tri">
            <a:solidFill>
              <a:srgbClr val="808000"/>
            </a:solidFill>
            <a:miter lim="800000"/>
            <a:headEnd/>
            <a:tailEnd/>
          </a:ln>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endParaRPr lang="en-US" sz="1800">
              <a:cs typeface="Arial" charset="0"/>
            </a:endParaRPr>
          </a:p>
        </p:txBody>
      </p:sp>
      <p:pic>
        <p:nvPicPr>
          <p:cNvPr id="9" name="Picture 8" descr="poppers1.jpg"/>
          <p:cNvPicPr>
            <a:picLocks noChangeAspect="1"/>
          </p:cNvPicPr>
          <p:nvPr/>
        </p:nvPicPr>
        <p:blipFill>
          <a:blip r:embed="rId8" cstate="print"/>
          <a:stretch>
            <a:fillRect/>
          </a:stretch>
        </p:blipFill>
        <p:spPr>
          <a:xfrm rot="571586">
            <a:off x="5364088" y="1772816"/>
            <a:ext cx="3452842" cy="2924944"/>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32778" name="WordArt 10"/>
          <p:cNvSpPr>
            <a:spLocks noChangeArrowheads="1" noChangeShapeType="1" noTextEdit="1"/>
          </p:cNvSpPr>
          <p:nvPr/>
        </p:nvSpPr>
        <p:spPr bwMode="auto">
          <a:xfrm>
            <a:off x="684213" y="4005263"/>
            <a:ext cx="3311525"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heb ei ddosbarthu</a:t>
            </a:r>
          </a:p>
        </p:txBody>
      </p:sp>
      <p:sp>
        <p:nvSpPr>
          <p:cNvPr id="32779" name="WordArt 11"/>
          <p:cNvSpPr>
            <a:spLocks noChangeArrowheads="1" noChangeShapeType="1" noTextEdit="1"/>
          </p:cNvSpPr>
          <p:nvPr/>
        </p:nvSpPr>
        <p:spPr bwMode="auto">
          <a:xfrm>
            <a:off x="468313" y="1341438"/>
            <a:ext cx="3455987" cy="7874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fasledwyr</a:t>
            </a:r>
          </a:p>
        </p:txBody>
      </p:sp>
      <p:sp>
        <p:nvSpPr>
          <p:cNvPr id="22540" name="WordArt 12"/>
          <p:cNvSpPr>
            <a:spLocks noChangeArrowheads="1" noChangeShapeType="1" noTextEdit="1"/>
          </p:cNvSpPr>
          <p:nvPr/>
        </p:nvSpPr>
        <p:spPr bwMode="auto">
          <a:xfrm>
            <a:off x="4500563" y="4076700"/>
            <a:ext cx="2476500" cy="57150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Impact"/>
                <a:ea typeface="Impact"/>
                <a:cs typeface="Impact"/>
              </a:rPr>
              <a:t>alcyl nitradau</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par>
                          <p:cTn id="7" fill="hold" nodeType="afterGroup">
                            <p:stCondLst>
                              <p:cond delay="0"/>
                            </p:stCondLst>
                            <p:childTnLst>
                              <p:par>
                                <p:cTn id="8" presetID="53"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par>
                          <p:cTn id="13" fill="hold" nodeType="afterGroup">
                            <p:stCondLst>
                              <p:cond delay="500"/>
                            </p:stCondLst>
                            <p:childTnLst>
                              <p:par>
                                <p:cTn id="14" presetID="3" presetClass="entr" presetSubtype="0" fill="hold" grpId="0" nodeType="afterEffect">
                                  <p:stCondLst>
                                    <p:cond delay="0"/>
                                  </p:stCondLst>
                                  <p:childTnLst>
                                    <p:set>
                                      <p:cBhvr>
                                        <p:cTn id="15" dur="1" fill="hold">
                                          <p:stCondLst>
                                            <p:cond delay="0"/>
                                          </p:stCondLst>
                                        </p:cTn>
                                        <p:tgtEl>
                                          <p:spTgt spid="32778"/>
                                        </p:tgtEl>
                                        <p:attrNameLst>
                                          <p:attrName>style.visibility</p:attrName>
                                        </p:attrNameLst>
                                      </p:cBhvr>
                                      <p:to>
                                        <p:strVal val="visible"/>
                                      </p:to>
                                    </p:set>
                                  </p:childTnLst>
                                </p:cTn>
                              </p:par>
                            </p:childTnLst>
                          </p:cTn>
                        </p:par>
                        <p:par>
                          <p:cTn id="16" fill="hold" nodeType="afterGroup">
                            <p:stCondLst>
                              <p:cond delay="500"/>
                            </p:stCondLst>
                            <p:childTnLst>
                              <p:par>
                                <p:cTn id="17" presetID="3" presetClass="entr" presetSubtype="0" fill="hold" grpId="0" nodeType="afterEffect">
                                  <p:stCondLst>
                                    <p:cond delay="0"/>
                                  </p:stCondLst>
                                  <p:childTnLst>
                                    <p:set>
                                      <p:cBhvr>
                                        <p:cTn id="18" dur="1" fill="hold">
                                          <p:stCondLst>
                                            <p:cond delay="0"/>
                                          </p:stCondLst>
                                        </p:cTn>
                                        <p:tgtEl>
                                          <p:spTgt spid="32779"/>
                                        </p:tgtEl>
                                        <p:attrNameLst>
                                          <p:attrName>style.visibility</p:attrName>
                                        </p:attrNameLst>
                                      </p:cBhvr>
                                      <p:to>
                                        <p:strVal val="visible"/>
                                      </p:to>
                                    </p:set>
                                  </p:childTnLst>
                                </p:cTn>
                              </p:par>
                            </p:childTnLst>
                          </p:cTn>
                        </p:par>
                        <p:par>
                          <p:cTn id="19" fill="hold" nodeType="afterGroup">
                            <p:stCondLst>
                              <p:cond delay="500"/>
                            </p:stCondLst>
                            <p:childTnLst>
                              <p:par>
                                <p:cTn id="20" presetID="3" presetClass="entr" presetSubtype="0" fill="hold" grpId="0" nodeType="afterEffect">
                                  <p:stCondLst>
                                    <p:cond delay="0"/>
                                  </p:stCondLst>
                                  <p:childTnLst>
                                    <p:set>
                                      <p:cBhvr>
                                        <p:cTn id="21" dur="1" fill="hold">
                                          <p:stCondLst>
                                            <p:cond delay="0"/>
                                          </p:stCondLst>
                                        </p:cTn>
                                        <p:tgtEl>
                                          <p:spTgt spid="22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2778" grpId="0" animBg="1"/>
      <p:bldP spid="32779" grpId="0" animBg="1"/>
      <p:bldP spid="225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291" name="Title 1"/>
          <p:cNvSpPr>
            <a:spLocks noGrp="1"/>
          </p:cNvSpPr>
          <p:nvPr>
            <p:ph type="title" idx="4294967295"/>
          </p:nvPr>
        </p:nvSpPr>
        <p:spPr/>
        <p:txBody>
          <a:bodyPr/>
          <a:lstStyle/>
          <a:p>
            <a:pPr eaLnBrk="1" hangingPunct="1"/>
            <a:r>
              <a:rPr lang="en-GB" b="1">
                <a:latin typeface="Comic Sans MS" charset="0"/>
              </a:rPr>
              <a:t>Alcohol</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31746" name="Text Box 2" descr="alcohol"/>
          <p:cNvSpPr txBox="1">
            <a:spLocks noChangeArrowheads="1"/>
          </p:cNvSpPr>
          <p:nvPr/>
        </p:nvSpPr>
        <p:spPr bwMode="auto">
          <a:xfrm>
            <a:off x="611188" y="1268413"/>
            <a:ext cx="5399087" cy="3598862"/>
          </a:xfrm>
          <a:prstGeom prst="rect">
            <a:avLst/>
          </a:prstGeom>
          <a:blipFill dpi="0" rotWithShape="1">
            <a:blip r:embed="rId7">
              <a:alphaModFix amt="60000"/>
            </a:blip>
            <a:srcRect/>
            <a:stretch>
              <a:fillRect/>
            </a:stretch>
          </a:blipFill>
          <a:ln w="76200" cmpd="tri">
            <a:solidFill>
              <a:srgbClr val="808000"/>
            </a:solidFill>
            <a:miter lim="800000"/>
            <a:headEnd/>
            <a:tailEnd/>
          </a:ln>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endParaRPr lang="en-US" sz="1800">
              <a:cs typeface="Arial" charset="0"/>
            </a:endParaRPr>
          </a:p>
        </p:txBody>
      </p:sp>
      <p:pic>
        <p:nvPicPr>
          <p:cNvPr id="9" name="Picture 8" descr="binge-drinking.jpg"/>
          <p:cNvPicPr>
            <a:picLocks noChangeAspect="1"/>
          </p:cNvPicPr>
          <p:nvPr/>
        </p:nvPicPr>
        <p:blipFill>
          <a:blip r:embed="rId8" cstate="print"/>
          <a:stretch>
            <a:fillRect/>
          </a:stretch>
        </p:blipFill>
        <p:spPr>
          <a:xfrm rot="641551">
            <a:off x="4910782" y="1701802"/>
            <a:ext cx="3933825" cy="29527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34826" name="WordArt 10"/>
          <p:cNvSpPr>
            <a:spLocks noChangeArrowheads="1" noChangeShapeType="1" noTextEdit="1"/>
          </p:cNvSpPr>
          <p:nvPr/>
        </p:nvSpPr>
        <p:spPr bwMode="auto">
          <a:xfrm>
            <a:off x="971550" y="3789363"/>
            <a:ext cx="27368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heb ei ddosbarthu</a:t>
            </a:r>
          </a:p>
        </p:txBody>
      </p:sp>
      <p:sp>
        <p:nvSpPr>
          <p:cNvPr id="34827" name="WordArt 11"/>
          <p:cNvSpPr>
            <a:spLocks noChangeArrowheads="1" noChangeShapeType="1" noTextEdit="1"/>
          </p:cNvSpPr>
          <p:nvPr/>
        </p:nvSpPr>
        <p:spPr bwMode="auto">
          <a:xfrm>
            <a:off x="611188" y="620713"/>
            <a:ext cx="2232025" cy="7874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iselydd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4"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500"/>
                            </p:stCondLst>
                            <p:childTnLst>
                              <p:par>
                                <p:cTn id="13" presetID="3" presetClass="entr" presetSubtype="0" fill="hold" grpId="0" nodeType="afterEffect">
                                  <p:stCondLst>
                                    <p:cond delay="0"/>
                                  </p:stCondLst>
                                  <p:childTnLst>
                                    <p:set>
                                      <p:cBhvr>
                                        <p:cTn id="14" dur="1" fill="hold">
                                          <p:stCondLst>
                                            <p:cond delay="0"/>
                                          </p:stCondLst>
                                        </p:cTn>
                                        <p:tgtEl>
                                          <p:spTgt spid="34826"/>
                                        </p:tgtEl>
                                        <p:attrNameLst>
                                          <p:attrName>style.visibility</p:attrName>
                                        </p:attrNameLst>
                                      </p:cBhvr>
                                      <p:to>
                                        <p:strVal val="visible"/>
                                      </p:to>
                                    </p:set>
                                  </p:childTnLst>
                                </p:cTn>
                              </p:par>
                            </p:childTnLst>
                          </p:cTn>
                        </p:par>
                        <p:par>
                          <p:cTn id="15" fill="hold" nodeType="afterGroup">
                            <p:stCondLst>
                              <p:cond delay="500"/>
                            </p:stCondLst>
                            <p:childTnLst>
                              <p:par>
                                <p:cTn id="16" presetID="3" presetClass="entr" presetSubtype="0" fill="hold" grpId="1" nodeType="afterEffect">
                                  <p:stCondLst>
                                    <p:cond delay="0"/>
                                  </p:stCondLst>
                                  <p:childTnLst>
                                    <p:set>
                                      <p:cBhvr>
                                        <p:cTn id="17" dur="1" fill="hold">
                                          <p:stCondLst>
                                            <p:cond delay="0"/>
                                          </p:stCondLst>
                                        </p:cTn>
                                        <p:tgtEl>
                                          <p:spTgt spid="34826"/>
                                        </p:tgtEl>
                                        <p:attrNameLst>
                                          <p:attrName>style.visibility</p:attrName>
                                        </p:attrNameLst>
                                      </p:cBhvr>
                                      <p:to>
                                        <p:strVal val="visible"/>
                                      </p:to>
                                    </p:set>
                                  </p:childTnLst>
                                </p:cTn>
                              </p:par>
                            </p:childTnLst>
                          </p:cTn>
                        </p:par>
                        <p:par>
                          <p:cTn id="18" fill="hold" nodeType="afterGroup">
                            <p:stCondLst>
                              <p:cond delay="500"/>
                            </p:stCondLst>
                            <p:childTnLst>
                              <p:par>
                                <p:cTn id="19" presetID="3" presetClass="entr" presetSubtype="0" fill="hold" grpId="0" nodeType="afterEffect">
                                  <p:stCondLst>
                                    <p:cond delay="0"/>
                                  </p:stCondLst>
                                  <p:childTnLst>
                                    <p:set>
                                      <p:cBhvr>
                                        <p:cTn id="20" dur="1" fill="hold">
                                          <p:stCondLst>
                                            <p:cond delay="0"/>
                                          </p:stCondLst>
                                        </p:cTn>
                                        <p:tgtEl>
                                          <p:spTgt spid="34827"/>
                                        </p:tgtEl>
                                        <p:attrNameLst>
                                          <p:attrName>style.visibility</p:attrName>
                                        </p:attrNameLst>
                                      </p:cBhvr>
                                      <p:to>
                                        <p:strVal val="visible"/>
                                      </p:to>
                                    </p:set>
                                  </p:childTnLst>
                                </p:cTn>
                              </p:par>
                            </p:childTnLst>
                          </p:cTn>
                        </p:par>
                        <p:par>
                          <p:cTn id="21" fill="hold" nodeType="afterGroup">
                            <p:stCondLst>
                              <p:cond delay="500"/>
                            </p:stCondLst>
                            <p:childTnLst>
                              <p:par>
                                <p:cTn id="22" presetID="3" presetClass="entr" presetSubtype="0" fill="hold" grpId="2" nodeType="afterEffect">
                                  <p:stCondLst>
                                    <p:cond delay="0"/>
                                  </p:stCondLst>
                                  <p:childTnLst>
                                    <p:set>
                                      <p:cBhvr>
                                        <p:cTn id="23" dur="1" fill="hold">
                                          <p:stCondLst>
                                            <p:cond delay="0"/>
                                          </p:stCondLst>
                                        </p:cTn>
                                        <p:tgtEl>
                                          <p:spTgt spid="3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4826" grpId="0" animBg="1"/>
      <p:bldP spid="34826" grpId="1" animBg="1"/>
      <p:bldP spid="34826" grpId="2" animBg="1"/>
      <p:bldP spid="348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15" name="Title 1"/>
          <p:cNvSpPr>
            <a:spLocks noGrp="1"/>
          </p:cNvSpPr>
          <p:nvPr>
            <p:ph type="title" idx="4294967295"/>
          </p:nvPr>
        </p:nvSpPr>
        <p:spPr/>
        <p:txBody>
          <a:bodyPr/>
          <a:lstStyle/>
          <a:p>
            <a:pPr eaLnBrk="1" hangingPunct="1"/>
            <a:r>
              <a:rPr lang="en-GB" b="1">
                <a:latin typeface="Comic Sans MS" charset="0"/>
              </a:rPr>
              <a:t>Toddyddion</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32770" name="Text Box 2" descr="solvents"/>
          <p:cNvSpPr txBox="1">
            <a:spLocks noChangeAspect="1" noChangeArrowheads="1"/>
          </p:cNvSpPr>
          <p:nvPr/>
        </p:nvSpPr>
        <p:spPr bwMode="auto">
          <a:xfrm>
            <a:off x="611188" y="1268413"/>
            <a:ext cx="5400675" cy="3598862"/>
          </a:xfrm>
          <a:prstGeom prst="rect">
            <a:avLst/>
          </a:prstGeom>
          <a:blipFill dpi="0" rotWithShape="1">
            <a:blip r:embed="rId7">
              <a:alphaModFix amt="80000"/>
            </a:blip>
            <a:srcRect/>
            <a:stretch>
              <a:fillRect/>
            </a:stretch>
          </a:blipFill>
          <a:ln w="76200" cmpd="tri">
            <a:solidFill>
              <a:srgbClr val="808000"/>
            </a:solidFill>
            <a:miter lim="800000"/>
            <a:headEnd/>
            <a:tailEnd/>
          </a:ln>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2800" b="1">
              <a:solidFill>
                <a:srgbClr val="339966"/>
              </a:solidFill>
              <a:latin typeface="Times New Roman" charset="0"/>
              <a:cs typeface="Arial" charset="0"/>
            </a:endParaRPr>
          </a:p>
          <a:p>
            <a:pPr algn="ctr">
              <a:spcAft>
                <a:spcPts val="1000"/>
              </a:spcAft>
            </a:pPr>
            <a:endParaRPr lang="en-GB" sz="2800" b="1">
              <a:solidFill>
                <a:srgbClr val="339966"/>
              </a:solidFill>
              <a:latin typeface="Times New Roman" charset="0"/>
              <a:cs typeface="Arial" charset="0"/>
            </a:endParaRPr>
          </a:p>
          <a:p>
            <a:endParaRPr lang="en-US" sz="1800">
              <a:cs typeface="Arial" charset="0"/>
            </a:endParaRPr>
          </a:p>
        </p:txBody>
      </p:sp>
      <p:pic>
        <p:nvPicPr>
          <p:cNvPr id="9" name="Picture 8" descr="edit-a-glue-2.jpg"/>
          <p:cNvPicPr>
            <a:picLocks noChangeAspect="1"/>
          </p:cNvPicPr>
          <p:nvPr/>
        </p:nvPicPr>
        <p:blipFill>
          <a:blip r:embed="rId8" cstate="print"/>
          <a:stretch>
            <a:fillRect/>
          </a:stretch>
        </p:blipFill>
        <p:spPr>
          <a:xfrm rot="963288">
            <a:off x="4712058" y="1760256"/>
            <a:ext cx="3922128" cy="2607509"/>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Picture 10" descr="inhalants2.bmp"/>
          <p:cNvPicPr>
            <a:picLocks noChangeAspect="1"/>
          </p:cNvPicPr>
          <p:nvPr/>
        </p:nvPicPr>
        <p:blipFill>
          <a:blip r:embed="rId9" cstate="print"/>
          <a:stretch>
            <a:fillRect/>
          </a:stretch>
        </p:blipFill>
        <p:spPr>
          <a:xfrm rot="21165841">
            <a:off x="755576" y="476672"/>
            <a:ext cx="2038350" cy="261937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36875" name="WordArt 11"/>
          <p:cNvSpPr>
            <a:spLocks noChangeArrowheads="1" noChangeShapeType="1" noTextEdit="1"/>
          </p:cNvSpPr>
          <p:nvPr/>
        </p:nvSpPr>
        <p:spPr bwMode="auto">
          <a:xfrm>
            <a:off x="755650" y="3860800"/>
            <a:ext cx="3024188"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heb ei ddosbarthu</a:t>
            </a:r>
          </a:p>
        </p:txBody>
      </p:sp>
      <p:sp>
        <p:nvSpPr>
          <p:cNvPr id="36876" name="WordArt 12"/>
          <p:cNvSpPr>
            <a:spLocks noChangeArrowheads="1" noChangeShapeType="1" noTextEdit="1"/>
          </p:cNvSpPr>
          <p:nvPr/>
        </p:nvSpPr>
        <p:spPr bwMode="auto">
          <a:xfrm>
            <a:off x="6300788" y="765175"/>
            <a:ext cx="2232025" cy="7874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iselydd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par>
                          <p:cTn id="7" fill="hold" nodeType="afterGroup">
                            <p:stCondLst>
                              <p:cond delay="0"/>
                            </p:stCondLst>
                            <p:childTnLst>
                              <p:par>
                                <p:cTn id="8" presetID="53"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par>
                          <p:cTn id="13" fill="hold" nodeType="afterGroup">
                            <p:stCondLst>
                              <p:cond delay="500"/>
                            </p:stCondLst>
                            <p:childTnLst>
                              <p:par>
                                <p:cTn id="14" presetID="53"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nodeType="afterGroup">
                            <p:stCondLst>
                              <p:cond delay="1000"/>
                            </p:stCondLst>
                            <p:childTnLst>
                              <p:par>
                                <p:cTn id="20" presetID="3" presetClass="entr" presetSubtype="0" fill="hold" grpId="0" nodeType="afterEffect">
                                  <p:stCondLst>
                                    <p:cond delay="0"/>
                                  </p:stCondLst>
                                  <p:childTnLst>
                                    <p:set>
                                      <p:cBhvr>
                                        <p:cTn id="21" dur="1" fill="hold">
                                          <p:stCondLst>
                                            <p:cond delay="0"/>
                                          </p:stCondLst>
                                        </p:cTn>
                                        <p:tgtEl>
                                          <p:spTgt spid="36875"/>
                                        </p:tgtEl>
                                        <p:attrNameLst>
                                          <p:attrName>style.visibility</p:attrName>
                                        </p:attrNameLst>
                                      </p:cBhvr>
                                      <p:to>
                                        <p:strVal val="visible"/>
                                      </p:to>
                                    </p:set>
                                  </p:childTnLst>
                                </p:cTn>
                              </p:par>
                            </p:childTnLst>
                          </p:cTn>
                        </p:par>
                        <p:par>
                          <p:cTn id="22" fill="hold" nodeType="afterGroup">
                            <p:stCondLst>
                              <p:cond delay="1000"/>
                            </p:stCondLst>
                            <p:childTnLst>
                              <p:par>
                                <p:cTn id="23" presetID="3" presetClass="entr" presetSubtype="0" fill="hold" grpId="1" nodeType="afterEffect">
                                  <p:stCondLst>
                                    <p:cond delay="0"/>
                                  </p:stCondLst>
                                  <p:childTnLst>
                                    <p:set>
                                      <p:cBhvr>
                                        <p:cTn id="24" dur="1" fill="hold">
                                          <p:stCondLst>
                                            <p:cond delay="0"/>
                                          </p:stCondLst>
                                        </p:cTn>
                                        <p:tgtEl>
                                          <p:spTgt spid="36875"/>
                                        </p:tgtEl>
                                        <p:attrNameLst>
                                          <p:attrName>style.visibility</p:attrName>
                                        </p:attrNameLst>
                                      </p:cBhvr>
                                      <p:to>
                                        <p:strVal val="visible"/>
                                      </p:to>
                                    </p:set>
                                  </p:childTnLst>
                                </p:cTn>
                              </p:par>
                            </p:childTnLst>
                          </p:cTn>
                        </p:par>
                        <p:par>
                          <p:cTn id="25" fill="hold" nodeType="afterGroup">
                            <p:stCondLst>
                              <p:cond delay="1000"/>
                            </p:stCondLst>
                            <p:childTnLst>
                              <p:par>
                                <p:cTn id="26" presetID="3" presetClass="entr" presetSubtype="0" fill="hold" grpId="2" nodeType="afterEffect">
                                  <p:stCondLst>
                                    <p:cond delay="0"/>
                                  </p:stCondLst>
                                  <p:childTnLst>
                                    <p:set>
                                      <p:cBhvr>
                                        <p:cTn id="27" dur="1" fill="hold">
                                          <p:stCondLst>
                                            <p:cond delay="0"/>
                                          </p:stCondLst>
                                        </p:cTn>
                                        <p:tgtEl>
                                          <p:spTgt spid="36875"/>
                                        </p:tgtEl>
                                        <p:attrNameLst>
                                          <p:attrName>style.visibility</p:attrName>
                                        </p:attrNameLst>
                                      </p:cBhvr>
                                      <p:to>
                                        <p:strVal val="visible"/>
                                      </p:to>
                                    </p:set>
                                  </p:childTnLst>
                                </p:cTn>
                              </p:par>
                            </p:childTnLst>
                          </p:cTn>
                        </p:par>
                        <p:par>
                          <p:cTn id="28" fill="hold" nodeType="afterGroup">
                            <p:stCondLst>
                              <p:cond delay="1000"/>
                            </p:stCondLst>
                            <p:childTnLst>
                              <p:par>
                                <p:cTn id="29" presetID="3" presetClass="entr" presetSubtype="0" fill="hold" grpId="0" nodeType="afterEffect">
                                  <p:stCondLst>
                                    <p:cond delay="0"/>
                                  </p:stCondLst>
                                  <p:childTnLst>
                                    <p:set>
                                      <p:cBhvr>
                                        <p:cTn id="30" dur="1" fill="hold">
                                          <p:stCondLst>
                                            <p:cond delay="0"/>
                                          </p:stCondLst>
                                        </p:cTn>
                                        <p:tgtEl>
                                          <p:spTgt spid="36876"/>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1" nodeType="afterEffect">
                                  <p:stCondLst>
                                    <p:cond delay="0"/>
                                  </p:stCondLst>
                                  <p:childTnLst>
                                    <p:set>
                                      <p:cBhvr>
                                        <p:cTn id="33" dur="1" fill="hold">
                                          <p:stCondLst>
                                            <p:cond delay="0"/>
                                          </p:stCondLst>
                                        </p:cTn>
                                        <p:tgtEl>
                                          <p:spTgt spid="32770"/>
                                        </p:tgtEl>
                                        <p:attrNameLst>
                                          <p:attrName>style.visibility</p:attrName>
                                        </p:attrNameLst>
                                      </p:cBhvr>
                                      <p:to>
                                        <p:strVal val="visible"/>
                                      </p:to>
                                    </p:set>
                                  </p:childTnLst>
                                </p:cTn>
                              </p:par>
                            </p:childTnLst>
                          </p:cTn>
                        </p:par>
                        <p:par>
                          <p:cTn id="34" fill="hold" nodeType="afterGroup">
                            <p:stCondLst>
                              <p:cond delay="1000"/>
                            </p:stCondLst>
                            <p:childTnLst>
                              <p:par>
                                <p:cTn id="35" presetID="3" presetClass="entr" presetSubtype="0" fill="hold" grpId="1" nodeType="afterEffect">
                                  <p:stCondLst>
                                    <p:cond delay="0"/>
                                  </p:stCondLst>
                                  <p:childTnLst>
                                    <p:set>
                                      <p:cBhvr>
                                        <p:cTn id="36" dur="1" fill="hold">
                                          <p:stCondLst>
                                            <p:cond delay="0"/>
                                          </p:stCondLst>
                                        </p:cTn>
                                        <p:tgtEl>
                                          <p:spTgt spid="36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0" grpId="1" animBg="1"/>
      <p:bldP spid="36875" grpId="0" animBg="1"/>
      <p:bldP spid="36875" grpId="1" animBg="1"/>
      <p:bldP spid="36875" grpId="2" animBg="1"/>
      <p:bldP spid="36876" grpId="0" animBg="1"/>
      <p:bldP spid="3687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339" name="Title 1"/>
          <p:cNvSpPr>
            <a:spLocks noGrp="1"/>
          </p:cNvSpPr>
          <p:nvPr>
            <p:ph type="title" idx="4294967295"/>
          </p:nvPr>
        </p:nvSpPr>
        <p:spPr/>
        <p:txBody>
          <a:bodyPr/>
          <a:lstStyle/>
          <a:p>
            <a:pPr eaLnBrk="1" hangingPunct="1"/>
            <a:r>
              <a:rPr lang="en-GB" b="1">
                <a:latin typeface="Comic Sans MS" charset="0"/>
              </a:rPr>
              <a:t>GHB</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33795" name="Text Box 3" descr="ghB"/>
          <p:cNvSpPr txBox="1">
            <a:spLocks noChangeArrowheads="1"/>
          </p:cNvSpPr>
          <p:nvPr/>
        </p:nvSpPr>
        <p:spPr bwMode="auto">
          <a:xfrm>
            <a:off x="1908175" y="1484313"/>
            <a:ext cx="5400675" cy="3600450"/>
          </a:xfrm>
          <a:prstGeom prst="rect">
            <a:avLst/>
          </a:prstGeom>
          <a:blipFill dpi="0" rotWithShape="1">
            <a:blip r:embed="rId7">
              <a:alphaModFix amt="50000"/>
            </a:blip>
            <a:srcRect/>
            <a:stretch>
              <a:fillRect/>
            </a:stretch>
          </a:blipFill>
          <a:ln w="76200" cmpd="tri">
            <a:solidFill>
              <a:srgbClr val="808000"/>
            </a:solidFill>
            <a:miter lim="800000"/>
            <a:headEnd/>
            <a:tailEnd/>
          </a:ln>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endParaRPr lang="en-US" sz="1800">
              <a:cs typeface="Arial" charset="0"/>
            </a:endParaRPr>
          </a:p>
        </p:txBody>
      </p:sp>
      <p:pic>
        <p:nvPicPr>
          <p:cNvPr id="11" name="Picture 10" descr="46100793860f4440_82400491_xlarge.jpg"/>
          <p:cNvPicPr>
            <a:picLocks noChangeAspect="1"/>
          </p:cNvPicPr>
          <p:nvPr/>
        </p:nvPicPr>
        <p:blipFill>
          <a:blip r:embed="rId8" cstate="print"/>
          <a:stretch>
            <a:fillRect/>
          </a:stretch>
        </p:blipFill>
        <p:spPr>
          <a:xfrm rot="20833693">
            <a:off x="598737" y="1593305"/>
            <a:ext cx="2276474" cy="3047999"/>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3" name="Picture 12" descr="GHB-wallpaper.jpg"/>
          <p:cNvPicPr>
            <a:picLocks noChangeAspect="1"/>
          </p:cNvPicPr>
          <p:nvPr/>
        </p:nvPicPr>
        <p:blipFill>
          <a:blip r:embed="rId9" cstate="print"/>
          <a:stretch>
            <a:fillRect/>
          </a:stretch>
        </p:blipFill>
        <p:spPr>
          <a:xfrm rot="655493">
            <a:off x="6418066" y="1579444"/>
            <a:ext cx="2041796" cy="2958931"/>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38923" name="WordArt 11"/>
          <p:cNvSpPr>
            <a:spLocks noChangeArrowheads="1" noChangeShapeType="1" noTextEdit="1"/>
          </p:cNvSpPr>
          <p:nvPr/>
        </p:nvSpPr>
        <p:spPr bwMode="auto">
          <a:xfrm>
            <a:off x="611188" y="620713"/>
            <a:ext cx="2232025" cy="7874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iselydd</a:t>
            </a:r>
          </a:p>
        </p:txBody>
      </p:sp>
      <p:sp>
        <p:nvSpPr>
          <p:cNvPr id="38924" name="WordArt 12"/>
          <p:cNvSpPr>
            <a:spLocks noChangeArrowheads="1" noChangeShapeType="1" noTextEdit="1"/>
          </p:cNvSpPr>
          <p:nvPr/>
        </p:nvSpPr>
        <p:spPr bwMode="auto">
          <a:xfrm>
            <a:off x="3924300" y="4149725"/>
            <a:ext cx="3311525"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dosbarth 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4"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500"/>
                            </p:stCondLst>
                            <p:childTnLst>
                              <p:par>
                                <p:cTn id="13" presetID="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000"/>
                            </p:stCondLst>
                            <p:childTnLst>
                              <p:par>
                                <p:cTn id="18" presetID="3" presetClass="entr" presetSubtype="0" fill="hold" grpId="0" nodeType="afterEffect">
                                  <p:stCondLst>
                                    <p:cond delay="0"/>
                                  </p:stCondLst>
                                  <p:childTnLst>
                                    <p:set>
                                      <p:cBhvr>
                                        <p:cTn id="19" dur="1" fill="hold">
                                          <p:stCondLst>
                                            <p:cond delay="0"/>
                                          </p:stCondLst>
                                        </p:cTn>
                                        <p:tgtEl>
                                          <p:spTgt spid="38923"/>
                                        </p:tgtEl>
                                        <p:attrNameLst>
                                          <p:attrName>style.visibility</p:attrName>
                                        </p:attrNameLst>
                                      </p:cBhvr>
                                      <p:to>
                                        <p:strVal val="visible"/>
                                      </p:to>
                                    </p:set>
                                  </p:childTnLst>
                                </p:cTn>
                              </p:par>
                            </p:childTnLst>
                          </p:cTn>
                        </p:par>
                        <p:par>
                          <p:cTn id="20" fill="hold" nodeType="afterGroup">
                            <p:stCondLst>
                              <p:cond delay="1000"/>
                            </p:stCondLst>
                            <p:childTnLst>
                              <p:par>
                                <p:cTn id="21" presetID="3" presetClass="entr" presetSubtype="0" fill="hold" grpId="0" nodeType="afterEffect">
                                  <p:stCondLst>
                                    <p:cond delay="0"/>
                                  </p:stCondLst>
                                  <p:childTnLst>
                                    <p:set>
                                      <p:cBhvr>
                                        <p:cTn id="22" dur="1" fill="hold">
                                          <p:stCondLst>
                                            <p:cond delay="0"/>
                                          </p:stCondLst>
                                        </p:cTn>
                                        <p:tgtEl>
                                          <p:spTgt spid="38924"/>
                                        </p:tgtEl>
                                        <p:attrNameLst>
                                          <p:attrName>style.visibility</p:attrName>
                                        </p:attrNameLst>
                                      </p:cBhvr>
                                      <p:to>
                                        <p:strVal val="visible"/>
                                      </p:to>
                                    </p:set>
                                  </p:childTnLst>
                                </p:cTn>
                              </p:par>
                            </p:childTnLst>
                          </p:cTn>
                        </p:par>
                        <p:par>
                          <p:cTn id="23" fill="hold" nodeType="afterGroup">
                            <p:stCondLst>
                              <p:cond delay="1000"/>
                            </p:stCondLst>
                            <p:childTnLst>
                              <p:par>
                                <p:cTn id="24" presetID="3" presetClass="entr" presetSubtype="0" fill="hold" grpId="1" nodeType="afterEffect">
                                  <p:stCondLst>
                                    <p:cond delay="0"/>
                                  </p:stCondLst>
                                  <p:childTnLst>
                                    <p:set>
                                      <p:cBhvr>
                                        <p:cTn id="25" dur="1" fill="hold">
                                          <p:stCondLst>
                                            <p:cond delay="0"/>
                                          </p:stCondLst>
                                        </p:cTn>
                                        <p:tgtEl>
                                          <p:spTgt spid="38924"/>
                                        </p:tgtEl>
                                        <p:attrNameLst>
                                          <p:attrName>style.visibility</p:attrName>
                                        </p:attrNameLst>
                                      </p:cBhvr>
                                      <p:to>
                                        <p:strVal val="visible"/>
                                      </p:to>
                                    </p:set>
                                  </p:childTnLst>
                                </p:cTn>
                              </p:par>
                            </p:childTnLst>
                          </p:cTn>
                        </p:par>
                        <p:par>
                          <p:cTn id="26" fill="hold" nodeType="afterGroup">
                            <p:stCondLst>
                              <p:cond delay="1000"/>
                            </p:stCondLst>
                            <p:childTnLst>
                              <p:par>
                                <p:cTn id="27" presetID="3" presetClass="entr" presetSubtype="0" fill="hold" grpId="2" nodeType="afterEffect">
                                  <p:stCondLst>
                                    <p:cond delay="0"/>
                                  </p:stCondLst>
                                  <p:childTnLst>
                                    <p:set>
                                      <p:cBhvr>
                                        <p:cTn id="28" dur="1" fill="hold">
                                          <p:stCondLst>
                                            <p:cond delay="0"/>
                                          </p:stCondLst>
                                        </p:cTn>
                                        <p:tgtEl>
                                          <p:spTgt spid="38924"/>
                                        </p:tgtEl>
                                        <p:attrNameLst>
                                          <p:attrName>style.visibility</p:attrName>
                                        </p:attrNameLst>
                                      </p:cBhvr>
                                      <p:to>
                                        <p:strVal val="visible"/>
                                      </p:to>
                                    </p:set>
                                  </p:childTnLst>
                                </p:cTn>
                              </p:par>
                            </p:childTnLst>
                          </p:cTn>
                        </p:par>
                        <p:par>
                          <p:cTn id="29" fill="hold" nodeType="afterGroup">
                            <p:stCondLst>
                              <p:cond delay="1000"/>
                            </p:stCondLst>
                            <p:childTnLst>
                              <p:par>
                                <p:cTn id="30" presetID="3" presetClass="entr" presetSubtype="0" fill="hold" grpId="3" nodeType="afterEffect">
                                  <p:stCondLst>
                                    <p:cond delay="0"/>
                                  </p:stCondLst>
                                  <p:childTnLst>
                                    <p:set>
                                      <p:cBhvr>
                                        <p:cTn id="31" dur="1" fill="hold">
                                          <p:stCondLst>
                                            <p:cond delay="0"/>
                                          </p:stCondLst>
                                        </p:cTn>
                                        <p:tgtEl>
                                          <p:spTgt spid="38924"/>
                                        </p:tgtEl>
                                        <p:attrNameLst>
                                          <p:attrName>style.visibility</p:attrName>
                                        </p:attrNameLst>
                                      </p:cBhvr>
                                      <p:to>
                                        <p:strVal val="visible"/>
                                      </p:to>
                                    </p:set>
                                  </p:childTnLst>
                                </p:cTn>
                              </p:par>
                            </p:childTnLst>
                          </p:cTn>
                        </p:par>
                        <p:par>
                          <p:cTn id="32" fill="hold" nodeType="afterGroup">
                            <p:stCondLst>
                              <p:cond delay="1000"/>
                            </p:stCondLst>
                            <p:childTnLst>
                              <p:par>
                                <p:cTn id="33" presetID="3" presetClass="entr" presetSubtype="0" fill="hold" grpId="1" nodeType="afterEffect">
                                  <p:stCondLst>
                                    <p:cond delay="0"/>
                                  </p:stCondLst>
                                  <p:childTnLst>
                                    <p:set>
                                      <p:cBhvr>
                                        <p:cTn id="34" dur="1" fill="hold">
                                          <p:stCondLst>
                                            <p:cond delay="0"/>
                                          </p:stCondLst>
                                        </p:cTn>
                                        <p:tgtEl>
                                          <p:spTgt spid="38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8923" grpId="0" animBg="1"/>
      <p:bldP spid="38923" grpId="1" animBg="1"/>
      <p:bldP spid="38924" grpId="0" animBg="1"/>
      <p:bldP spid="38924" grpId="1" animBg="1"/>
      <p:bldP spid="38924" grpId="2" animBg="1"/>
      <p:bldP spid="38924" grpId="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63" name="Title 1"/>
          <p:cNvSpPr>
            <a:spLocks noGrp="1"/>
          </p:cNvSpPr>
          <p:nvPr>
            <p:ph type="title" idx="4294967295"/>
          </p:nvPr>
        </p:nvSpPr>
        <p:spPr/>
        <p:txBody>
          <a:bodyPr/>
          <a:lstStyle/>
          <a:p>
            <a:pPr eaLnBrk="1" hangingPunct="1"/>
            <a:r>
              <a:rPr lang="en-GB" b="1">
                <a:latin typeface="Comic Sans MS" charset="0"/>
              </a:rPr>
              <a:t>Rohypnol</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43017" name="Picture 9" descr="rohypn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16487">
            <a:off x="5003800" y="1916113"/>
            <a:ext cx="3816350" cy="2447925"/>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43018" name="Picture 10" descr="rohypn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96923">
            <a:off x="395288" y="1773238"/>
            <a:ext cx="3240087" cy="2638425"/>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43019" name="Picture 11" descr="spiked drin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00" y="1341438"/>
            <a:ext cx="2316163" cy="3455987"/>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40971" name="WordArt 11"/>
          <p:cNvSpPr>
            <a:spLocks noChangeArrowheads="1" noChangeShapeType="1" noTextEdit="1"/>
          </p:cNvSpPr>
          <p:nvPr/>
        </p:nvSpPr>
        <p:spPr bwMode="auto">
          <a:xfrm>
            <a:off x="971550" y="3789363"/>
            <a:ext cx="27368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dosbarth C</a:t>
            </a:r>
          </a:p>
        </p:txBody>
      </p:sp>
      <p:sp>
        <p:nvSpPr>
          <p:cNvPr id="40972" name="WordArt 12"/>
          <p:cNvSpPr>
            <a:spLocks noChangeArrowheads="1" noChangeShapeType="1" noTextEdit="1"/>
          </p:cNvSpPr>
          <p:nvPr/>
        </p:nvSpPr>
        <p:spPr bwMode="auto">
          <a:xfrm>
            <a:off x="6372225" y="836613"/>
            <a:ext cx="2232025" cy="7874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iselydd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3017"/>
                                        </p:tgtEl>
                                        <p:attrNameLst>
                                          <p:attrName>style.visibility</p:attrName>
                                        </p:attrNameLst>
                                      </p:cBhvr>
                                      <p:to>
                                        <p:strVal val="visible"/>
                                      </p:to>
                                    </p:set>
                                    <p:anim calcmode="lin" valueType="num">
                                      <p:cBhvr>
                                        <p:cTn id="7" dur="1000" fill="hold"/>
                                        <p:tgtEl>
                                          <p:spTgt spid="43017"/>
                                        </p:tgtEl>
                                        <p:attrNameLst>
                                          <p:attrName>ppt_w</p:attrName>
                                        </p:attrNameLst>
                                      </p:cBhvr>
                                      <p:tavLst>
                                        <p:tav tm="0">
                                          <p:val>
                                            <p:fltVal val="0"/>
                                          </p:val>
                                        </p:tav>
                                        <p:tav tm="100000">
                                          <p:val>
                                            <p:strVal val="#ppt_w"/>
                                          </p:val>
                                        </p:tav>
                                      </p:tavLst>
                                    </p:anim>
                                    <p:anim calcmode="lin" valueType="num">
                                      <p:cBhvr>
                                        <p:cTn id="8" dur="1000" fill="hold"/>
                                        <p:tgtEl>
                                          <p:spTgt spid="43017"/>
                                        </p:tgtEl>
                                        <p:attrNameLst>
                                          <p:attrName>ppt_h</p:attrName>
                                        </p:attrNameLst>
                                      </p:cBhvr>
                                      <p:tavLst>
                                        <p:tav tm="0">
                                          <p:val>
                                            <p:fltVal val="0"/>
                                          </p:val>
                                        </p:tav>
                                        <p:tav tm="100000">
                                          <p:val>
                                            <p:strVal val="#ppt_h"/>
                                          </p:val>
                                        </p:tav>
                                      </p:tavLst>
                                    </p:anim>
                                    <p:anim calcmode="lin" valueType="num">
                                      <p:cBhvr>
                                        <p:cTn id="9" dur="1000" fill="hold"/>
                                        <p:tgtEl>
                                          <p:spTgt spid="43017"/>
                                        </p:tgtEl>
                                        <p:attrNameLst>
                                          <p:attrName>style.rotation</p:attrName>
                                        </p:attrNameLst>
                                      </p:cBhvr>
                                      <p:tavLst>
                                        <p:tav tm="0">
                                          <p:val>
                                            <p:fltVal val="90"/>
                                          </p:val>
                                        </p:tav>
                                        <p:tav tm="100000">
                                          <p:val>
                                            <p:fltVal val="0"/>
                                          </p:val>
                                        </p:tav>
                                      </p:tavLst>
                                    </p:anim>
                                    <p:animEffect transition="in" filter="fade">
                                      <p:cBhvr>
                                        <p:cTn id="10" dur="1000"/>
                                        <p:tgtEl>
                                          <p:spTgt spid="43017"/>
                                        </p:tgtEl>
                                      </p:cBhvr>
                                    </p:animEffect>
                                  </p:childTnLst>
                                </p:cTn>
                              </p:par>
                            </p:childTnLst>
                          </p:cTn>
                        </p:par>
                        <p:par>
                          <p:cTn id="11" fill="hold" nodeType="afterGroup">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43018"/>
                                        </p:tgtEl>
                                        <p:attrNameLst>
                                          <p:attrName>style.visibility</p:attrName>
                                        </p:attrNameLst>
                                      </p:cBhvr>
                                      <p:to>
                                        <p:strVal val="visible"/>
                                      </p:to>
                                    </p:set>
                                    <p:anim calcmode="lin" valueType="num">
                                      <p:cBhvr>
                                        <p:cTn id="14" dur="1000" fill="hold"/>
                                        <p:tgtEl>
                                          <p:spTgt spid="43018"/>
                                        </p:tgtEl>
                                        <p:attrNameLst>
                                          <p:attrName>ppt_w</p:attrName>
                                        </p:attrNameLst>
                                      </p:cBhvr>
                                      <p:tavLst>
                                        <p:tav tm="0">
                                          <p:val>
                                            <p:fltVal val="0"/>
                                          </p:val>
                                        </p:tav>
                                        <p:tav tm="100000">
                                          <p:val>
                                            <p:strVal val="#ppt_w"/>
                                          </p:val>
                                        </p:tav>
                                      </p:tavLst>
                                    </p:anim>
                                    <p:anim calcmode="lin" valueType="num">
                                      <p:cBhvr>
                                        <p:cTn id="15" dur="1000" fill="hold"/>
                                        <p:tgtEl>
                                          <p:spTgt spid="43018"/>
                                        </p:tgtEl>
                                        <p:attrNameLst>
                                          <p:attrName>ppt_h</p:attrName>
                                        </p:attrNameLst>
                                      </p:cBhvr>
                                      <p:tavLst>
                                        <p:tav tm="0">
                                          <p:val>
                                            <p:fltVal val="0"/>
                                          </p:val>
                                        </p:tav>
                                        <p:tav tm="100000">
                                          <p:val>
                                            <p:strVal val="#ppt_h"/>
                                          </p:val>
                                        </p:tav>
                                      </p:tavLst>
                                    </p:anim>
                                    <p:anim calcmode="lin" valueType="num">
                                      <p:cBhvr>
                                        <p:cTn id="16" dur="1000" fill="hold"/>
                                        <p:tgtEl>
                                          <p:spTgt spid="43018"/>
                                        </p:tgtEl>
                                        <p:attrNameLst>
                                          <p:attrName>style.rotation</p:attrName>
                                        </p:attrNameLst>
                                      </p:cBhvr>
                                      <p:tavLst>
                                        <p:tav tm="0">
                                          <p:val>
                                            <p:fltVal val="90"/>
                                          </p:val>
                                        </p:tav>
                                        <p:tav tm="100000">
                                          <p:val>
                                            <p:fltVal val="0"/>
                                          </p:val>
                                        </p:tav>
                                      </p:tavLst>
                                    </p:anim>
                                    <p:animEffect transition="in" filter="fade">
                                      <p:cBhvr>
                                        <p:cTn id="17" dur="1000"/>
                                        <p:tgtEl>
                                          <p:spTgt spid="43018"/>
                                        </p:tgtEl>
                                      </p:cBhvr>
                                    </p:animEffect>
                                  </p:childTnLst>
                                </p:cTn>
                              </p:par>
                            </p:childTnLst>
                          </p:cTn>
                        </p:par>
                        <p:par>
                          <p:cTn id="18" fill="hold" nodeType="afterGroup">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43019"/>
                                        </p:tgtEl>
                                        <p:attrNameLst>
                                          <p:attrName>style.visibility</p:attrName>
                                        </p:attrNameLst>
                                      </p:cBhvr>
                                      <p:to>
                                        <p:strVal val="visible"/>
                                      </p:to>
                                    </p:set>
                                    <p:anim calcmode="lin" valueType="num">
                                      <p:cBhvr>
                                        <p:cTn id="21" dur="1000" fill="hold"/>
                                        <p:tgtEl>
                                          <p:spTgt spid="43019"/>
                                        </p:tgtEl>
                                        <p:attrNameLst>
                                          <p:attrName>ppt_w</p:attrName>
                                        </p:attrNameLst>
                                      </p:cBhvr>
                                      <p:tavLst>
                                        <p:tav tm="0">
                                          <p:val>
                                            <p:fltVal val="0"/>
                                          </p:val>
                                        </p:tav>
                                        <p:tav tm="100000">
                                          <p:val>
                                            <p:strVal val="#ppt_w"/>
                                          </p:val>
                                        </p:tav>
                                      </p:tavLst>
                                    </p:anim>
                                    <p:anim calcmode="lin" valueType="num">
                                      <p:cBhvr>
                                        <p:cTn id="22" dur="1000" fill="hold"/>
                                        <p:tgtEl>
                                          <p:spTgt spid="43019"/>
                                        </p:tgtEl>
                                        <p:attrNameLst>
                                          <p:attrName>ppt_h</p:attrName>
                                        </p:attrNameLst>
                                      </p:cBhvr>
                                      <p:tavLst>
                                        <p:tav tm="0">
                                          <p:val>
                                            <p:fltVal val="0"/>
                                          </p:val>
                                        </p:tav>
                                        <p:tav tm="100000">
                                          <p:val>
                                            <p:strVal val="#ppt_h"/>
                                          </p:val>
                                        </p:tav>
                                      </p:tavLst>
                                    </p:anim>
                                    <p:anim calcmode="lin" valueType="num">
                                      <p:cBhvr>
                                        <p:cTn id="23" dur="1000" fill="hold"/>
                                        <p:tgtEl>
                                          <p:spTgt spid="43019"/>
                                        </p:tgtEl>
                                        <p:attrNameLst>
                                          <p:attrName>style.rotation</p:attrName>
                                        </p:attrNameLst>
                                      </p:cBhvr>
                                      <p:tavLst>
                                        <p:tav tm="0">
                                          <p:val>
                                            <p:fltVal val="90"/>
                                          </p:val>
                                        </p:tav>
                                        <p:tav tm="100000">
                                          <p:val>
                                            <p:fltVal val="0"/>
                                          </p:val>
                                        </p:tav>
                                      </p:tavLst>
                                    </p:anim>
                                    <p:animEffect transition="in" filter="fade">
                                      <p:cBhvr>
                                        <p:cTn id="24" dur="1000"/>
                                        <p:tgtEl>
                                          <p:spTgt spid="43019"/>
                                        </p:tgtEl>
                                      </p:cBhvr>
                                    </p:animEffect>
                                  </p:childTnLst>
                                </p:cTn>
                              </p:par>
                            </p:childTnLst>
                          </p:cTn>
                        </p:par>
                        <p:par>
                          <p:cTn id="25" fill="hold" nodeType="afterGroup">
                            <p:stCondLst>
                              <p:cond delay="3000"/>
                            </p:stCondLst>
                            <p:childTnLst>
                              <p:par>
                                <p:cTn id="26" presetID="3" presetClass="entr" presetSubtype="0" fill="hold" grpId="0" nodeType="afterEffect">
                                  <p:stCondLst>
                                    <p:cond delay="0"/>
                                  </p:stCondLst>
                                  <p:childTnLst>
                                    <p:set>
                                      <p:cBhvr>
                                        <p:cTn id="27" dur="1" fill="hold">
                                          <p:stCondLst>
                                            <p:cond delay="0"/>
                                          </p:stCondLst>
                                        </p:cTn>
                                        <p:tgtEl>
                                          <p:spTgt spid="40971"/>
                                        </p:tgtEl>
                                        <p:attrNameLst>
                                          <p:attrName>style.visibility</p:attrName>
                                        </p:attrNameLst>
                                      </p:cBhvr>
                                      <p:to>
                                        <p:strVal val="visible"/>
                                      </p:to>
                                    </p:set>
                                  </p:childTnLst>
                                </p:cTn>
                              </p:par>
                            </p:childTnLst>
                          </p:cTn>
                        </p:par>
                        <p:par>
                          <p:cTn id="28" fill="hold" nodeType="afterGroup">
                            <p:stCondLst>
                              <p:cond delay="3000"/>
                            </p:stCondLst>
                            <p:childTnLst>
                              <p:par>
                                <p:cTn id="29" presetID="3" presetClass="entr" presetSubtype="0" fill="hold" grpId="1" nodeType="afterEffect">
                                  <p:stCondLst>
                                    <p:cond delay="0"/>
                                  </p:stCondLst>
                                  <p:childTnLst>
                                    <p:set>
                                      <p:cBhvr>
                                        <p:cTn id="30" dur="1" fill="hold">
                                          <p:stCondLst>
                                            <p:cond delay="0"/>
                                          </p:stCondLst>
                                        </p:cTn>
                                        <p:tgtEl>
                                          <p:spTgt spid="40971"/>
                                        </p:tgtEl>
                                        <p:attrNameLst>
                                          <p:attrName>style.visibility</p:attrName>
                                        </p:attrNameLst>
                                      </p:cBhvr>
                                      <p:to>
                                        <p:strVal val="visible"/>
                                      </p:to>
                                    </p:set>
                                  </p:childTnLst>
                                </p:cTn>
                              </p:par>
                            </p:childTnLst>
                          </p:cTn>
                        </p:par>
                        <p:par>
                          <p:cTn id="31" fill="hold" nodeType="afterGroup">
                            <p:stCondLst>
                              <p:cond delay="3000"/>
                            </p:stCondLst>
                            <p:childTnLst>
                              <p:par>
                                <p:cTn id="32" presetID="3" presetClass="entr" presetSubtype="0" fill="hold" grpId="2" nodeType="afterEffect">
                                  <p:stCondLst>
                                    <p:cond delay="0"/>
                                  </p:stCondLst>
                                  <p:childTnLst>
                                    <p:set>
                                      <p:cBhvr>
                                        <p:cTn id="33" dur="1" fill="hold">
                                          <p:stCondLst>
                                            <p:cond delay="0"/>
                                          </p:stCondLst>
                                        </p:cTn>
                                        <p:tgtEl>
                                          <p:spTgt spid="40971"/>
                                        </p:tgtEl>
                                        <p:attrNameLst>
                                          <p:attrName>style.visibility</p:attrName>
                                        </p:attrNameLst>
                                      </p:cBhvr>
                                      <p:to>
                                        <p:strVal val="visible"/>
                                      </p:to>
                                    </p:set>
                                  </p:childTnLst>
                                </p:cTn>
                              </p:par>
                            </p:childTnLst>
                          </p:cTn>
                        </p:par>
                        <p:par>
                          <p:cTn id="34" fill="hold" nodeType="afterGroup">
                            <p:stCondLst>
                              <p:cond delay="3000"/>
                            </p:stCondLst>
                            <p:childTnLst>
                              <p:par>
                                <p:cTn id="35" presetID="3" presetClass="entr" presetSubtype="0" fill="hold" grpId="0" nodeType="afterEffect">
                                  <p:stCondLst>
                                    <p:cond delay="0"/>
                                  </p:stCondLst>
                                  <p:childTnLst>
                                    <p:set>
                                      <p:cBhvr>
                                        <p:cTn id="36" dur="1" fill="hold">
                                          <p:stCondLst>
                                            <p:cond delay="0"/>
                                          </p:stCondLst>
                                        </p:cTn>
                                        <p:tgtEl>
                                          <p:spTgt spid="40972"/>
                                        </p:tgtEl>
                                        <p:attrNameLst>
                                          <p:attrName>style.visibility</p:attrName>
                                        </p:attrNameLst>
                                      </p:cBhvr>
                                      <p:to>
                                        <p:strVal val="visible"/>
                                      </p:to>
                                    </p:set>
                                  </p:childTnLst>
                                </p:cTn>
                              </p:par>
                            </p:childTnLst>
                          </p:cTn>
                        </p:par>
                        <p:par>
                          <p:cTn id="37" fill="hold" nodeType="afterGroup">
                            <p:stCondLst>
                              <p:cond delay="3000"/>
                            </p:stCondLst>
                            <p:childTnLst>
                              <p:par>
                                <p:cTn id="38" presetID="3" presetClass="entr" presetSubtype="0" fill="hold" grpId="3" nodeType="afterEffect">
                                  <p:stCondLst>
                                    <p:cond delay="0"/>
                                  </p:stCondLst>
                                  <p:childTnLst>
                                    <p:set>
                                      <p:cBhvr>
                                        <p:cTn id="39" dur="1" fill="hold">
                                          <p:stCondLst>
                                            <p:cond delay="0"/>
                                          </p:stCondLst>
                                        </p:cTn>
                                        <p:tgtEl>
                                          <p:spTgt spid="40971"/>
                                        </p:tgtEl>
                                        <p:attrNameLst>
                                          <p:attrName>style.visibility</p:attrName>
                                        </p:attrNameLst>
                                      </p:cBhvr>
                                      <p:to>
                                        <p:strVal val="visible"/>
                                      </p:to>
                                    </p:set>
                                  </p:childTnLst>
                                </p:cTn>
                              </p:par>
                            </p:childTnLst>
                          </p:cTn>
                        </p:par>
                        <p:par>
                          <p:cTn id="40" fill="hold" nodeType="afterGroup">
                            <p:stCondLst>
                              <p:cond delay="3000"/>
                            </p:stCondLst>
                            <p:childTnLst>
                              <p:par>
                                <p:cTn id="41" presetID="3" presetClass="entr" presetSubtype="0" fill="hold" grpId="1" nodeType="afterEffect">
                                  <p:stCondLst>
                                    <p:cond delay="0"/>
                                  </p:stCondLst>
                                  <p:childTnLst>
                                    <p:set>
                                      <p:cBhvr>
                                        <p:cTn id="42" dur="1" fill="hold">
                                          <p:stCondLst>
                                            <p:cond delay="0"/>
                                          </p:stCondLst>
                                        </p:cTn>
                                        <p:tgtEl>
                                          <p:spTgt spid="40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animBg="1"/>
      <p:bldP spid="40971" grpId="1" animBg="1"/>
      <p:bldP spid="40971" grpId="2" animBg="1"/>
      <p:bldP spid="40971" grpId="3" animBg="1"/>
      <p:bldP spid="40972" grpId="0" animBg="1"/>
      <p:bldP spid="4097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387" name="Title 1"/>
          <p:cNvSpPr>
            <a:spLocks noGrp="1"/>
          </p:cNvSpPr>
          <p:nvPr>
            <p:ph type="title" idx="4294967295"/>
          </p:nvPr>
        </p:nvSpPr>
        <p:spPr>
          <a:xfrm>
            <a:off x="468313" y="0"/>
            <a:ext cx="8229600" cy="1143000"/>
          </a:xfrm>
        </p:spPr>
        <p:txBody>
          <a:bodyPr/>
          <a:lstStyle/>
          <a:p>
            <a:pPr eaLnBrk="1" hangingPunct="1"/>
            <a:r>
              <a:rPr lang="cy-GB" b="1">
                <a:latin typeface="Comic Sans MS" charset="0"/>
              </a:rPr>
              <a:t>Amffetamin</a:t>
            </a:r>
            <a:endParaRPr lang="en-GB" b="1">
              <a:latin typeface="Comic Sans MS" charset="0"/>
            </a:endParaRP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40971" name="WordArt 11"/>
          <p:cNvSpPr>
            <a:spLocks noChangeArrowheads="1" noChangeShapeType="1" noTextEdit="1"/>
          </p:cNvSpPr>
          <p:nvPr/>
        </p:nvSpPr>
        <p:spPr bwMode="auto">
          <a:xfrm>
            <a:off x="1116013" y="2492375"/>
            <a:ext cx="27368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dosbarth B</a:t>
            </a:r>
          </a:p>
        </p:txBody>
      </p:sp>
      <p:pic>
        <p:nvPicPr>
          <p:cNvPr id="51214" name="Picture 14" descr="header_image_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3665538"/>
            <a:ext cx="5327650" cy="1420812"/>
          </a:xfrm>
          <a:prstGeom prst="rect">
            <a:avLst/>
          </a:prstGeom>
          <a:noFill/>
          <a:ln w="57150" cmpd="thickThin">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51215" name="WordArt 15"/>
          <p:cNvSpPr>
            <a:spLocks noChangeArrowheads="1" noChangeShapeType="1" noTextEdit="1"/>
          </p:cNvSpPr>
          <p:nvPr/>
        </p:nvSpPr>
        <p:spPr bwMode="auto">
          <a:xfrm>
            <a:off x="6227763" y="692150"/>
            <a:ext cx="2519362" cy="10795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ysgogydd</a:t>
            </a:r>
          </a:p>
        </p:txBody>
      </p:sp>
      <p:pic>
        <p:nvPicPr>
          <p:cNvPr id="51219" name="Picture 19" descr="Amphetamine-580x3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4663" y="1916113"/>
            <a:ext cx="4660900" cy="2755900"/>
          </a:xfrm>
          <a:prstGeom prst="rect">
            <a:avLst/>
          </a:prstGeom>
          <a:noFill/>
          <a:ln w="57150" cmpd="thickThin">
            <a:solidFill>
              <a:srgbClr val="00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1219"/>
                                        </p:tgtEl>
                                        <p:attrNameLst>
                                          <p:attrName>style.visibility</p:attrName>
                                        </p:attrNameLst>
                                      </p:cBhvr>
                                      <p:to>
                                        <p:strVal val="visible"/>
                                      </p:to>
                                    </p:set>
                                    <p:animScale>
                                      <p:cBhvr>
                                        <p:cTn id="7" dur="1000" decel="50000" fill="hold">
                                          <p:stCondLst>
                                            <p:cond delay="0"/>
                                          </p:stCondLst>
                                        </p:cTn>
                                        <p:tgtEl>
                                          <p:spTgt spid="512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19"/>
                                        </p:tgtEl>
                                        <p:attrNameLst>
                                          <p:attrName>ppt_x</p:attrName>
                                          <p:attrName>ppt_y</p:attrName>
                                        </p:attrNameLst>
                                      </p:cBhvr>
                                    </p:animMotion>
                                    <p:animEffect transition="in" filter="fade">
                                      <p:cBhvr>
                                        <p:cTn id="9" dur="1000"/>
                                        <p:tgtEl>
                                          <p:spTgt spid="51219"/>
                                        </p:tgtEl>
                                      </p:cBhvr>
                                    </p:animEffect>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51214"/>
                                        </p:tgtEl>
                                        <p:attrNameLst>
                                          <p:attrName>style.visibility</p:attrName>
                                        </p:attrNameLst>
                                      </p:cBhvr>
                                      <p:to>
                                        <p:strVal val="visible"/>
                                      </p:to>
                                    </p:set>
                                    <p:anim calcmode="lin" valueType="num">
                                      <p:cBhvr additive="base">
                                        <p:cTn id="13" dur="500" fill="hold"/>
                                        <p:tgtEl>
                                          <p:spTgt spid="51214"/>
                                        </p:tgtEl>
                                        <p:attrNameLst>
                                          <p:attrName>ppt_x</p:attrName>
                                        </p:attrNameLst>
                                      </p:cBhvr>
                                      <p:tavLst>
                                        <p:tav tm="0">
                                          <p:val>
                                            <p:strVal val="#ppt_x"/>
                                          </p:val>
                                        </p:tav>
                                        <p:tav tm="100000">
                                          <p:val>
                                            <p:strVal val="#ppt_x"/>
                                          </p:val>
                                        </p:tav>
                                      </p:tavLst>
                                    </p:anim>
                                    <p:anim calcmode="lin" valueType="num">
                                      <p:cBhvr additive="base">
                                        <p:cTn id="14" dur="500" fill="hold"/>
                                        <p:tgtEl>
                                          <p:spTgt spid="5121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40971"/>
                                        </p:tgtEl>
                                        <p:attrNameLst>
                                          <p:attrName>style.visibility</p:attrName>
                                        </p:attrNameLst>
                                      </p:cBhvr>
                                      <p:to>
                                        <p:strVal val="visible"/>
                                      </p:to>
                                    </p:set>
                                    <p:anim calcmode="lin" valueType="num">
                                      <p:cBhvr additive="base">
                                        <p:cTn id="18" dur="500" fill="hold"/>
                                        <p:tgtEl>
                                          <p:spTgt spid="40971"/>
                                        </p:tgtEl>
                                        <p:attrNameLst>
                                          <p:attrName>ppt_x</p:attrName>
                                        </p:attrNameLst>
                                      </p:cBhvr>
                                      <p:tavLst>
                                        <p:tav tm="0">
                                          <p:val>
                                            <p:strVal val="#ppt_x"/>
                                          </p:val>
                                        </p:tav>
                                        <p:tav tm="100000">
                                          <p:val>
                                            <p:strVal val="#ppt_x"/>
                                          </p:val>
                                        </p:tav>
                                      </p:tavLst>
                                    </p:anim>
                                    <p:anim calcmode="lin" valueType="num">
                                      <p:cBhvr additive="base">
                                        <p:cTn id="19" dur="500" fill="hold"/>
                                        <p:tgtEl>
                                          <p:spTgt spid="40971"/>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51215"/>
                                        </p:tgtEl>
                                        <p:attrNameLst>
                                          <p:attrName>style.visibility</p:attrName>
                                        </p:attrNameLst>
                                      </p:cBhvr>
                                      <p:to>
                                        <p:strVal val="visible"/>
                                      </p:to>
                                    </p:set>
                                    <p:anim calcmode="lin" valueType="num">
                                      <p:cBhvr additive="base">
                                        <p:cTn id="23" dur="500" fill="hold"/>
                                        <p:tgtEl>
                                          <p:spTgt spid="51215"/>
                                        </p:tgtEl>
                                        <p:attrNameLst>
                                          <p:attrName>ppt_x</p:attrName>
                                        </p:attrNameLst>
                                      </p:cBhvr>
                                      <p:tavLst>
                                        <p:tav tm="0">
                                          <p:val>
                                            <p:strVal val="#ppt_x"/>
                                          </p:val>
                                        </p:tav>
                                        <p:tav tm="100000">
                                          <p:val>
                                            <p:strVal val="#ppt_x"/>
                                          </p:val>
                                        </p:tav>
                                      </p:tavLst>
                                    </p:anim>
                                    <p:anim calcmode="lin" valueType="num">
                                      <p:cBhvr additive="base">
                                        <p:cTn id="24" dur="500" fill="hold"/>
                                        <p:tgtEl>
                                          <p:spTgt spid="512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animBg="1"/>
      <p:bldP spid="512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11" name="Title 1"/>
          <p:cNvSpPr>
            <a:spLocks noGrp="1"/>
          </p:cNvSpPr>
          <p:nvPr>
            <p:ph type="title" idx="4294967295"/>
          </p:nvPr>
        </p:nvSpPr>
        <p:spPr>
          <a:xfrm>
            <a:off x="468313" y="0"/>
            <a:ext cx="8229600" cy="1143000"/>
          </a:xfrm>
        </p:spPr>
        <p:txBody>
          <a:bodyPr/>
          <a:lstStyle/>
          <a:p>
            <a:pPr eaLnBrk="1" hangingPunct="1"/>
            <a:r>
              <a:rPr lang="cy-GB" b="1">
                <a:latin typeface="Comic Sans MS" charset="0"/>
              </a:rPr>
              <a:t>Cocên</a:t>
            </a:r>
            <a:endParaRPr lang="en-GB" b="1">
              <a:latin typeface="Comic Sans MS" charset="0"/>
            </a:endParaRP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53261" name="Picture 13" descr="crackcoca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1412875"/>
            <a:ext cx="3336925"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WordArt 11"/>
          <p:cNvSpPr>
            <a:spLocks noChangeArrowheads="1" noChangeShapeType="1" noTextEdit="1"/>
          </p:cNvSpPr>
          <p:nvPr/>
        </p:nvSpPr>
        <p:spPr bwMode="auto">
          <a:xfrm>
            <a:off x="900113" y="4005263"/>
            <a:ext cx="27368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dosbarth A</a:t>
            </a:r>
          </a:p>
        </p:txBody>
      </p:sp>
      <p:sp>
        <p:nvSpPr>
          <p:cNvPr id="53264" name="WordArt 16"/>
          <p:cNvSpPr>
            <a:spLocks noChangeArrowheads="1" noChangeShapeType="1" noTextEdit="1"/>
          </p:cNvSpPr>
          <p:nvPr/>
        </p:nvSpPr>
        <p:spPr bwMode="auto">
          <a:xfrm>
            <a:off x="6372225" y="620713"/>
            <a:ext cx="2519363" cy="10795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ysgogydd</a:t>
            </a:r>
          </a:p>
        </p:txBody>
      </p:sp>
      <p:pic>
        <p:nvPicPr>
          <p:cNvPr id="53266" name="Picture 18" descr="coca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1844675"/>
            <a:ext cx="47625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7" name="Picture 19" descr="crack-pip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981075"/>
            <a:ext cx="240823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3266"/>
                                        </p:tgtEl>
                                        <p:attrNameLst>
                                          <p:attrName>style.visibility</p:attrName>
                                        </p:attrNameLst>
                                      </p:cBhvr>
                                      <p:to>
                                        <p:strVal val="visible"/>
                                      </p:to>
                                    </p:set>
                                    <p:animScale>
                                      <p:cBhvr>
                                        <p:cTn id="7" dur="1000" decel="50000" fill="hold">
                                          <p:stCondLst>
                                            <p:cond delay="0"/>
                                          </p:stCondLst>
                                        </p:cTn>
                                        <p:tgtEl>
                                          <p:spTgt spid="532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3266"/>
                                        </p:tgtEl>
                                        <p:attrNameLst>
                                          <p:attrName>ppt_x</p:attrName>
                                          <p:attrName>ppt_y</p:attrName>
                                        </p:attrNameLst>
                                      </p:cBhvr>
                                    </p:animMotion>
                                    <p:animEffect transition="in" filter="fade">
                                      <p:cBhvr>
                                        <p:cTn id="9" dur="1000"/>
                                        <p:tgtEl>
                                          <p:spTgt spid="53266"/>
                                        </p:tgtEl>
                                      </p:cBhvr>
                                    </p:animEffect>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53261"/>
                                        </p:tgtEl>
                                        <p:attrNameLst>
                                          <p:attrName>style.visibility</p:attrName>
                                        </p:attrNameLst>
                                      </p:cBhvr>
                                      <p:to>
                                        <p:strVal val="visible"/>
                                      </p:to>
                                    </p:set>
                                    <p:anim calcmode="lin" valueType="num">
                                      <p:cBhvr additive="base">
                                        <p:cTn id="13" dur="500" fill="hold"/>
                                        <p:tgtEl>
                                          <p:spTgt spid="53261"/>
                                        </p:tgtEl>
                                        <p:attrNameLst>
                                          <p:attrName>ppt_x</p:attrName>
                                        </p:attrNameLst>
                                      </p:cBhvr>
                                      <p:tavLst>
                                        <p:tav tm="0">
                                          <p:val>
                                            <p:strVal val="#ppt_x"/>
                                          </p:val>
                                        </p:tav>
                                        <p:tav tm="100000">
                                          <p:val>
                                            <p:strVal val="#ppt_x"/>
                                          </p:val>
                                        </p:tav>
                                      </p:tavLst>
                                    </p:anim>
                                    <p:anim calcmode="lin" valueType="num">
                                      <p:cBhvr additive="base">
                                        <p:cTn id="14" dur="500" fill="hold"/>
                                        <p:tgtEl>
                                          <p:spTgt spid="53261"/>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2000"/>
                            </p:stCondLst>
                            <p:childTnLst>
                              <p:par>
                                <p:cTn id="16" presetID="2" presetClass="entr" presetSubtype="4" fill="hold" nodeType="afterEffect">
                                  <p:stCondLst>
                                    <p:cond delay="0"/>
                                  </p:stCondLst>
                                  <p:childTnLst>
                                    <p:set>
                                      <p:cBhvr>
                                        <p:cTn id="17" dur="1" fill="hold">
                                          <p:stCondLst>
                                            <p:cond delay="0"/>
                                          </p:stCondLst>
                                        </p:cTn>
                                        <p:tgtEl>
                                          <p:spTgt spid="53267"/>
                                        </p:tgtEl>
                                        <p:attrNameLst>
                                          <p:attrName>style.visibility</p:attrName>
                                        </p:attrNameLst>
                                      </p:cBhvr>
                                      <p:to>
                                        <p:strVal val="visible"/>
                                      </p:to>
                                    </p:set>
                                    <p:anim calcmode="lin" valueType="num">
                                      <p:cBhvr additive="base">
                                        <p:cTn id="18" dur="500" fill="hold"/>
                                        <p:tgtEl>
                                          <p:spTgt spid="53267"/>
                                        </p:tgtEl>
                                        <p:attrNameLst>
                                          <p:attrName>ppt_x</p:attrName>
                                        </p:attrNameLst>
                                      </p:cBhvr>
                                      <p:tavLst>
                                        <p:tav tm="0">
                                          <p:val>
                                            <p:strVal val="#ppt_x"/>
                                          </p:val>
                                        </p:tav>
                                        <p:tav tm="100000">
                                          <p:val>
                                            <p:strVal val="#ppt_x"/>
                                          </p:val>
                                        </p:tav>
                                      </p:tavLst>
                                    </p:anim>
                                    <p:anim calcmode="lin" valueType="num">
                                      <p:cBhvr additive="base">
                                        <p:cTn id="19" dur="500" fill="hold"/>
                                        <p:tgtEl>
                                          <p:spTgt spid="53267"/>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500"/>
                            </p:stCondLst>
                            <p:childTnLst>
                              <p:par>
                                <p:cTn id="21" presetID="1" presetClass="entr" presetSubtype="0" fill="hold" nodeType="afterEffect">
                                  <p:stCondLst>
                                    <p:cond delay="0"/>
                                  </p:stCondLst>
                                  <p:childTnLst>
                                    <p:set>
                                      <p:cBhvr>
                                        <p:cTn id="22" dur="1" fill="hold">
                                          <p:stCondLst>
                                            <p:cond delay="0"/>
                                          </p:stCondLst>
                                        </p:cTn>
                                        <p:tgtEl>
                                          <p:spTgt spid="53261"/>
                                        </p:tgtEl>
                                        <p:attrNameLst>
                                          <p:attrName>style.visibility</p:attrName>
                                        </p:attrNameLst>
                                      </p:cBhvr>
                                      <p:to>
                                        <p:strVal val="visible"/>
                                      </p:to>
                                    </p:set>
                                  </p:childTnLst>
                                </p:cTn>
                              </p:par>
                            </p:childTnLst>
                          </p:cTn>
                        </p:par>
                        <p:par>
                          <p:cTn id="23" fill="hold" nodeType="afterGroup">
                            <p:stCondLst>
                              <p:cond delay="2500"/>
                            </p:stCondLst>
                            <p:childTnLst>
                              <p:par>
                                <p:cTn id="24" presetID="3" presetClass="entr" presetSubtype="0" fill="hold" grpId="0" nodeType="afterEffect">
                                  <p:stCondLst>
                                    <p:cond delay="0"/>
                                  </p:stCondLst>
                                  <p:childTnLst>
                                    <p:set>
                                      <p:cBhvr>
                                        <p:cTn id="25" dur="1" fill="hold">
                                          <p:stCondLst>
                                            <p:cond delay="0"/>
                                          </p:stCondLst>
                                        </p:cTn>
                                        <p:tgtEl>
                                          <p:spTgt spid="53264"/>
                                        </p:tgtEl>
                                        <p:attrNameLst>
                                          <p:attrName>style.visibility</p:attrName>
                                        </p:attrNameLst>
                                      </p:cBhvr>
                                      <p:to>
                                        <p:strVal val="visible"/>
                                      </p:to>
                                    </p:set>
                                  </p:childTnLst>
                                </p:cTn>
                              </p:par>
                            </p:childTnLst>
                          </p:cTn>
                        </p:par>
                        <p:par>
                          <p:cTn id="26" fill="hold" nodeType="afterGroup">
                            <p:stCondLst>
                              <p:cond delay="2500"/>
                            </p:stCondLst>
                            <p:childTnLst>
                              <p:par>
                                <p:cTn id="27" presetID="3" presetClass="entr" presetSubtype="0" fill="hold" grpId="0" nodeType="afterEffect">
                                  <p:stCondLst>
                                    <p:cond delay="0"/>
                                  </p:stCondLst>
                                  <p:childTnLst>
                                    <p:set>
                                      <p:cBhvr>
                                        <p:cTn id="28" dur="1" fill="hold">
                                          <p:stCondLst>
                                            <p:cond delay="0"/>
                                          </p:stCondLst>
                                        </p:cTn>
                                        <p:tgtEl>
                                          <p:spTgt spid="40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animBg="1"/>
      <p:bldP spid="532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35" name="Title 1"/>
          <p:cNvSpPr>
            <a:spLocks noGrp="1"/>
          </p:cNvSpPr>
          <p:nvPr>
            <p:ph type="title" idx="4294967295"/>
          </p:nvPr>
        </p:nvSpPr>
        <p:spPr>
          <a:xfrm>
            <a:off x="468313" y="0"/>
            <a:ext cx="8229600" cy="1143000"/>
          </a:xfrm>
        </p:spPr>
        <p:txBody>
          <a:bodyPr/>
          <a:lstStyle/>
          <a:p>
            <a:pPr eaLnBrk="1" hangingPunct="1"/>
            <a:r>
              <a:rPr lang="en-GB" b="1">
                <a:latin typeface="Comic Sans MS" charset="0"/>
              </a:rPr>
              <a:t>Heroin</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55309" name="Picture 13" descr="heroin_gallery_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981075"/>
            <a:ext cx="50800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14" descr="hero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3213100"/>
            <a:ext cx="2982912"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15" descr="Injecting_Hero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1125538"/>
            <a:ext cx="3024188"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WordArt 11"/>
          <p:cNvSpPr>
            <a:spLocks noChangeArrowheads="1" noChangeShapeType="1" noTextEdit="1"/>
          </p:cNvSpPr>
          <p:nvPr/>
        </p:nvSpPr>
        <p:spPr bwMode="auto">
          <a:xfrm>
            <a:off x="2124075" y="3789363"/>
            <a:ext cx="27368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dosbarth A</a:t>
            </a:r>
          </a:p>
        </p:txBody>
      </p:sp>
      <p:sp>
        <p:nvSpPr>
          <p:cNvPr id="55313" name="WordArt 17"/>
          <p:cNvSpPr>
            <a:spLocks noChangeArrowheads="1" noChangeShapeType="1" noTextEdit="1"/>
          </p:cNvSpPr>
          <p:nvPr/>
        </p:nvSpPr>
        <p:spPr bwMode="auto">
          <a:xfrm>
            <a:off x="6372225" y="620713"/>
            <a:ext cx="2519363" cy="10795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analgesig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5309"/>
                                        </p:tgtEl>
                                        <p:attrNameLst>
                                          <p:attrName>style.visibility</p:attrName>
                                        </p:attrNameLst>
                                      </p:cBhvr>
                                      <p:to>
                                        <p:strVal val="visible"/>
                                      </p:to>
                                    </p:set>
                                    <p:animScale>
                                      <p:cBhvr>
                                        <p:cTn id="7" dur="1000" decel="50000" fill="hold">
                                          <p:stCondLst>
                                            <p:cond delay="0"/>
                                          </p:stCondLst>
                                        </p:cTn>
                                        <p:tgtEl>
                                          <p:spTgt spid="553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5309"/>
                                        </p:tgtEl>
                                        <p:attrNameLst>
                                          <p:attrName>ppt_x</p:attrName>
                                          <p:attrName>ppt_y</p:attrName>
                                        </p:attrNameLst>
                                      </p:cBhvr>
                                    </p:animMotion>
                                    <p:animEffect transition="in" filter="fade">
                                      <p:cBhvr>
                                        <p:cTn id="9" dur="1000"/>
                                        <p:tgtEl>
                                          <p:spTgt spid="55309"/>
                                        </p:tgtEl>
                                      </p:cBhvr>
                                    </p:animEffect>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55310"/>
                                        </p:tgtEl>
                                        <p:attrNameLst>
                                          <p:attrName>style.visibility</p:attrName>
                                        </p:attrNameLst>
                                      </p:cBhvr>
                                      <p:to>
                                        <p:strVal val="visible"/>
                                      </p:to>
                                    </p:set>
                                    <p:anim calcmode="lin" valueType="num">
                                      <p:cBhvr additive="base">
                                        <p:cTn id="13" dur="500" fill="hold"/>
                                        <p:tgtEl>
                                          <p:spTgt spid="55310"/>
                                        </p:tgtEl>
                                        <p:attrNameLst>
                                          <p:attrName>ppt_x</p:attrName>
                                        </p:attrNameLst>
                                      </p:cBhvr>
                                      <p:tavLst>
                                        <p:tav tm="0">
                                          <p:val>
                                            <p:strVal val="#ppt_x"/>
                                          </p:val>
                                        </p:tav>
                                        <p:tav tm="100000">
                                          <p:val>
                                            <p:strVal val="#ppt_x"/>
                                          </p:val>
                                        </p:tav>
                                      </p:tavLst>
                                    </p:anim>
                                    <p:anim calcmode="lin" valueType="num">
                                      <p:cBhvr additive="base">
                                        <p:cTn id="14" dur="500" fill="hold"/>
                                        <p:tgtEl>
                                          <p:spTgt spid="55310"/>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2" presetClass="entr" presetSubtype="4" fill="hold" nodeType="afterEffect">
                                  <p:stCondLst>
                                    <p:cond delay="0"/>
                                  </p:stCondLst>
                                  <p:childTnLst>
                                    <p:set>
                                      <p:cBhvr>
                                        <p:cTn id="17" dur="1" fill="hold">
                                          <p:stCondLst>
                                            <p:cond delay="0"/>
                                          </p:stCondLst>
                                        </p:cTn>
                                        <p:tgtEl>
                                          <p:spTgt spid="55311"/>
                                        </p:tgtEl>
                                        <p:attrNameLst>
                                          <p:attrName>style.visibility</p:attrName>
                                        </p:attrNameLst>
                                      </p:cBhvr>
                                      <p:to>
                                        <p:strVal val="visible"/>
                                      </p:to>
                                    </p:set>
                                    <p:anim calcmode="lin" valueType="num">
                                      <p:cBhvr additive="base">
                                        <p:cTn id="18" dur="500" fill="hold"/>
                                        <p:tgtEl>
                                          <p:spTgt spid="55311"/>
                                        </p:tgtEl>
                                        <p:attrNameLst>
                                          <p:attrName>ppt_x</p:attrName>
                                        </p:attrNameLst>
                                      </p:cBhvr>
                                      <p:tavLst>
                                        <p:tav tm="0">
                                          <p:val>
                                            <p:strVal val="#ppt_x"/>
                                          </p:val>
                                        </p:tav>
                                        <p:tav tm="100000">
                                          <p:val>
                                            <p:strVal val="#ppt_x"/>
                                          </p:val>
                                        </p:tav>
                                      </p:tavLst>
                                    </p:anim>
                                    <p:anim calcmode="lin" valueType="num">
                                      <p:cBhvr additive="base">
                                        <p:cTn id="19" dur="500" fill="hold"/>
                                        <p:tgtEl>
                                          <p:spTgt spid="55311"/>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000"/>
                            </p:stCondLst>
                            <p:childTnLst>
                              <p:par>
                                <p:cTn id="21" presetID="3" presetClass="entr" presetSubtype="0" fill="hold" grpId="0" nodeType="afterEffect">
                                  <p:stCondLst>
                                    <p:cond delay="0"/>
                                  </p:stCondLst>
                                  <p:childTnLst>
                                    <p:set>
                                      <p:cBhvr>
                                        <p:cTn id="22" dur="1" fill="hold">
                                          <p:stCondLst>
                                            <p:cond delay="0"/>
                                          </p:stCondLst>
                                        </p:cTn>
                                        <p:tgtEl>
                                          <p:spTgt spid="40971"/>
                                        </p:tgtEl>
                                        <p:attrNameLst>
                                          <p:attrName>style.visibility</p:attrName>
                                        </p:attrNameLst>
                                      </p:cBhvr>
                                      <p:to>
                                        <p:strVal val="visible"/>
                                      </p:to>
                                    </p:set>
                                  </p:childTnLst>
                                </p:cTn>
                              </p:par>
                            </p:childTnLst>
                          </p:cTn>
                        </p:par>
                        <p:par>
                          <p:cTn id="23" fill="hold" nodeType="afterGroup">
                            <p:stCondLst>
                              <p:cond delay="2000"/>
                            </p:stCondLst>
                            <p:childTnLst>
                              <p:par>
                                <p:cTn id="24" presetID="3" presetClass="entr" presetSubtype="0" fill="hold" grpId="0" nodeType="afterEffect">
                                  <p:stCondLst>
                                    <p:cond delay="0"/>
                                  </p:stCondLst>
                                  <p:childTnLst>
                                    <p:set>
                                      <p:cBhvr>
                                        <p:cTn id="25" dur="1" fill="hold">
                                          <p:stCondLst>
                                            <p:cond delay="0"/>
                                          </p:stCondLst>
                                        </p:cTn>
                                        <p:tgtEl>
                                          <p:spTgt spid="55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animBg="1"/>
      <p:bldP spid="553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etami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93973" y="690402"/>
            <a:ext cx="3078293" cy="5243120"/>
          </a:xfrm>
          <a:prstGeom prst="rect">
            <a:avLst/>
          </a:prstGeom>
          <a:noFill/>
          <a:ln w="57150" cmpd="thickThin">
            <a:solidFill>
              <a:srgbClr val="008000"/>
            </a:solidFill>
            <a:miter lim="800000"/>
            <a:headEnd/>
            <a:tailEnd/>
          </a:ln>
        </p:spPr>
      </p:pic>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4"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5"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6"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7" cstate="print"/>
          <a:stretch>
            <a:fillRect/>
          </a:stretch>
        </p:blipFill>
        <p:spPr>
          <a:xfrm>
            <a:off x="2262514" y="5085184"/>
            <a:ext cx="2506785" cy="1772816"/>
          </a:xfrm>
          <a:prstGeom prst="rect">
            <a:avLst/>
          </a:prstGeom>
          <a:ln>
            <a:noFill/>
          </a:ln>
          <a:effectLst>
            <a:softEdge rad="317500"/>
          </a:effectLst>
        </p:spPr>
      </p:pic>
      <p:sp>
        <p:nvSpPr>
          <p:cNvPr id="19465" name="Title 1"/>
          <p:cNvSpPr>
            <a:spLocks/>
          </p:cNvSpPr>
          <p:nvPr/>
        </p:nvSpPr>
        <p:spPr bwMode="auto">
          <a:xfrm>
            <a:off x="468313" y="333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cy-GB" sz="4800" b="1">
                <a:latin typeface="Comic Sans MS" charset="0"/>
              </a:rPr>
              <a:t>Cetamin</a:t>
            </a:r>
            <a:endParaRPr lang="en-GB" sz="4800" b="1">
              <a:solidFill>
                <a:schemeClr val="tx2"/>
              </a:solidFill>
              <a:latin typeface="Comic Sans MS" charset="0"/>
            </a:endParaRPr>
          </a:p>
        </p:txBody>
      </p:sp>
      <p:sp>
        <p:nvSpPr>
          <p:cNvPr id="49162" name="WordArt 10"/>
          <p:cNvSpPr>
            <a:spLocks noChangeArrowheads="1" noChangeShapeType="1" noTextEdit="1"/>
          </p:cNvSpPr>
          <p:nvPr/>
        </p:nvSpPr>
        <p:spPr bwMode="auto">
          <a:xfrm>
            <a:off x="6011863" y="1196975"/>
            <a:ext cx="2519362" cy="10795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analgesig</a:t>
            </a:r>
          </a:p>
        </p:txBody>
      </p:sp>
      <p:sp>
        <p:nvSpPr>
          <p:cNvPr id="40971" name="WordArt 11"/>
          <p:cNvSpPr>
            <a:spLocks noChangeArrowheads="1" noChangeShapeType="1" noTextEdit="1"/>
          </p:cNvSpPr>
          <p:nvPr/>
        </p:nvSpPr>
        <p:spPr bwMode="auto">
          <a:xfrm>
            <a:off x="1187624" y="3789040"/>
            <a:ext cx="3025229" cy="936625"/>
          </a:xfrm>
          <a:prstGeom prst="rect">
            <a:avLst/>
          </a:prstGeom>
        </p:spPr>
        <p:txBody>
          <a:bodyPr wrap="none" fromWordArt="1">
            <a:prstTxWarp prst="textPlain">
              <a:avLst>
                <a:gd name="adj" fmla="val 50000"/>
              </a:avLst>
            </a:prstTxWarp>
          </a:bodyPr>
          <a:lstStyle/>
          <a:p>
            <a:pPr algn="ctr"/>
            <a:r>
              <a:rPr lang="en-GB" sz="3600" b="1" kern="10" dirty="0" err="1">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dosbarth</a:t>
            </a:r>
            <a:r>
              <a:rPr lang="en-GB" sz="3600" b="1" kern="10" dirty="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 </a:t>
            </a:r>
            <a:r>
              <a:rPr lang="en-GB" sz="3600" b="1" kern="10" dirty="0" smtClean="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B</a:t>
            </a:r>
            <a:endParaRPr lang="en-GB" sz="3600" b="1" kern="10" dirty="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0" fill="hold" grpId="0" nodeType="afterEffect">
                                  <p:stCondLst>
                                    <p:cond delay="0"/>
                                  </p:stCondLst>
                                  <p:childTnLst>
                                    <p:set>
                                      <p:cBhvr>
                                        <p:cTn id="6" dur="1" fill="hold">
                                          <p:stCondLst>
                                            <p:cond delay="0"/>
                                          </p:stCondLst>
                                        </p:cTn>
                                        <p:tgtEl>
                                          <p:spTgt spid="40971"/>
                                        </p:tgtEl>
                                        <p:attrNameLst>
                                          <p:attrName>style.visibility</p:attrName>
                                        </p:attrNameLst>
                                      </p:cBhvr>
                                      <p:to>
                                        <p:strVal val="visible"/>
                                      </p:to>
                                    </p:set>
                                  </p:childTnLst>
                                </p:cTn>
                              </p:par>
                            </p:childTnLst>
                          </p:cTn>
                        </p:par>
                        <p:par>
                          <p:cTn id="7" fill="hold" nodeType="afterGroup">
                            <p:stCondLst>
                              <p:cond delay="0"/>
                            </p:stCondLst>
                            <p:childTnLst>
                              <p:par>
                                <p:cTn id="8" presetID="3" presetClass="entr" presetSubtype="0" fill="hold" grpId="0" nodeType="afterEffect">
                                  <p:stCondLst>
                                    <p:cond delay="0"/>
                                  </p:stCondLst>
                                  <p:childTnLst>
                                    <p:set>
                                      <p:cBhvr>
                                        <p:cTn id="9" dur="1" fill="hold">
                                          <p:stCondLst>
                                            <p:cond delay="0"/>
                                          </p:stCondLst>
                                        </p:cTn>
                                        <p:tgtEl>
                                          <p:spTgt spid="49162"/>
                                        </p:tgtEl>
                                        <p:attrNameLst>
                                          <p:attrName>style.visibility</p:attrName>
                                        </p:attrNameLst>
                                      </p:cBhvr>
                                      <p:to>
                                        <p:strVal val="visible"/>
                                      </p:to>
                                    </p:set>
                                  </p:childTnLst>
                                </p:cTn>
                              </p:par>
                            </p:childTnLst>
                          </p:cTn>
                        </p:par>
                        <p:par>
                          <p:cTn id="10" fill="hold" nodeType="afterGroup">
                            <p:stCondLst>
                              <p:cond delay="0"/>
                            </p:stCondLst>
                            <p:childTnLst>
                              <p:par>
                                <p:cTn id="11" presetID="3" presetClass="entr" presetSubtype="0" fill="hold" grpId="1" nodeType="afterEffect">
                                  <p:stCondLst>
                                    <p:cond delay="0"/>
                                  </p:stCondLst>
                                  <p:childTnLst>
                                    <p:set>
                                      <p:cBhvr>
                                        <p:cTn id="12" dur="1" fill="hold">
                                          <p:stCondLst>
                                            <p:cond delay="0"/>
                                          </p:stCondLst>
                                        </p:cTn>
                                        <p:tgtEl>
                                          <p:spTgt spid="40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p:bldP spid="40971" grpId="0" animBg="1"/>
      <p:bldP spid="4097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ord files SAFETY TEMPLATE LANDSCAPE 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descr="Image Det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4005263"/>
            <a:ext cx="3343275" cy="1193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4" name="Picture 6"/>
          <p:cNvPicPr>
            <a:picLocks noChangeAspect="1" noChangeArrowheads="1"/>
          </p:cNvPicPr>
          <p:nvPr/>
        </p:nvPicPr>
        <p:blipFill>
          <a:blip r:embed="rId5">
            <a:extLst>
              <a:ext uri="{28A0092B-C50C-407E-A947-70E740481C1C}">
                <a14:useLocalDpi xmlns:a14="http://schemas.microsoft.com/office/drawing/2010/main" val="0"/>
              </a:ext>
            </a:extLst>
          </a:blip>
          <a:srcRect l="18008" t="17958" r="19675" b="56541"/>
          <a:stretch>
            <a:fillRect/>
          </a:stretch>
        </p:blipFill>
        <p:spPr bwMode="auto">
          <a:xfrm>
            <a:off x="2339975" y="620713"/>
            <a:ext cx="4537075" cy="1160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5" name="Picture 9"/>
          <p:cNvPicPr>
            <a:picLocks noChangeAspect="1" noChangeArrowheads="1"/>
          </p:cNvPicPr>
          <p:nvPr/>
        </p:nvPicPr>
        <p:blipFill>
          <a:blip r:embed="rId6">
            <a:extLst>
              <a:ext uri="{28A0092B-C50C-407E-A947-70E740481C1C}">
                <a14:useLocalDpi xmlns:a14="http://schemas.microsoft.com/office/drawing/2010/main" val="0"/>
              </a:ext>
            </a:extLst>
          </a:blip>
          <a:srcRect l="11510" t="17958" r="12891" b="67271"/>
          <a:stretch>
            <a:fillRect/>
          </a:stretch>
        </p:blipFill>
        <p:spPr bwMode="auto">
          <a:xfrm>
            <a:off x="611188" y="2565400"/>
            <a:ext cx="7597775" cy="9271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5" name="Title 1"/>
          <p:cNvSpPr>
            <a:spLocks noGrp="1"/>
          </p:cNvSpPr>
          <p:nvPr>
            <p:ph type="title" idx="4294967295"/>
          </p:nvPr>
        </p:nvSpPr>
        <p:spPr/>
        <p:txBody>
          <a:bodyPr/>
          <a:lstStyle/>
          <a:p>
            <a:pPr eaLnBrk="1" hangingPunct="1"/>
            <a:r>
              <a:rPr lang="en-GB" b="1">
                <a:latin typeface="Comic Sans MS" charset="0"/>
              </a:rPr>
              <a:t>Gweithgaredd – Enwi’r cyffur!</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grpSp>
        <p:nvGrpSpPr>
          <p:cNvPr id="3080" name="Group 7"/>
          <p:cNvGrpSpPr>
            <a:grpSpLocks/>
          </p:cNvGrpSpPr>
          <p:nvPr/>
        </p:nvGrpSpPr>
        <p:grpSpPr bwMode="auto">
          <a:xfrm>
            <a:off x="2627313" y="1557338"/>
            <a:ext cx="4321175" cy="3527425"/>
            <a:chOff x="2627313" y="1196975"/>
            <a:chExt cx="4321175" cy="3887788"/>
          </a:xfrm>
        </p:grpSpPr>
        <p:sp>
          <p:nvSpPr>
            <p:cNvPr id="3081" name="Rectangle 8"/>
            <p:cNvSpPr>
              <a:spLocks noChangeArrowheads="1"/>
            </p:cNvSpPr>
            <p:nvPr/>
          </p:nvSpPr>
          <p:spPr bwMode="auto">
            <a:xfrm>
              <a:off x="3419475" y="1196975"/>
              <a:ext cx="2736850" cy="576263"/>
            </a:xfrm>
            <a:prstGeom prst="rect">
              <a:avLst/>
            </a:prstGeom>
            <a:solidFill>
              <a:srgbClr val="009900"/>
            </a:solidFill>
            <a:ln w="9525">
              <a:solidFill>
                <a:srgbClr val="009900"/>
              </a:solidFill>
              <a:miter lim="800000"/>
              <a:headEnd/>
              <a:tailEnd/>
            </a:ln>
          </p:spPr>
          <p:txBody>
            <a:bodyPr wrap="none" anchor="ctr"/>
            <a:lstStyle/>
            <a:p>
              <a:pPr algn="ctr"/>
              <a:r>
                <a:rPr lang="cy-GB" sz="3200">
                  <a:solidFill>
                    <a:schemeClr val="bg1"/>
                  </a:solidFill>
                  <a:latin typeface="Comic Sans MS" charset="0"/>
                </a:rPr>
                <a:t>Enw'r cyffur </a:t>
              </a:r>
              <a:endParaRPr lang="en-GB" sz="3200">
                <a:solidFill>
                  <a:schemeClr val="bg1"/>
                </a:solidFill>
                <a:latin typeface="Comic Sans MS" charset="0"/>
              </a:endParaRPr>
            </a:p>
          </p:txBody>
        </p:sp>
        <p:sp>
          <p:nvSpPr>
            <p:cNvPr id="3082" name="Rectangle 9"/>
            <p:cNvSpPr>
              <a:spLocks noChangeArrowheads="1"/>
            </p:cNvSpPr>
            <p:nvPr/>
          </p:nvSpPr>
          <p:spPr bwMode="auto">
            <a:xfrm>
              <a:off x="2627313" y="1844675"/>
              <a:ext cx="1800225" cy="1800225"/>
            </a:xfrm>
            <a:prstGeom prst="rect">
              <a:avLst/>
            </a:prstGeom>
            <a:solidFill>
              <a:srgbClr val="009900"/>
            </a:solidFill>
            <a:ln w="9525">
              <a:solidFill>
                <a:srgbClr val="009900"/>
              </a:solidFill>
              <a:miter lim="800000"/>
              <a:headEnd/>
              <a:tailEnd/>
            </a:ln>
          </p:spPr>
          <p:txBody>
            <a:bodyPr wrap="none" anchor="ctr"/>
            <a:lstStyle/>
            <a:p>
              <a:pPr algn="ctr"/>
              <a:endParaRPr lang="en-US"/>
            </a:p>
          </p:txBody>
        </p:sp>
        <p:pic>
          <p:nvPicPr>
            <p:cNvPr id="3083" name="Picture 11" descr="PET-Medicine-Bottle-A-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8125" y="1989138"/>
              <a:ext cx="15065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Rectangle 13"/>
            <p:cNvSpPr>
              <a:spLocks noChangeArrowheads="1"/>
            </p:cNvSpPr>
            <p:nvPr/>
          </p:nvSpPr>
          <p:spPr bwMode="auto">
            <a:xfrm>
              <a:off x="2627313" y="3789363"/>
              <a:ext cx="1800225" cy="1295400"/>
            </a:xfrm>
            <a:prstGeom prst="rect">
              <a:avLst/>
            </a:prstGeom>
            <a:solidFill>
              <a:srgbClr val="009900"/>
            </a:solidFill>
            <a:ln w="9525">
              <a:solidFill>
                <a:srgbClr val="009900"/>
              </a:solidFill>
              <a:miter lim="800000"/>
              <a:headEnd/>
              <a:tailEnd/>
            </a:ln>
          </p:spPr>
          <p:txBody>
            <a:bodyPr wrap="none" anchor="ctr"/>
            <a:lstStyle/>
            <a:p>
              <a:pPr algn="ctr"/>
              <a:endParaRPr lang="en-US"/>
            </a:p>
          </p:txBody>
        </p:sp>
        <p:sp>
          <p:nvSpPr>
            <p:cNvPr id="3085" name="Text Box 14"/>
            <p:cNvSpPr txBox="1">
              <a:spLocks noChangeArrowheads="1"/>
            </p:cNvSpPr>
            <p:nvPr/>
          </p:nvSpPr>
          <p:spPr bwMode="auto">
            <a:xfrm>
              <a:off x="2771800" y="3974299"/>
              <a:ext cx="1511300" cy="91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pPr>
              <a:r>
                <a:rPr lang="cy-GB" sz="2400">
                  <a:solidFill>
                    <a:schemeClr val="bg1"/>
                  </a:solidFill>
                  <a:latin typeface="Comic Sans MS" charset="0"/>
                </a:rPr>
                <a:t>Y Gyfraith</a:t>
              </a:r>
              <a:endParaRPr lang="en-GB" sz="2400" b="1">
                <a:solidFill>
                  <a:schemeClr val="bg1"/>
                </a:solidFill>
                <a:latin typeface="Comic Sans MS" charset="0"/>
              </a:endParaRPr>
            </a:p>
          </p:txBody>
        </p:sp>
        <p:sp>
          <p:nvSpPr>
            <p:cNvPr id="3086" name="Rectangle 15"/>
            <p:cNvSpPr>
              <a:spLocks noChangeArrowheads="1"/>
            </p:cNvSpPr>
            <p:nvPr/>
          </p:nvSpPr>
          <p:spPr bwMode="auto">
            <a:xfrm>
              <a:off x="5148263" y="1844675"/>
              <a:ext cx="1800225" cy="1800225"/>
            </a:xfrm>
            <a:prstGeom prst="rect">
              <a:avLst/>
            </a:prstGeom>
            <a:solidFill>
              <a:srgbClr val="009900"/>
            </a:solidFill>
            <a:ln w="9525">
              <a:solidFill>
                <a:srgbClr val="009900"/>
              </a:solidFill>
              <a:miter lim="800000"/>
              <a:headEnd/>
              <a:tailEnd/>
            </a:ln>
          </p:spPr>
          <p:txBody>
            <a:bodyPr wrap="none" anchor="ctr"/>
            <a:lstStyle/>
            <a:p>
              <a:pPr algn="ctr"/>
              <a:endParaRPr lang="en-US"/>
            </a:p>
          </p:txBody>
        </p:sp>
        <p:sp>
          <p:nvSpPr>
            <p:cNvPr id="3087" name="Text Box 16"/>
            <p:cNvSpPr txBox="1">
              <a:spLocks noChangeArrowheads="1"/>
            </p:cNvSpPr>
            <p:nvPr/>
          </p:nvSpPr>
          <p:spPr bwMode="auto">
            <a:xfrm>
              <a:off x="5292726" y="1989580"/>
              <a:ext cx="1655762" cy="157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pPr>
              <a:r>
                <a:rPr lang="cy-GB" sz="2200" b="1">
                  <a:solidFill>
                    <a:schemeClr val="bg1"/>
                  </a:solidFill>
                  <a:latin typeface="Comic Sans MS" charset="0"/>
                </a:rPr>
                <a:t>Ffeithiau</a:t>
              </a:r>
              <a:endParaRPr lang="en-GB" sz="2200" b="1">
                <a:solidFill>
                  <a:schemeClr val="bg1"/>
                </a:solidFill>
                <a:latin typeface="Comic Sans MS" charset="0"/>
              </a:endParaRPr>
            </a:p>
            <a:p>
              <a:pPr algn="ctr">
                <a:spcBef>
                  <a:spcPct val="50000"/>
                </a:spcBef>
              </a:pPr>
              <a:endParaRPr lang="cy-GB" sz="2200" b="1">
                <a:solidFill>
                  <a:schemeClr val="bg1"/>
                </a:solidFill>
                <a:latin typeface="Comic Sans MS" charset="0"/>
              </a:endParaRPr>
            </a:p>
            <a:p>
              <a:pPr algn="ctr">
                <a:spcBef>
                  <a:spcPct val="50000"/>
                </a:spcBef>
              </a:pPr>
              <a:r>
                <a:rPr lang="cy-GB" sz="2200" b="1">
                  <a:solidFill>
                    <a:schemeClr val="bg1"/>
                  </a:solidFill>
                  <a:latin typeface="Comic Sans MS" charset="0"/>
                </a:rPr>
                <a:t>Effeithiau</a:t>
              </a:r>
              <a:endParaRPr lang="en-GB" sz="2200" b="1">
                <a:solidFill>
                  <a:schemeClr val="bg1"/>
                </a:solidFill>
                <a:latin typeface="Comic Sans MS" charset="0"/>
              </a:endParaRPr>
            </a:p>
          </p:txBody>
        </p:sp>
        <p:sp>
          <p:nvSpPr>
            <p:cNvPr id="3088" name="Rectangle 17"/>
            <p:cNvSpPr>
              <a:spLocks noChangeArrowheads="1"/>
            </p:cNvSpPr>
            <p:nvPr/>
          </p:nvSpPr>
          <p:spPr bwMode="auto">
            <a:xfrm>
              <a:off x="5148263" y="3789363"/>
              <a:ext cx="1800225" cy="1295400"/>
            </a:xfrm>
            <a:prstGeom prst="rect">
              <a:avLst/>
            </a:prstGeom>
            <a:solidFill>
              <a:srgbClr val="009900"/>
            </a:solidFill>
            <a:ln w="9525">
              <a:solidFill>
                <a:srgbClr val="009900"/>
              </a:solidFill>
              <a:miter lim="800000"/>
              <a:headEnd/>
              <a:tailEnd/>
            </a:ln>
          </p:spPr>
          <p:txBody>
            <a:bodyPr wrap="none" anchor="ctr"/>
            <a:lstStyle/>
            <a:p>
              <a:pPr algn="ctr"/>
              <a:endParaRPr lang="en-US"/>
            </a:p>
          </p:txBody>
        </p:sp>
        <p:sp>
          <p:nvSpPr>
            <p:cNvPr id="3089" name="Text Box 18"/>
            <p:cNvSpPr txBox="1">
              <a:spLocks noChangeArrowheads="1"/>
            </p:cNvSpPr>
            <p:nvPr/>
          </p:nvSpPr>
          <p:spPr bwMode="auto">
            <a:xfrm>
              <a:off x="5292080" y="3815595"/>
              <a:ext cx="1511300" cy="11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pPr>
              <a:r>
                <a:rPr lang="cy-GB" sz="2000">
                  <a:solidFill>
                    <a:schemeClr val="bg1"/>
                  </a:solidFill>
                  <a:latin typeface="Comic Sans MS" charset="0"/>
                </a:rPr>
                <a:t>Arwyddion i edrych amdanynt</a:t>
              </a:r>
              <a:endParaRPr lang="en-GB" sz="2000" b="1">
                <a:solidFill>
                  <a:schemeClr val="bg1"/>
                </a:solidFill>
                <a:latin typeface="Comic Sans MS" charset="0"/>
              </a:endParaRPr>
            </a:p>
          </p:txBody>
        </p:sp>
      </p:gr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099" name="Title 1"/>
          <p:cNvSpPr>
            <a:spLocks noGrp="1"/>
          </p:cNvSpPr>
          <p:nvPr>
            <p:ph type="title" idx="4294967295"/>
          </p:nvPr>
        </p:nvSpPr>
        <p:spPr>
          <a:xfrm>
            <a:off x="468313" y="0"/>
            <a:ext cx="8229600" cy="1143000"/>
          </a:xfrm>
        </p:spPr>
        <p:txBody>
          <a:bodyPr/>
          <a:lstStyle/>
          <a:p>
            <a:pPr eaLnBrk="1" hangingPunct="1"/>
            <a:r>
              <a:rPr lang="en-GB" b="1">
                <a:latin typeface="Comic Sans MS" charset="0"/>
              </a:rPr>
              <a:t>Salvia</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1026" name="Picture 3" descr="salvia_wholesale_5x_15x_20x_40x_extract.jp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1196975"/>
            <a:ext cx="547211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2679.jpg"/>
          <p:cNvPicPr>
            <a:picLocks noChangeAspect="1"/>
          </p:cNvPicPr>
          <p:nvPr/>
        </p:nvPicPr>
        <p:blipFill>
          <a:blip r:embed="rId8" cstate="print"/>
          <a:stretch>
            <a:fillRect/>
          </a:stretch>
        </p:blipFill>
        <p:spPr>
          <a:xfrm rot="20753958">
            <a:off x="251520" y="476672"/>
            <a:ext cx="2264296" cy="2264296"/>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Picture 10" descr="salvia-d-divinorum.jpg"/>
          <p:cNvPicPr>
            <a:picLocks noChangeAspect="1"/>
          </p:cNvPicPr>
          <p:nvPr/>
        </p:nvPicPr>
        <p:blipFill>
          <a:blip r:embed="rId9" cstate="print"/>
          <a:stretch>
            <a:fillRect/>
          </a:stretch>
        </p:blipFill>
        <p:spPr>
          <a:xfrm rot="646001">
            <a:off x="6425788" y="465375"/>
            <a:ext cx="2412599" cy="2342902"/>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3" name="Picture 12" descr="Salvia.jpg"/>
          <p:cNvPicPr>
            <a:picLocks noChangeAspect="1"/>
          </p:cNvPicPr>
          <p:nvPr/>
        </p:nvPicPr>
        <p:blipFill>
          <a:blip r:embed="rId10" cstate="print"/>
          <a:stretch>
            <a:fillRect/>
          </a:stretch>
        </p:blipFill>
        <p:spPr>
          <a:xfrm rot="1137478">
            <a:off x="657945" y="3296775"/>
            <a:ext cx="2176166" cy="1978793"/>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8444" name="WordArt 12"/>
          <p:cNvSpPr>
            <a:spLocks noChangeArrowheads="1" noChangeShapeType="1" noTextEdit="1"/>
          </p:cNvSpPr>
          <p:nvPr/>
        </p:nvSpPr>
        <p:spPr bwMode="auto">
          <a:xfrm>
            <a:off x="3995738" y="908050"/>
            <a:ext cx="4897437" cy="10795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cyffur rhithweledigaethol</a:t>
            </a:r>
          </a:p>
        </p:txBody>
      </p:sp>
      <p:sp>
        <p:nvSpPr>
          <p:cNvPr id="18445" name="WordArt 13"/>
          <p:cNvSpPr>
            <a:spLocks noChangeArrowheads="1" noChangeShapeType="1" noTextEdit="1"/>
          </p:cNvSpPr>
          <p:nvPr/>
        </p:nvSpPr>
        <p:spPr bwMode="auto">
          <a:xfrm>
            <a:off x="2771775" y="3716338"/>
            <a:ext cx="3960813"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heb ei ddosbarthu</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4"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ppt_x"/>
                                          </p:val>
                                        </p:tav>
                                        <p:tav tm="100000">
                                          <p:val>
                                            <p:strVal val="#ppt_x"/>
                                          </p:val>
                                        </p:tav>
                                      </p:tavLst>
                                    </p:anim>
                                    <p:anim calcmode="lin" valueType="num">
                                      <p:cBhvr additive="base">
                                        <p:cTn id="11" dur="1000" fill="hold"/>
                                        <p:tgtEl>
                                          <p:spTgt spid="11"/>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000"/>
                            </p:stCondLst>
                            <p:childTnLst>
                              <p:par>
                                <p:cTn id="13" presetID="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000"/>
                            </p:stCondLst>
                            <p:childTnLst>
                              <p:par>
                                <p:cTn id="18" presetID="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ppt_x"/>
                                          </p:val>
                                        </p:tav>
                                        <p:tav tm="100000">
                                          <p:val>
                                            <p:strVal val="#ppt_x"/>
                                          </p:val>
                                        </p:tav>
                                      </p:tavLst>
                                    </p:anim>
                                    <p:anim calcmode="lin" valueType="num">
                                      <p:cBhvr additive="base">
                                        <p:cTn id="21" dur="1000" fill="hold"/>
                                        <p:tgtEl>
                                          <p:spTgt spid="13"/>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3000"/>
                            </p:stCondLst>
                            <p:childTnLst>
                              <p:par>
                                <p:cTn id="23" presetID="3" presetClass="entr" presetSubtype="0" fill="hold" grpId="0" nodeType="afterEffect">
                                  <p:stCondLst>
                                    <p:cond delay="0"/>
                                  </p:stCondLst>
                                  <p:childTnLst>
                                    <p:set>
                                      <p:cBhvr>
                                        <p:cTn id="24" dur="1" fill="hold">
                                          <p:stCondLst>
                                            <p:cond delay="0"/>
                                          </p:stCondLst>
                                        </p:cTn>
                                        <p:tgtEl>
                                          <p:spTgt spid="18444"/>
                                        </p:tgtEl>
                                        <p:attrNameLst>
                                          <p:attrName>style.visibility</p:attrName>
                                        </p:attrNameLst>
                                      </p:cBhvr>
                                      <p:to>
                                        <p:strVal val="visible"/>
                                      </p:to>
                                    </p:set>
                                  </p:childTnLst>
                                </p:cTn>
                              </p:par>
                            </p:childTnLst>
                          </p:cTn>
                        </p:par>
                        <p:par>
                          <p:cTn id="25" fill="hold" nodeType="afterGroup">
                            <p:stCondLst>
                              <p:cond delay="3000"/>
                            </p:stCondLst>
                            <p:childTnLst>
                              <p:par>
                                <p:cTn id="26" presetID="3" presetClass="entr" presetSubtype="0" fill="hold" grpId="0" nodeType="afterEffect">
                                  <p:stCondLst>
                                    <p:cond delay="0"/>
                                  </p:stCondLst>
                                  <p:childTnLst>
                                    <p:set>
                                      <p:cBhvr>
                                        <p:cTn id="27" dur="1" fill="hold">
                                          <p:stCondLst>
                                            <p:cond delay="0"/>
                                          </p:stCondLst>
                                        </p:cTn>
                                        <p:tgtEl>
                                          <p:spTgt spid="18445"/>
                                        </p:tgtEl>
                                        <p:attrNameLst>
                                          <p:attrName>style.visibility</p:attrName>
                                        </p:attrNameLst>
                                      </p:cBhvr>
                                      <p:to>
                                        <p:strVal val="visible"/>
                                      </p:to>
                                    </p:set>
                                  </p:childTnLst>
                                </p:cTn>
                              </p:par>
                            </p:childTnLst>
                          </p:cTn>
                        </p:par>
                        <p:par>
                          <p:cTn id="28" fill="hold" nodeType="afterGroup">
                            <p:stCondLst>
                              <p:cond delay="3000"/>
                            </p:stCondLst>
                            <p:childTnLst>
                              <p:par>
                                <p:cTn id="29" presetID="3" presetClass="entr" presetSubtype="0" fill="hold" grpId="1" nodeType="afterEffect">
                                  <p:stCondLst>
                                    <p:cond delay="0"/>
                                  </p:stCondLst>
                                  <p:childTnLst>
                                    <p:set>
                                      <p:cBhvr>
                                        <p:cTn id="30" dur="1" fill="hold">
                                          <p:stCondLst>
                                            <p:cond delay="0"/>
                                          </p:stCondLst>
                                        </p:cTn>
                                        <p:tgtEl>
                                          <p:spTgt spid="18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animBg="1"/>
      <p:bldP spid="18445" grpId="0" animBg="1"/>
      <p:bldP spid="1844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23" name="Title 1"/>
          <p:cNvSpPr>
            <a:spLocks noGrp="1"/>
          </p:cNvSpPr>
          <p:nvPr>
            <p:ph type="title" idx="4294967295"/>
          </p:nvPr>
        </p:nvSpPr>
        <p:spPr>
          <a:xfrm>
            <a:off x="457200" y="274638"/>
            <a:ext cx="8291513" cy="1066800"/>
          </a:xfrm>
        </p:spPr>
        <p:txBody>
          <a:bodyPr/>
          <a:lstStyle/>
          <a:p>
            <a:pPr eaLnBrk="1" hangingPunct="1"/>
            <a:r>
              <a:rPr lang="en-GB" b="1">
                <a:latin typeface="Comic Sans MS" charset="0"/>
              </a:rPr>
              <a:t>Canabis</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5128"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cs typeface="Arial" charset="0"/>
            </a:endParaRPr>
          </a:p>
        </p:txBody>
      </p:sp>
      <p:sp>
        <p:nvSpPr>
          <p:cNvPr id="5129"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cs typeface="Arial" charset="0"/>
            </a:endParaRPr>
          </a:p>
        </p:txBody>
      </p:sp>
      <p:sp>
        <p:nvSpPr>
          <p:cNvPr id="4099" name="Text Box 3" descr="cannabis"/>
          <p:cNvSpPr txBox="1">
            <a:spLocks noChangeArrowheads="1"/>
          </p:cNvSpPr>
          <p:nvPr/>
        </p:nvSpPr>
        <p:spPr bwMode="auto">
          <a:xfrm>
            <a:off x="1763713" y="1341438"/>
            <a:ext cx="5400675" cy="3600450"/>
          </a:xfrm>
          <a:prstGeom prst="rect">
            <a:avLst/>
          </a:prstGeom>
          <a:blipFill dpi="0" rotWithShape="1">
            <a:blip r:embed="rId7"/>
            <a:srcRect/>
            <a:stretch>
              <a:fillRect/>
            </a:stretch>
          </a:blipFill>
          <a:ln w="76200" cmpd="tri">
            <a:solidFill>
              <a:srgbClr val="808000"/>
            </a:solidFill>
            <a:miter lim="800000"/>
            <a:headEnd/>
            <a:tailEnd/>
          </a:ln>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en-US" sz="1800">
              <a:cs typeface="Arial" charset="0"/>
            </a:endParaRPr>
          </a:p>
        </p:txBody>
      </p:sp>
      <p:pic>
        <p:nvPicPr>
          <p:cNvPr id="11" name="Picture 10" descr="cannabis_2.jpg"/>
          <p:cNvPicPr>
            <a:picLocks noChangeAspect="1"/>
          </p:cNvPicPr>
          <p:nvPr/>
        </p:nvPicPr>
        <p:blipFill>
          <a:blip r:embed="rId8" cstate="print"/>
          <a:stretch>
            <a:fillRect/>
          </a:stretch>
        </p:blipFill>
        <p:spPr>
          <a:xfrm rot="20563995">
            <a:off x="389084" y="1189723"/>
            <a:ext cx="3150857" cy="18905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3" name="Picture 12" descr="can_soap_0.jpg"/>
          <p:cNvPicPr>
            <a:picLocks noChangeAspect="1"/>
          </p:cNvPicPr>
          <p:nvPr/>
        </p:nvPicPr>
        <p:blipFill>
          <a:blip r:embed="rId9" cstate="print"/>
          <a:stretch>
            <a:fillRect/>
          </a:stretch>
        </p:blipFill>
        <p:spPr>
          <a:xfrm rot="869515">
            <a:off x="5685625" y="2248116"/>
            <a:ext cx="2948930" cy="2369226"/>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20494" name="WordArt 14"/>
          <p:cNvSpPr>
            <a:spLocks noChangeArrowheads="1" noChangeShapeType="1" noTextEdit="1"/>
          </p:cNvSpPr>
          <p:nvPr/>
        </p:nvSpPr>
        <p:spPr bwMode="auto">
          <a:xfrm>
            <a:off x="2051050" y="3716338"/>
            <a:ext cx="20891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dosbarth B</a:t>
            </a:r>
          </a:p>
        </p:txBody>
      </p:sp>
      <p:sp>
        <p:nvSpPr>
          <p:cNvPr id="20495" name="WordArt 15"/>
          <p:cNvSpPr>
            <a:spLocks noChangeArrowheads="1" noChangeShapeType="1" noTextEdit="1"/>
          </p:cNvSpPr>
          <p:nvPr/>
        </p:nvSpPr>
        <p:spPr bwMode="auto">
          <a:xfrm>
            <a:off x="6156325" y="692150"/>
            <a:ext cx="2808288" cy="2343150"/>
          </a:xfrm>
          <a:prstGeom prst="rect">
            <a:avLst/>
          </a:prstGeom>
        </p:spPr>
        <p:txBody>
          <a:bodyPr wrap="none" fromWordArt="1">
            <a:prstTxWarp prst="textPlain">
              <a:avLst>
                <a:gd name="adj" fmla="val 50000"/>
              </a:avLst>
            </a:prstTxWarp>
          </a:bodyPr>
          <a:lstStyle/>
          <a:p>
            <a:pPr algn="ctr"/>
            <a:r>
              <a:rPr lang="en-GB" sz="44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iselydd  </a:t>
            </a:r>
          </a:p>
          <a:p>
            <a:pPr algn="ctr"/>
            <a:endParaRPr lang="en-GB" sz="44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par>
                          <p:cTn id="7" fill="hold" nodeType="afterGroup">
                            <p:stCondLst>
                              <p:cond delay="0"/>
                            </p:stCondLst>
                            <p:childTnLst>
                              <p:par>
                                <p:cTn id="8" presetID="53"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fltVal val="0"/>
                                          </p:val>
                                        </p:tav>
                                        <p:tav tm="100000">
                                          <p:val>
                                            <p:strVal val="#ppt_w"/>
                                          </p:val>
                                        </p:tav>
                                      </p:tavLst>
                                    </p:anim>
                                    <p:anim calcmode="lin" valueType="num">
                                      <p:cBhvr>
                                        <p:cTn id="11" dur="1000" fill="hold"/>
                                        <p:tgtEl>
                                          <p:spTgt spid="11"/>
                                        </p:tgtEl>
                                        <p:attrNameLst>
                                          <p:attrName>ppt_h</p:attrName>
                                        </p:attrNameLst>
                                      </p:cBhvr>
                                      <p:tavLst>
                                        <p:tav tm="0">
                                          <p:val>
                                            <p:fltVal val="0"/>
                                          </p:val>
                                        </p:tav>
                                        <p:tav tm="100000">
                                          <p:val>
                                            <p:strVal val="#ppt_h"/>
                                          </p:val>
                                        </p:tav>
                                      </p:tavLst>
                                    </p:anim>
                                    <p:animEffect transition="in" filter="fade">
                                      <p:cBhvr>
                                        <p:cTn id="12" dur="1000"/>
                                        <p:tgtEl>
                                          <p:spTgt spid="11"/>
                                        </p:tgtEl>
                                      </p:cBhvr>
                                    </p:animEffect>
                                  </p:childTnLst>
                                </p:cTn>
                              </p:par>
                            </p:childTnLst>
                          </p:cTn>
                        </p:par>
                        <p:par>
                          <p:cTn id="13" fill="hold" nodeType="afterGroup">
                            <p:stCondLst>
                              <p:cond delay="1000"/>
                            </p:stCondLst>
                            <p:childTnLst>
                              <p:par>
                                <p:cTn id="14" presetID="53"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1500"/>
                            </p:stCondLst>
                            <p:childTnLst>
                              <p:par>
                                <p:cTn id="20" presetID="3" presetClass="entr" presetSubtype="0" fill="hold" grpId="0" nodeType="afterEffect">
                                  <p:stCondLst>
                                    <p:cond delay="0"/>
                                  </p:stCondLst>
                                  <p:childTnLst>
                                    <p:set>
                                      <p:cBhvr>
                                        <p:cTn id="21" dur="1" fill="hold">
                                          <p:stCondLst>
                                            <p:cond delay="0"/>
                                          </p:stCondLst>
                                        </p:cTn>
                                        <p:tgtEl>
                                          <p:spTgt spid="20494"/>
                                        </p:tgtEl>
                                        <p:attrNameLst>
                                          <p:attrName>style.visibility</p:attrName>
                                        </p:attrNameLst>
                                      </p:cBhvr>
                                      <p:to>
                                        <p:strVal val="visible"/>
                                      </p:to>
                                    </p:set>
                                  </p:childTnLst>
                                </p:cTn>
                              </p:par>
                            </p:childTnLst>
                          </p:cTn>
                        </p:par>
                        <p:par>
                          <p:cTn id="22" fill="hold" nodeType="afterGroup">
                            <p:stCondLst>
                              <p:cond delay="1500"/>
                            </p:stCondLst>
                            <p:childTnLst>
                              <p:par>
                                <p:cTn id="23" presetID="3" presetClass="entr" presetSubtype="0" fill="hold" grpId="0" nodeType="afterEffect">
                                  <p:stCondLst>
                                    <p:cond delay="0"/>
                                  </p:stCondLst>
                                  <p:childTnLst>
                                    <p:set>
                                      <p:cBhvr>
                                        <p:cTn id="24" dur="1" fill="hold">
                                          <p:stCondLst>
                                            <p:cond delay="0"/>
                                          </p:stCondLst>
                                        </p:cTn>
                                        <p:tgtEl>
                                          <p:spTgt spid="20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20494" grpId="0" animBg="1"/>
      <p:bldP spid="2049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47" name="Title 1"/>
          <p:cNvSpPr>
            <a:spLocks noGrp="1"/>
          </p:cNvSpPr>
          <p:nvPr>
            <p:ph type="title" idx="4294967295"/>
          </p:nvPr>
        </p:nvSpPr>
        <p:spPr>
          <a:xfrm>
            <a:off x="2195513" y="188913"/>
            <a:ext cx="6696075" cy="1143000"/>
          </a:xfrm>
        </p:spPr>
        <p:txBody>
          <a:bodyPr/>
          <a:lstStyle/>
          <a:p>
            <a:pPr eaLnBrk="1" hangingPunct="1"/>
            <a:r>
              <a:rPr lang="en-GB" b="1">
                <a:latin typeface="Comic Sans MS" charset="0"/>
              </a:rPr>
              <a:t>Meffedron –M Cat</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6145" name="Picture 4" descr="Mephedrone.jp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1484313"/>
            <a:ext cx="53467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ephedrone-Drug-007.jpg"/>
          <p:cNvPicPr>
            <a:picLocks noChangeAspect="1"/>
          </p:cNvPicPr>
          <p:nvPr/>
        </p:nvPicPr>
        <p:blipFill>
          <a:blip r:embed="rId8" cstate="print"/>
          <a:stretch>
            <a:fillRect/>
          </a:stretch>
        </p:blipFill>
        <p:spPr>
          <a:xfrm rot="20866319">
            <a:off x="323931" y="2119001"/>
            <a:ext cx="2766814" cy="1660088"/>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Picture 10" descr="Mephedrone3.jpg"/>
          <p:cNvPicPr>
            <a:picLocks noChangeAspect="1"/>
          </p:cNvPicPr>
          <p:nvPr/>
        </p:nvPicPr>
        <p:blipFill>
          <a:blip r:embed="rId9" cstate="print"/>
          <a:stretch>
            <a:fillRect/>
          </a:stretch>
        </p:blipFill>
        <p:spPr>
          <a:xfrm rot="799295">
            <a:off x="6331287" y="1707272"/>
            <a:ext cx="2342243" cy="1758286"/>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22539" name="WordArt 11"/>
          <p:cNvSpPr>
            <a:spLocks noChangeArrowheads="1" noChangeShapeType="1" noTextEdit="1"/>
          </p:cNvSpPr>
          <p:nvPr/>
        </p:nvSpPr>
        <p:spPr bwMode="auto">
          <a:xfrm>
            <a:off x="1979613" y="3933825"/>
            <a:ext cx="20891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dosbarth B</a:t>
            </a:r>
          </a:p>
        </p:txBody>
      </p:sp>
      <p:sp>
        <p:nvSpPr>
          <p:cNvPr id="22541" name="WordArt 13"/>
          <p:cNvSpPr>
            <a:spLocks noChangeArrowheads="1" noChangeShapeType="1" noTextEdit="1"/>
          </p:cNvSpPr>
          <p:nvPr/>
        </p:nvSpPr>
        <p:spPr bwMode="auto">
          <a:xfrm>
            <a:off x="250825" y="765175"/>
            <a:ext cx="2232025" cy="7874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ysgogydd</a:t>
            </a:r>
          </a:p>
        </p:txBody>
      </p:sp>
      <p:grpSp>
        <p:nvGrpSpPr>
          <p:cNvPr id="2" name="Group 16"/>
          <p:cNvGrpSpPr>
            <a:grpSpLocks/>
          </p:cNvGrpSpPr>
          <p:nvPr/>
        </p:nvGrpSpPr>
        <p:grpSpPr bwMode="auto">
          <a:xfrm>
            <a:off x="5837238" y="3492500"/>
            <a:ext cx="3279775" cy="2219325"/>
            <a:chOff x="5837814" y="3493247"/>
            <a:chExt cx="3279685" cy="2218251"/>
          </a:xfrm>
        </p:grpSpPr>
        <p:pic>
          <p:nvPicPr>
            <p:cNvPr id="6158" name="Picture 14" descr="Ivory-Wave-sold-as-bath-s-0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712871">
              <a:off x="5837814" y="3493247"/>
              <a:ext cx="2868612" cy="140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Rectangle 17"/>
            <p:cNvSpPr>
              <a:spLocks noChangeArrowheads="1"/>
            </p:cNvSpPr>
            <p:nvPr/>
          </p:nvSpPr>
          <p:spPr bwMode="auto">
            <a:xfrm rot="-373642">
              <a:off x="6217954" y="4695835"/>
              <a:ext cx="28995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cy-GB" sz="2000">
                  <a:latin typeface="Comic Sans MS" charset="0"/>
                </a:rPr>
                <a:t>Anghyfreithlon i werthu neu gyflenwi i'w fwyta gan bobl</a:t>
              </a:r>
              <a:endParaRPr lang="en-GB" sz="2000" b="1">
                <a:latin typeface="Comic Sans MS" charset="0"/>
              </a:endParaRPr>
            </a:p>
          </p:txBody>
        </p:sp>
        <p:sp>
          <p:nvSpPr>
            <p:cNvPr id="6160" name="Rectangle 18"/>
            <p:cNvSpPr>
              <a:spLocks noChangeArrowheads="1"/>
            </p:cNvSpPr>
            <p:nvPr/>
          </p:nvSpPr>
          <p:spPr bwMode="auto">
            <a:xfrm rot="-200034">
              <a:off x="6108264" y="3614248"/>
              <a:ext cx="2342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GB" sz="3200" b="1"/>
                <a:t>2-DPMP</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childTnLst>
                                </p:cTn>
                              </p:par>
                            </p:childTnLst>
                          </p:cTn>
                        </p:par>
                        <p:par>
                          <p:cTn id="7" fill="hold" nodeType="afterGroup">
                            <p:stCondLst>
                              <p:cond delay="0"/>
                            </p:stCondLst>
                            <p:childTnLst>
                              <p:par>
                                <p:cTn id="8" presetID="53"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fltVal val="0"/>
                                          </p:val>
                                        </p:tav>
                                        <p:tav tm="100000">
                                          <p:val>
                                            <p:strVal val="#ppt_w"/>
                                          </p:val>
                                        </p:tav>
                                      </p:tavLst>
                                    </p:anim>
                                    <p:anim calcmode="lin" valueType="num">
                                      <p:cBhvr>
                                        <p:cTn id="11" dur="1000" fill="hold"/>
                                        <p:tgtEl>
                                          <p:spTgt spid="11"/>
                                        </p:tgtEl>
                                        <p:attrNameLst>
                                          <p:attrName>ppt_h</p:attrName>
                                        </p:attrNameLst>
                                      </p:cBhvr>
                                      <p:tavLst>
                                        <p:tav tm="0">
                                          <p:val>
                                            <p:fltVal val="0"/>
                                          </p:val>
                                        </p:tav>
                                        <p:tav tm="100000">
                                          <p:val>
                                            <p:strVal val="#ppt_h"/>
                                          </p:val>
                                        </p:tav>
                                      </p:tavLst>
                                    </p:anim>
                                    <p:animEffect transition="in" filter="fade">
                                      <p:cBhvr>
                                        <p:cTn id="12" dur="1000"/>
                                        <p:tgtEl>
                                          <p:spTgt spid="11"/>
                                        </p:tgtEl>
                                      </p:cBhvr>
                                    </p:animEffect>
                                  </p:childTnLst>
                                </p:cTn>
                              </p:par>
                            </p:childTnLst>
                          </p:cTn>
                        </p:par>
                        <p:par>
                          <p:cTn id="13" fill="hold" nodeType="afterGroup">
                            <p:stCondLst>
                              <p:cond delay="1000"/>
                            </p:stCondLst>
                            <p:childTnLst>
                              <p:par>
                                <p:cTn id="14" presetID="53"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Effect transition="in" filter="fade">
                                      <p:cBhvr>
                                        <p:cTn id="18" dur="1000"/>
                                        <p:tgtEl>
                                          <p:spTgt spid="9"/>
                                        </p:tgtEl>
                                      </p:cBhvr>
                                    </p:animEffect>
                                  </p:childTnLst>
                                </p:cTn>
                              </p:par>
                            </p:childTnLst>
                          </p:cTn>
                        </p:par>
                        <p:par>
                          <p:cTn id="19" fill="hold" nodeType="afterGroup">
                            <p:stCondLst>
                              <p:cond delay="2000"/>
                            </p:stCondLst>
                            <p:childTnLst>
                              <p:par>
                                <p:cTn id="20" presetID="3" presetClass="entr" presetSubtype="0" fill="hold" grpId="0" nodeType="afterEffect">
                                  <p:stCondLst>
                                    <p:cond delay="0"/>
                                  </p:stCondLst>
                                  <p:childTnLst>
                                    <p:set>
                                      <p:cBhvr>
                                        <p:cTn id="21" dur="1" fill="hold">
                                          <p:stCondLst>
                                            <p:cond delay="0"/>
                                          </p:stCondLst>
                                        </p:cTn>
                                        <p:tgtEl>
                                          <p:spTgt spid="22539"/>
                                        </p:tgtEl>
                                        <p:attrNameLst>
                                          <p:attrName>style.visibility</p:attrName>
                                        </p:attrNameLst>
                                      </p:cBhvr>
                                      <p:to>
                                        <p:strVal val="visible"/>
                                      </p:to>
                                    </p:set>
                                  </p:childTnLst>
                                </p:cTn>
                              </p:par>
                            </p:childTnLst>
                          </p:cTn>
                        </p:par>
                        <p:par>
                          <p:cTn id="22" fill="hold" nodeType="afterGroup">
                            <p:stCondLst>
                              <p:cond delay="2000"/>
                            </p:stCondLst>
                            <p:childTnLst>
                              <p:par>
                                <p:cTn id="23" presetID="3" presetClass="entr" presetSubtype="0" fill="hold" grpId="1" nodeType="afterEffect">
                                  <p:stCondLst>
                                    <p:cond delay="0"/>
                                  </p:stCondLst>
                                  <p:childTnLst>
                                    <p:set>
                                      <p:cBhvr>
                                        <p:cTn id="24" dur="1" fill="hold">
                                          <p:stCondLst>
                                            <p:cond delay="0"/>
                                          </p:stCondLst>
                                        </p:cTn>
                                        <p:tgtEl>
                                          <p:spTgt spid="22539"/>
                                        </p:tgtEl>
                                        <p:attrNameLst>
                                          <p:attrName>style.visibility</p:attrName>
                                        </p:attrNameLst>
                                      </p:cBhvr>
                                      <p:to>
                                        <p:strVal val="visible"/>
                                      </p:to>
                                    </p:set>
                                  </p:childTnLst>
                                </p:cTn>
                              </p:par>
                            </p:childTnLst>
                          </p:cTn>
                        </p:par>
                        <p:par>
                          <p:cTn id="25" fill="hold" nodeType="afterGroup">
                            <p:stCondLst>
                              <p:cond delay="2000"/>
                            </p:stCondLst>
                            <p:childTnLst>
                              <p:par>
                                <p:cTn id="26" presetID="3" presetClass="entr" presetSubtype="0" fill="hold" grpId="0" nodeType="afterEffect">
                                  <p:stCondLst>
                                    <p:cond delay="0"/>
                                  </p:stCondLst>
                                  <p:childTnLst>
                                    <p:set>
                                      <p:cBhvr>
                                        <p:cTn id="27" dur="1" fill="hold">
                                          <p:stCondLst>
                                            <p:cond delay="0"/>
                                          </p:stCondLst>
                                        </p:cTn>
                                        <p:tgtEl>
                                          <p:spTgt spid="2254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39" grpId="1" animBg="1"/>
      <p:bldP spid="225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71" name="Title 1"/>
          <p:cNvSpPr>
            <a:spLocks noGrp="1"/>
          </p:cNvSpPr>
          <p:nvPr>
            <p:ph type="title" idx="4294967295"/>
          </p:nvPr>
        </p:nvSpPr>
        <p:spPr>
          <a:xfrm>
            <a:off x="395288" y="0"/>
            <a:ext cx="8229600" cy="1143000"/>
          </a:xfrm>
        </p:spPr>
        <p:txBody>
          <a:bodyPr/>
          <a:lstStyle/>
          <a:p>
            <a:pPr eaLnBrk="1" hangingPunct="1"/>
            <a:r>
              <a:rPr lang="en-GB" b="1">
                <a:latin typeface="Comic Sans MS" charset="0"/>
              </a:rPr>
              <a:t>Tawelyddion</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26635" name="Picture 11" descr="diaz_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981075"/>
            <a:ext cx="4572000" cy="3800475"/>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26636" name="Picture 12" descr="valium%20roch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83719">
            <a:off x="5807075" y="2601913"/>
            <a:ext cx="2817813" cy="2254250"/>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24587" name="WordArt 11"/>
          <p:cNvSpPr>
            <a:spLocks noChangeArrowheads="1" noChangeShapeType="1" noTextEdit="1"/>
          </p:cNvSpPr>
          <p:nvPr/>
        </p:nvSpPr>
        <p:spPr bwMode="auto">
          <a:xfrm>
            <a:off x="2843213" y="3789363"/>
            <a:ext cx="20891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dosbarth C</a:t>
            </a:r>
          </a:p>
        </p:txBody>
      </p:sp>
      <p:sp>
        <p:nvSpPr>
          <p:cNvPr id="24588" name="WordArt 12"/>
          <p:cNvSpPr>
            <a:spLocks noChangeArrowheads="1" noChangeShapeType="1" noTextEdit="1"/>
          </p:cNvSpPr>
          <p:nvPr/>
        </p:nvSpPr>
        <p:spPr bwMode="auto">
          <a:xfrm>
            <a:off x="468313" y="981075"/>
            <a:ext cx="2592387" cy="719138"/>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iselydd</a:t>
            </a:r>
          </a:p>
        </p:txBody>
      </p:sp>
      <p:pic>
        <p:nvPicPr>
          <p:cNvPr id="13" name="Picture 14" descr="phen%203%20bottl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27683">
            <a:off x="395288" y="2012950"/>
            <a:ext cx="2227262"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Rectangle 16"/>
          <p:cNvSpPr>
            <a:spLocks noChangeArrowheads="1"/>
          </p:cNvSpPr>
          <p:nvPr/>
        </p:nvSpPr>
        <p:spPr bwMode="auto">
          <a:xfrm rot="-842173">
            <a:off x="261938" y="2062163"/>
            <a:ext cx="225266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cy-GB" sz="2000">
                <a:solidFill>
                  <a:schemeClr val="bg1"/>
                </a:solidFill>
                <a:latin typeface="Comic Sans MS" charset="0"/>
              </a:rPr>
              <a:t>gwaharddiad ar fewnforio phenazepam 22 Gorffennaf, 2011</a:t>
            </a:r>
            <a:endParaRPr lang="en-GB" sz="2000">
              <a:solidFill>
                <a:schemeClr val="bg1"/>
              </a:solidFill>
              <a:latin typeface="Comic Sans MS" charset="0"/>
            </a:endParaRPr>
          </a:p>
        </p:txBody>
      </p:sp>
      <p:pic>
        <p:nvPicPr>
          <p:cNvPr id="18" name="Picture 13" descr="tranquiliser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86429">
            <a:off x="6227763" y="692150"/>
            <a:ext cx="2376487" cy="1638300"/>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35"/>
                                        </p:tgtEl>
                                        <p:attrNameLst>
                                          <p:attrName>style.visibility</p:attrName>
                                        </p:attrNameLst>
                                      </p:cBhvr>
                                      <p:to>
                                        <p:strVal val="visible"/>
                                      </p:to>
                                    </p:set>
                                    <p:anim calcmode="lin" valueType="num">
                                      <p:cBhvr additive="base">
                                        <p:cTn id="7" dur="500" fill="hold"/>
                                        <p:tgtEl>
                                          <p:spTgt spid="26635"/>
                                        </p:tgtEl>
                                        <p:attrNameLst>
                                          <p:attrName>ppt_x</p:attrName>
                                        </p:attrNameLst>
                                      </p:cBhvr>
                                      <p:tavLst>
                                        <p:tav tm="0">
                                          <p:val>
                                            <p:strVal val="#ppt_x"/>
                                          </p:val>
                                        </p:tav>
                                        <p:tav tm="100000">
                                          <p:val>
                                            <p:strVal val="#ppt_x"/>
                                          </p:val>
                                        </p:tav>
                                      </p:tavLst>
                                    </p:anim>
                                    <p:anim calcmode="lin" valueType="num">
                                      <p:cBhvr additive="base">
                                        <p:cTn id="8" dur="500" fill="hold"/>
                                        <p:tgtEl>
                                          <p:spTgt spid="2663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6636"/>
                                        </p:tgtEl>
                                        <p:attrNameLst>
                                          <p:attrName>style.visibility</p:attrName>
                                        </p:attrNameLst>
                                      </p:cBhvr>
                                      <p:to>
                                        <p:strVal val="visible"/>
                                      </p:to>
                                    </p:set>
                                    <p:anim calcmode="lin" valueType="num">
                                      <p:cBhvr additive="base">
                                        <p:cTn id="12" dur="500" fill="hold"/>
                                        <p:tgtEl>
                                          <p:spTgt spid="26636"/>
                                        </p:tgtEl>
                                        <p:attrNameLst>
                                          <p:attrName>ppt_x</p:attrName>
                                        </p:attrNameLst>
                                      </p:cBhvr>
                                      <p:tavLst>
                                        <p:tav tm="0">
                                          <p:val>
                                            <p:strVal val="#ppt_x"/>
                                          </p:val>
                                        </p:tav>
                                        <p:tav tm="100000">
                                          <p:val>
                                            <p:strVal val="#ppt_x"/>
                                          </p:val>
                                        </p:tav>
                                      </p:tavLst>
                                    </p:anim>
                                    <p:anim calcmode="lin" valueType="num">
                                      <p:cBhvr additive="base">
                                        <p:cTn id="13" dur="500" fill="hold"/>
                                        <p:tgtEl>
                                          <p:spTgt spid="2663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3" presetClass="entr" presetSubtype="0" fill="hold" grpId="0" nodeType="afterEffect">
                                  <p:stCondLst>
                                    <p:cond delay="0"/>
                                  </p:stCondLst>
                                  <p:childTnLst>
                                    <p:set>
                                      <p:cBhvr>
                                        <p:cTn id="16" dur="1" fill="hold">
                                          <p:stCondLst>
                                            <p:cond delay="0"/>
                                          </p:stCondLst>
                                        </p:cTn>
                                        <p:tgtEl>
                                          <p:spTgt spid="24587"/>
                                        </p:tgtEl>
                                        <p:attrNameLst>
                                          <p:attrName>style.visibility</p:attrName>
                                        </p:attrNameLst>
                                      </p:cBhvr>
                                      <p:to>
                                        <p:strVal val="visible"/>
                                      </p:to>
                                    </p:set>
                                  </p:childTnLst>
                                </p:cTn>
                              </p:par>
                            </p:childTnLst>
                          </p:cTn>
                        </p:par>
                        <p:par>
                          <p:cTn id="17" fill="hold" nodeType="afterGroup">
                            <p:stCondLst>
                              <p:cond delay="1000"/>
                            </p:stCondLst>
                            <p:childTnLst>
                              <p:par>
                                <p:cTn id="18" presetID="3" presetClass="entr" presetSubtype="0" fill="hold" grpId="1" nodeType="afterEffect">
                                  <p:stCondLst>
                                    <p:cond delay="0"/>
                                  </p:stCondLst>
                                  <p:childTnLst>
                                    <p:set>
                                      <p:cBhvr>
                                        <p:cTn id="19" dur="1" fill="hold">
                                          <p:stCondLst>
                                            <p:cond delay="0"/>
                                          </p:stCondLst>
                                        </p:cTn>
                                        <p:tgtEl>
                                          <p:spTgt spid="24587"/>
                                        </p:tgtEl>
                                        <p:attrNameLst>
                                          <p:attrName>style.visibility</p:attrName>
                                        </p:attrNameLst>
                                      </p:cBhvr>
                                      <p:to>
                                        <p:strVal val="visible"/>
                                      </p:to>
                                    </p:set>
                                  </p:childTnLst>
                                </p:cTn>
                              </p:par>
                            </p:childTnLst>
                          </p:cTn>
                        </p:par>
                        <p:par>
                          <p:cTn id="20" fill="hold" nodeType="afterGroup">
                            <p:stCondLst>
                              <p:cond delay="1000"/>
                            </p:stCondLst>
                            <p:childTnLst>
                              <p:par>
                                <p:cTn id="21" presetID="3" presetClass="entr" presetSubtype="0" fill="hold" grpId="0" nodeType="afterEffect">
                                  <p:stCondLst>
                                    <p:cond delay="0"/>
                                  </p:stCondLst>
                                  <p:childTnLst>
                                    <p:set>
                                      <p:cBhvr>
                                        <p:cTn id="22" dur="1" fill="hold">
                                          <p:stCondLst>
                                            <p:cond delay="0"/>
                                          </p:stCondLst>
                                        </p:cTn>
                                        <p:tgtEl>
                                          <p:spTgt spid="24588"/>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0"/>
                                          </p:stCondLst>
                                        </p:cTn>
                                        <p:tgtEl>
                                          <p:spTgt spid="26635"/>
                                        </p:tgtEl>
                                        <p:attrNameLst>
                                          <p:attrName>style.visibility</p:attrName>
                                        </p:attrNameLst>
                                      </p:cBhvr>
                                      <p:to>
                                        <p:strVal val="visible"/>
                                      </p:to>
                                    </p:set>
                                  </p:childTnLst>
                                </p:cTn>
                              </p:par>
                            </p:childTnLst>
                          </p:cTn>
                        </p:par>
                        <p:par>
                          <p:cTn id="26" fill="hold" nodeType="afterGroup">
                            <p:stCondLst>
                              <p:cond delay="1000"/>
                            </p:stCondLst>
                            <p:childTnLst>
                              <p:par>
                                <p:cTn id="27" presetID="3" presetClass="entr" presetSubtype="0" fill="hold" grpId="1" nodeType="afterEffect">
                                  <p:stCondLst>
                                    <p:cond delay="0"/>
                                  </p:stCondLst>
                                  <p:childTnLst>
                                    <p:set>
                                      <p:cBhvr>
                                        <p:cTn id="28" dur="1" fill="hold">
                                          <p:stCondLst>
                                            <p:cond delay="0"/>
                                          </p:stCondLst>
                                        </p:cTn>
                                        <p:tgtEl>
                                          <p:spTgt spid="24588"/>
                                        </p:tgtEl>
                                        <p:attrNameLst>
                                          <p:attrName>style.visibility</p:attrName>
                                        </p:attrNameLst>
                                      </p:cBhvr>
                                      <p:to>
                                        <p:strVal val="visible"/>
                                      </p:to>
                                    </p:set>
                                  </p:childTnLst>
                                </p:cTn>
                              </p:par>
                            </p:childTnLst>
                          </p:cTn>
                        </p:par>
                        <p:par>
                          <p:cTn id="29" fill="hold" nodeType="afterGroup">
                            <p:stCondLst>
                              <p:cond delay="100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par>
                          <p:cTn id="32" fill="hold" nodeType="afterGroup">
                            <p:stCondLst>
                              <p:cond delay="1000"/>
                            </p:stCondLst>
                            <p:childTnLst>
                              <p:par>
                                <p:cTn id="33" presetID="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P spid="24587" grpId="1" animBg="1"/>
      <p:bldP spid="24588" grpId="0" animBg="1"/>
      <p:bldP spid="2458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195" name="Title 1"/>
          <p:cNvSpPr>
            <a:spLocks noGrp="1"/>
          </p:cNvSpPr>
          <p:nvPr>
            <p:ph type="title" idx="4294967295"/>
          </p:nvPr>
        </p:nvSpPr>
        <p:spPr>
          <a:xfrm>
            <a:off x="395288" y="0"/>
            <a:ext cx="8229600" cy="1143000"/>
          </a:xfrm>
        </p:spPr>
        <p:txBody>
          <a:bodyPr/>
          <a:lstStyle/>
          <a:p>
            <a:pPr eaLnBrk="1" hangingPunct="1"/>
            <a:r>
              <a:rPr lang="en-GB" b="1">
                <a:latin typeface="Comic Sans MS" charset="0"/>
              </a:rPr>
              <a:t>Madarch hud</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11" name="Picture 10" descr="v0_master.jpg"/>
          <p:cNvPicPr>
            <a:picLocks noChangeAspect="1"/>
          </p:cNvPicPr>
          <p:nvPr/>
        </p:nvPicPr>
        <p:blipFill>
          <a:blip r:embed="rId7" cstate="print"/>
          <a:stretch>
            <a:fillRect/>
          </a:stretch>
        </p:blipFill>
        <p:spPr>
          <a:xfrm rot="887599">
            <a:off x="5574975" y="1676183"/>
            <a:ext cx="3175000" cy="2590801"/>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28683" name="Picture 11" descr="magic mushro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1125538"/>
            <a:ext cx="3836988" cy="3960812"/>
          </a:xfrm>
          <a:prstGeom prst="rect">
            <a:avLst/>
          </a:prstGeom>
          <a:noFill/>
          <a:ln w="57150" cmpd="thickThin">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26635" name="WordArt 11"/>
          <p:cNvSpPr>
            <a:spLocks noChangeArrowheads="1" noChangeShapeType="1" noTextEdit="1"/>
          </p:cNvSpPr>
          <p:nvPr/>
        </p:nvSpPr>
        <p:spPr bwMode="auto">
          <a:xfrm>
            <a:off x="755650" y="4149725"/>
            <a:ext cx="20891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dosbarth A</a:t>
            </a:r>
          </a:p>
        </p:txBody>
      </p:sp>
      <p:sp>
        <p:nvSpPr>
          <p:cNvPr id="26636" name="WordArt 12"/>
          <p:cNvSpPr>
            <a:spLocks noChangeArrowheads="1" noChangeShapeType="1" noTextEdit="1"/>
          </p:cNvSpPr>
          <p:nvPr/>
        </p:nvSpPr>
        <p:spPr bwMode="auto">
          <a:xfrm>
            <a:off x="1692275" y="1125538"/>
            <a:ext cx="4175125" cy="790575"/>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cyffur rhithweledigaethol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8683"/>
                                        </p:tgtEl>
                                        <p:attrNameLst>
                                          <p:attrName>style.visibility</p:attrName>
                                        </p:attrNameLst>
                                      </p:cBhvr>
                                      <p:to>
                                        <p:strVal val="visible"/>
                                      </p:to>
                                    </p:set>
                                    <p:animEffect transition="in" filter="fade">
                                      <p:cBhvr>
                                        <p:cTn id="7" dur="1000"/>
                                        <p:tgtEl>
                                          <p:spTgt spid="28683"/>
                                        </p:tgtEl>
                                      </p:cBhvr>
                                    </p:animEffect>
                                    <p:anim calcmode="lin" valueType="num">
                                      <p:cBhvr>
                                        <p:cTn id="8" dur="1000" fill="hold"/>
                                        <p:tgtEl>
                                          <p:spTgt spid="28683"/>
                                        </p:tgtEl>
                                        <p:attrNameLst>
                                          <p:attrName>ppt_x</p:attrName>
                                        </p:attrNameLst>
                                      </p:cBhvr>
                                      <p:tavLst>
                                        <p:tav tm="0">
                                          <p:val>
                                            <p:strVal val="#ppt_x"/>
                                          </p:val>
                                        </p:tav>
                                        <p:tav tm="100000">
                                          <p:val>
                                            <p:strVal val="#ppt_x"/>
                                          </p:val>
                                        </p:tav>
                                      </p:tavLst>
                                    </p:anim>
                                    <p:anim calcmode="lin" valueType="num">
                                      <p:cBhvr>
                                        <p:cTn id="9" dur="900" decel="100000" fill="hold"/>
                                        <p:tgtEl>
                                          <p:spTgt spid="2868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683"/>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900" decel="100000" fill="hold"/>
                                        <p:tgtEl>
                                          <p:spTgt spid="1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 presetClass="entr" presetSubtype="0" fill="hold" grpId="0" nodeType="afterEffect">
                                  <p:stCondLst>
                                    <p:cond delay="0"/>
                                  </p:stCondLst>
                                  <p:childTnLst>
                                    <p:set>
                                      <p:cBhvr>
                                        <p:cTn id="20" dur="1" fill="hold">
                                          <p:stCondLst>
                                            <p:cond delay="0"/>
                                          </p:stCondLst>
                                        </p:cTn>
                                        <p:tgtEl>
                                          <p:spTgt spid="26635"/>
                                        </p:tgtEl>
                                        <p:attrNameLst>
                                          <p:attrName>style.visibility</p:attrName>
                                        </p:attrNameLst>
                                      </p:cBhvr>
                                      <p:to>
                                        <p:strVal val="visible"/>
                                      </p:to>
                                    </p:set>
                                  </p:childTnLst>
                                </p:cTn>
                              </p:par>
                            </p:childTnLst>
                          </p:cTn>
                        </p:par>
                        <p:par>
                          <p:cTn id="21" fill="hold" nodeType="afterGroup">
                            <p:stCondLst>
                              <p:cond delay="2000"/>
                            </p:stCondLst>
                            <p:childTnLst>
                              <p:par>
                                <p:cTn id="22" presetID="3" presetClass="entr" presetSubtype="0" fill="hold" grpId="0" nodeType="afterEffect">
                                  <p:stCondLst>
                                    <p:cond delay="0"/>
                                  </p:stCondLst>
                                  <p:childTnLst>
                                    <p:set>
                                      <p:cBhvr>
                                        <p:cTn id="23" dur="1" fill="hold">
                                          <p:stCondLst>
                                            <p:cond delay="0"/>
                                          </p:stCondLst>
                                        </p:cTn>
                                        <p:tgtEl>
                                          <p:spTgt spid="26636"/>
                                        </p:tgtEl>
                                        <p:attrNameLst>
                                          <p:attrName>style.visibility</p:attrName>
                                        </p:attrNameLst>
                                      </p:cBhvr>
                                      <p:to>
                                        <p:strVal val="visible"/>
                                      </p:to>
                                    </p:set>
                                  </p:childTnLst>
                                </p:cTn>
                              </p:par>
                            </p:childTnLst>
                          </p:cTn>
                        </p:par>
                        <p:par>
                          <p:cTn id="24" fill="hold" nodeType="afterGroup">
                            <p:stCondLst>
                              <p:cond delay="2000"/>
                            </p:stCondLst>
                            <p:childTnLst>
                              <p:par>
                                <p:cTn id="25" presetID="3" presetClass="entr" presetSubtype="0" fill="hold" grpId="1" nodeType="afterEffect">
                                  <p:stCondLst>
                                    <p:cond delay="0"/>
                                  </p:stCondLst>
                                  <p:childTnLst>
                                    <p:set>
                                      <p:cBhvr>
                                        <p:cTn id="26" dur="1" fill="hold">
                                          <p:stCondLst>
                                            <p:cond delay="0"/>
                                          </p:stCondLst>
                                        </p:cTn>
                                        <p:tgtEl>
                                          <p:spTgt spid="26635"/>
                                        </p:tgtEl>
                                        <p:attrNameLst>
                                          <p:attrName>style.visibility</p:attrName>
                                        </p:attrNameLst>
                                      </p:cBhvr>
                                      <p:to>
                                        <p:strVal val="visible"/>
                                      </p:to>
                                    </p:set>
                                  </p:childTnLst>
                                </p:cTn>
                              </p:par>
                            </p:childTnLst>
                          </p:cTn>
                        </p:par>
                        <p:par>
                          <p:cTn id="27" fill="hold" nodeType="afterGroup">
                            <p:stCondLst>
                              <p:cond delay="2000"/>
                            </p:stCondLst>
                            <p:childTnLst>
                              <p:par>
                                <p:cTn id="28" presetID="3" presetClass="entr" presetSubtype="0" fill="hold" grpId="1" nodeType="afterEffect">
                                  <p:stCondLst>
                                    <p:cond delay="0"/>
                                  </p:stCondLst>
                                  <p:childTnLst>
                                    <p:set>
                                      <p:cBhvr>
                                        <p:cTn id="29" dur="1" fill="hold">
                                          <p:stCondLst>
                                            <p:cond delay="0"/>
                                          </p:stCondLst>
                                        </p:cTn>
                                        <p:tgtEl>
                                          <p:spTgt spid="26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nimBg="1"/>
      <p:bldP spid="26635" grpId="1" animBg="1"/>
      <p:bldP spid="26636" grpId="0" animBg="1"/>
      <p:bldP spid="2663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descr="khat"/>
          <p:cNvSpPr txBox="1">
            <a:spLocks noChangeAspect="1" noChangeArrowheads="1"/>
          </p:cNvSpPr>
          <p:nvPr/>
        </p:nvSpPr>
        <p:spPr bwMode="auto">
          <a:xfrm>
            <a:off x="1763713" y="1268413"/>
            <a:ext cx="5400675" cy="3598862"/>
          </a:xfrm>
          <a:prstGeom prst="rect">
            <a:avLst/>
          </a:prstGeom>
          <a:blipFill dpi="0" rotWithShape="1">
            <a:blip r:embed="rId3">
              <a:alphaModFix amt="80000"/>
            </a:blip>
            <a:srcRect/>
            <a:stretch>
              <a:fillRect/>
            </a:stretch>
          </a:blipFill>
          <a:ln w="76200" cmpd="tri">
            <a:solidFill>
              <a:srgbClr val="808000"/>
            </a:solidFill>
            <a:miter lim="800000"/>
            <a:headEnd/>
            <a:tailEnd/>
          </a:ln>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2800" b="1">
              <a:solidFill>
                <a:srgbClr val="339966"/>
              </a:solidFill>
              <a:latin typeface="Times New Roman" charset="0"/>
              <a:cs typeface="Arial" charset="0"/>
            </a:endParaRPr>
          </a:p>
          <a:p>
            <a:pPr algn="ctr">
              <a:spcAft>
                <a:spcPts val="1000"/>
              </a:spcAft>
            </a:pPr>
            <a:endParaRPr lang="en-GB" sz="2800" b="1">
              <a:solidFill>
                <a:srgbClr val="339966"/>
              </a:solidFill>
              <a:latin typeface="Times New Roman" charset="0"/>
              <a:cs typeface="Arial" charset="0"/>
            </a:endParaRPr>
          </a:p>
          <a:p>
            <a:endParaRPr lang="en-US" sz="1800">
              <a:cs typeface="Arial" charset="0"/>
            </a:endParaRPr>
          </a:p>
        </p:txBody>
      </p:sp>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220" name="Title 1"/>
          <p:cNvSpPr>
            <a:spLocks noGrp="1"/>
          </p:cNvSpPr>
          <p:nvPr>
            <p:ph type="title" idx="4294967295"/>
          </p:nvPr>
        </p:nvSpPr>
        <p:spPr/>
        <p:txBody>
          <a:bodyPr/>
          <a:lstStyle/>
          <a:p>
            <a:pPr eaLnBrk="1" hangingPunct="1"/>
            <a:r>
              <a:rPr lang="en-GB" b="1">
                <a:latin typeface="Comic Sans MS" charset="0"/>
              </a:rPr>
              <a:t>Khat </a:t>
            </a:r>
          </a:p>
        </p:txBody>
      </p:sp>
      <p:pic>
        <p:nvPicPr>
          <p:cNvPr id="14" name="Content Placeholder 13" descr="0270e648851bce61cdc475a0fee3c0f3.jpg"/>
          <p:cNvPicPr>
            <a:picLocks noGrp="1" noChangeAspect="1"/>
          </p:cNvPicPr>
          <p:nvPr>
            <p:ph idx="4294967295"/>
          </p:nvPr>
        </p:nvPicPr>
        <p:blipFill>
          <a:blip r:embed="rId4"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5"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6"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7" cstate="print"/>
          <a:stretch>
            <a:fillRect/>
          </a:stretch>
        </p:blipFill>
        <p:spPr>
          <a:xfrm>
            <a:off x="2262514" y="5085184"/>
            <a:ext cx="2506785" cy="1772816"/>
          </a:xfrm>
          <a:prstGeom prst="rect">
            <a:avLst/>
          </a:prstGeom>
          <a:ln>
            <a:noFill/>
          </a:ln>
          <a:effectLst>
            <a:softEdge rad="317500"/>
          </a:effectLst>
        </p:spPr>
      </p:pic>
      <p:pic>
        <p:nvPicPr>
          <p:cNvPr id="9" name="Picture 8" descr="Khat-or-Qat-Ethiopia.jpg"/>
          <p:cNvPicPr>
            <a:picLocks noChangeAspect="1"/>
          </p:cNvPicPr>
          <p:nvPr/>
        </p:nvPicPr>
        <p:blipFill>
          <a:blip r:embed="rId8" cstate="print"/>
          <a:stretch>
            <a:fillRect/>
          </a:stretch>
        </p:blipFill>
        <p:spPr>
          <a:xfrm rot="1244380">
            <a:off x="6257153" y="1211703"/>
            <a:ext cx="2263420" cy="301789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Picture 10" descr="khat.jpg"/>
          <p:cNvPicPr>
            <a:picLocks noChangeAspect="1"/>
          </p:cNvPicPr>
          <p:nvPr/>
        </p:nvPicPr>
        <p:blipFill>
          <a:blip r:embed="rId9" cstate="print"/>
          <a:stretch>
            <a:fillRect/>
          </a:stretch>
        </p:blipFill>
        <p:spPr>
          <a:xfrm rot="20907169">
            <a:off x="440323" y="1695634"/>
            <a:ext cx="3048000" cy="219456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28684" name="WordArt 12"/>
          <p:cNvSpPr>
            <a:spLocks noChangeArrowheads="1" noChangeShapeType="1" noTextEdit="1"/>
          </p:cNvSpPr>
          <p:nvPr/>
        </p:nvSpPr>
        <p:spPr bwMode="auto">
          <a:xfrm>
            <a:off x="2195513" y="3860800"/>
            <a:ext cx="27368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heb ei ddosbarthu</a:t>
            </a:r>
          </a:p>
        </p:txBody>
      </p:sp>
      <p:sp>
        <p:nvSpPr>
          <p:cNvPr id="28685" name="WordArt 13"/>
          <p:cNvSpPr>
            <a:spLocks noChangeArrowheads="1" noChangeShapeType="1" noTextEdit="1"/>
          </p:cNvSpPr>
          <p:nvPr/>
        </p:nvSpPr>
        <p:spPr bwMode="auto">
          <a:xfrm>
            <a:off x="539750" y="765175"/>
            <a:ext cx="2592388" cy="719138"/>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ysgogydd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par>
                          <p:cTn id="7" fill="hold" nodeType="afterGroup">
                            <p:stCondLst>
                              <p:cond delay="0"/>
                            </p:stCondLst>
                            <p:childTnLst>
                              <p:par>
                                <p:cTn id="8" presetID="53"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par>
                          <p:cTn id="13" fill="hold" nodeType="afterGroup">
                            <p:stCondLst>
                              <p:cond delay="500"/>
                            </p:stCondLst>
                            <p:childTnLst>
                              <p:par>
                                <p:cTn id="14" presetID="53"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nodeType="afterGroup">
                            <p:stCondLst>
                              <p:cond delay="1000"/>
                            </p:stCondLst>
                            <p:childTnLst>
                              <p:par>
                                <p:cTn id="20" presetID="3" presetClass="entr" presetSubtype="0" fill="hold" grpId="0" nodeType="afterEffect">
                                  <p:stCondLst>
                                    <p:cond delay="0"/>
                                  </p:stCondLst>
                                  <p:childTnLst>
                                    <p:set>
                                      <p:cBhvr>
                                        <p:cTn id="21" dur="1" fill="hold">
                                          <p:stCondLst>
                                            <p:cond delay="0"/>
                                          </p:stCondLst>
                                        </p:cTn>
                                        <p:tgtEl>
                                          <p:spTgt spid="28684"/>
                                        </p:tgtEl>
                                        <p:attrNameLst>
                                          <p:attrName>style.visibility</p:attrName>
                                        </p:attrNameLst>
                                      </p:cBhvr>
                                      <p:to>
                                        <p:strVal val="visible"/>
                                      </p:to>
                                    </p:set>
                                  </p:childTnLst>
                                </p:cTn>
                              </p:par>
                            </p:childTnLst>
                          </p:cTn>
                        </p:par>
                        <p:par>
                          <p:cTn id="22" fill="hold" nodeType="afterGroup">
                            <p:stCondLst>
                              <p:cond delay="1000"/>
                            </p:stCondLst>
                            <p:childTnLst>
                              <p:par>
                                <p:cTn id="23" presetID="3" presetClass="entr" presetSubtype="0" fill="hold" grpId="1" nodeType="afterEffect">
                                  <p:stCondLst>
                                    <p:cond delay="0"/>
                                  </p:stCondLst>
                                  <p:childTnLst>
                                    <p:set>
                                      <p:cBhvr>
                                        <p:cTn id="24" dur="1" fill="hold">
                                          <p:stCondLst>
                                            <p:cond delay="0"/>
                                          </p:stCondLst>
                                        </p:cTn>
                                        <p:tgtEl>
                                          <p:spTgt spid="28684"/>
                                        </p:tgtEl>
                                        <p:attrNameLst>
                                          <p:attrName>style.visibility</p:attrName>
                                        </p:attrNameLst>
                                      </p:cBhvr>
                                      <p:to>
                                        <p:strVal val="visible"/>
                                      </p:to>
                                    </p:set>
                                  </p:childTnLst>
                                </p:cTn>
                              </p:par>
                            </p:childTnLst>
                          </p:cTn>
                        </p:par>
                        <p:par>
                          <p:cTn id="25" fill="hold" nodeType="afterGroup">
                            <p:stCondLst>
                              <p:cond delay="1000"/>
                            </p:stCondLst>
                            <p:childTnLst>
                              <p:par>
                                <p:cTn id="26" presetID="3" presetClass="entr" presetSubtype="0" fill="hold" grpId="0" nodeType="afterEffect">
                                  <p:stCondLst>
                                    <p:cond delay="0"/>
                                  </p:stCondLst>
                                  <p:childTnLst>
                                    <p:set>
                                      <p:cBhvr>
                                        <p:cTn id="27" dur="1" fill="hold">
                                          <p:stCondLst>
                                            <p:cond delay="0"/>
                                          </p:stCondLst>
                                        </p:cTn>
                                        <p:tgtEl>
                                          <p:spTgt spid="28685"/>
                                        </p:tgtEl>
                                        <p:attrNameLst>
                                          <p:attrName>style.visibility</p:attrName>
                                        </p:attrNameLst>
                                      </p:cBhvr>
                                      <p:to>
                                        <p:strVal val="visible"/>
                                      </p:to>
                                    </p:set>
                                  </p:childTnLst>
                                </p:cTn>
                              </p:par>
                            </p:childTnLst>
                          </p:cTn>
                        </p:par>
                        <p:par>
                          <p:cTn id="28" fill="hold" nodeType="afterGroup">
                            <p:stCondLst>
                              <p:cond delay="1000"/>
                            </p:stCondLst>
                            <p:childTnLst>
                              <p:par>
                                <p:cTn id="29" presetID="3" presetClass="entr" presetSubtype="0" fill="hold" grpId="1" nodeType="afterEffect">
                                  <p:stCondLst>
                                    <p:cond delay="0"/>
                                  </p:stCondLst>
                                  <p:childTnLst>
                                    <p:set>
                                      <p:cBhvr>
                                        <p:cTn id="30" dur="1" fill="hold">
                                          <p:stCondLst>
                                            <p:cond delay="0"/>
                                          </p:stCondLst>
                                        </p:cTn>
                                        <p:tgtEl>
                                          <p:spTgt spid="28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84" grpId="0" animBg="1"/>
      <p:bldP spid="28684" grpId="1" animBg="1"/>
      <p:bldP spid="28685" grpId="0" animBg="1"/>
      <p:bldP spid="2868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43" name="Title 1"/>
          <p:cNvSpPr>
            <a:spLocks noGrp="1"/>
          </p:cNvSpPr>
          <p:nvPr>
            <p:ph type="title" idx="4294967295"/>
          </p:nvPr>
        </p:nvSpPr>
        <p:spPr/>
        <p:txBody>
          <a:bodyPr/>
          <a:lstStyle/>
          <a:p>
            <a:pPr eaLnBrk="1" hangingPunct="1"/>
            <a:r>
              <a:rPr lang="en-GB" b="1">
                <a:latin typeface="Comic Sans MS" charset="0"/>
              </a:rPr>
              <a:t>Steroidau anabolig</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29698" name="Text Box 2" descr="anabolic_Steroid_Tablets"/>
          <p:cNvSpPr txBox="1">
            <a:spLocks noChangeAspect="1" noChangeArrowheads="1"/>
          </p:cNvSpPr>
          <p:nvPr/>
        </p:nvSpPr>
        <p:spPr bwMode="auto">
          <a:xfrm>
            <a:off x="1835150" y="1484313"/>
            <a:ext cx="5399088" cy="3598862"/>
          </a:xfrm>
          <a:prstGeom prst="rect">
            <a:avLst/>
          </a:prstGeom>
          <a:blipFill dpi="0" rotWithShape="1">
            <a:blip r:embed="rId7">
              <a:alphaModFix amt="50000"/>
            </a:blip>
            <a:srcRect/>
            <a:stretch>
              <a:fillRect/>
            </a:stretch>
          </a:blipFill>
          <a:ln w="76200" cmpd="tri">
            <a:solidFill>
              <a:srgbClr val="808000"/>
            </a:solidFill>
            <a:miter lim="800000"/>
            <a:headEnd/>
            <a:tailEnd/>
          </a:ln>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endParaRPr lang="en-US" sz="1800">
              <a:cs typeface="Arial" charset="0"/>
            </a:endParaRPr>
          </a:p>
        </p:txBody>
      </p:sp>
      <p:pic>
        <p:nvPicPr>
          <p:cNvPr id="9" name="Picture 8" descr="steroids.jpg"/>
          <p:cNvPicPr>
            <a:picLocks noChangeAspect="1"/>
          </p:cNvPicPr>
          <p:nvPr/>
        </p:nvPicPr>
        <p:blipFill>
          <a:blip r:embed="rId8" cstate="print"/>
          <a:stretch>
            <a:fillRect/>
          </a:stretch>
        </p:blipFill>
        <p:spPr>
          <a:xfrm rot="20786791">
            <a:off x="434579" y="1781618"/>
            <a:ext cx="2831880" cy="251329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Picture 10" descr="imagesCA926OZR.jpg"/>
          <p:cNvPicPr>
            <a:picLocks noChangeAspect="1"/>
          </p:cNvPicPr>
          <p:nvPr/>
        </p:nvPicPr>
        <p:blipFill>
          <a:blip r:embed="rId9" cstate="print"/>
          <a:stretch>
            <a:fillRect/>
          </a:stretch>
        </p:blipFill>
        <p:spPr>
          <a:xfrm rot="1034061">
            <a:off x="5767089" y="2152692"/>
            <a:ext cx="3046550" cy="1909458"/>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30731" name="WordArt 11"/>
          <p:cNvSpPr>
            <a:spLocks noChangeArrowheads="1" noChangeShapeType="1" noTextEdit="1"/>
          </p:cNvSpPr>
          <p:nvPr/>
        </p:nvSpPr>
        <p:spPr bwMode="auto">
          <a:xfrm>
            <a:off x="2627313" y="4149725"/>
            <a:ext cx="20891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dosbarth C</a:t>
            </a:r>
          </a:p>
        </p:txBody>
      </p:sp>
      <p:sp>
        <p:nvSpPr>
          <p:cNvPr id="30732" name="WordArt 12"/>
          <p:cNvSpPr>
            <a:spLocks noChangeArrowheads="1" noChangeShapeType="1" noTextEdit="1"/>
          </p:cNvSpPr>
          <p:nvPr/>
        </p:nvSpPr>
        <p:spPr bwMode="auto">
          <a:xfrm>
            <a:off x="5867400" y="1196975"/>
            <a:ext cx="2881313" cy="719138"/>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steroid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4"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500"/>
                            </p:stCondLst>
                            <p:childTnLst>
                              <p:par>
                                <p:cTn id="13" presetID="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000"/>
                            </p:stCondLst>
                            <p:childTnLst>
                              <p:par>
                                <p:cTn id="18" presetID="3" presetClass="entr" presetSubtype="0" fill="hold" grpId="0" nodeType="afterEffect">
                                  <p:stCondLst>
                                    <p:cond delay="0"/>
                                  </p:stCondLst>
                                  <p:childTnLst>
                                    <p:set>
                                      <p:cBhvr>
                                        <p:cTn id="19" dur="1" fill="hold">
                                          <p:stCondLst>
                                            <p:cond delay="0"/>
                                          </p:stCondLst>
                                        </p:cTn>
                                        <p:tgtEl>
                                          <p:spTgt spid="30731"/>
                                        </p:tgtEl>
                                        <p:attrNameLst>
                                          <p:attrName>style.visibility</p:attrName>
                                        </p:attrNameLst>
                                      </p:cBhvr>
                                      <p:to>
                                        <p:strVal val="visible"/>
                                      </p:to>
                                    </p:set>
                                  </p:childTnLst>
                                </p:cTn>
                              </p:par>
                            </p:childTnLst>
                          </p:cTn>
                        </p:par>
                        <p:par>
                          <p:cTn id="20" fill="hold" nodeType="afterGroup">
                            <p:stCondLst>
                              <p:cond delay="1000"/>
                            </p:stCondLst>
                            <p:childTnLst>
                              <p:par>
                                <p:cTn id="21" presetID="3" presetClass="entr" presetSubtype="0" fill="hold" grpId="1" nodeType="afterEffect">
                                  <p:stCondLst>
                                    <p:cond delay="0"/>
                                  </p:stCondLst>
                                  <p:childTnLst>
                                    <p:set>
                                      <p:cBhvr>
                                        <p:cTn id="22" dur="1" fill="hold">
                                          <p:stCondLst>
                                            <p:cond delay="0"/>
                                          </p:stCondLst>
                                        </p:cTn>
                                        <p:tgtEl>
                                          <p:spTgt spid="30731"/>
                                        </p:tgtEl>
                                        <p:attrNameLst>
                                          <p:attrName>style.visibility</p:attrName>
                                        </p:attrNameLst>
                                      </p:cBhvr>
                                      <p:to>
                                        <p:strVal val="visible"/>
                                      </p:to>
                                    </p:set>
                                  </p:childTnLst>
                                </p:cTn>
                              </p:par>
                            </p:childTnLst>
                          </p:cTn>
                        </p:par>
                        <p:par>
                          <p:cTn id="23" fill="hold" nodeType="afterGroup">
                            <p:stCondLst>
                              <p:cond delay="1000"/>
                            </p:stCondLst>
                            <p:childTnLst>
                              <p:par>
                                <p:cTn id="24" presetID="3" presetClass="entr" presetSubtype="0" fill="hold" grpId="0" nodeType="afterEffect">
                                  <p:stCondLst>
                                    <p:cond delay="0"/>
                                  </p:stCondLst>
                                  <p:childTnLst>
                                    <p:set>
                                      <p:cBhvr>
                                        <p:cTn id="25" dur="1" fill="hold">
                                          <p:stCondLst>
                                            <p:cond delay="0"/>
                                          </p:stCondLst>
                                        </p:cTn>
                                        <p:tgtEl>
                                          <p:spTgt spid="30732"/>
                                        </p:tgtEl>
                                        <p:attrNameLst>
                                          <p:attrName>style.visibility</p:attrName>
                                        </p:attrNameLst>
                                      </p:cBhvr>
                                      <p:to>
                                        <p:strVal val="visible"/>
                                      </p:to>
                                    </p:set>
                                  </p:childTnLst>
                                </p:cTn>
                              </p:par>
                            </p:childTnLst>
                          </p:cTn>
                        </p:par>
                        <p:par>
                          <p:cTn id="26" fill="hold" nodeType="afterGroup">
                            <p:stCondLst>
                              <p:cond delay="1000"/>
                            </p:stCondLst>
                            <p:childTnLst>
                              <p:par>
                                <p:cTn id="27" presetID="3" presetClass="entr" presetSubtype="0" fill="hold" grpId="1" nodeType="afterEffect">
                                  <p:stCondLst>
                                    <p:cond delay="0"/>
                                  </p:stCondLst>
                                  <p:childTnLst>
                                    <p:set>
                                      <p:cBhvr>
                                        <p:cTn id="28" dur="1" fill="hold">
                                          <p:stCondLst>
                                            <p:cond delay="0"/>
                                          </p:stCondLst>
                                        </p:cTn>
                                        <p:tgtEl>
                                          <p:spTgt spid="30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30731" grpId="0" animBg="1"/>
      <p:bldP spid="30731" grpId="1" animBg="1"/>
      <p:bldP spid="30732" grpId="0" animBg="1"/>
      <p:bldP spid="30732"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4299</TotalTime>
  <Words>1799</Words>
  <Application>Microsoft Macintosh PowerPoint</Application>
  <PresentationFormat>On-screen Show (4:3)</PresentationFormat>
  <Paragraphs>171</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Comic Sans MS</vt:lpstr>
      <vt:lpstr>Times New Roman</vt:lpstr>
      <vt:lpstr>Calibri</vt:lpstr>
      <vt:lpstr>Default Design</vt:lpstr>
      <vt:lpstr>Enwi’r Cyffur</vt:lpstr>
      <vt:lpstr>Gweithgaredd – Enwi’r cyffur!</vt:lpstr>
      <vt:lpstr>Salvia</vt:lpstr>
      <vt:lpstr>Canabis</vt:lpstr>
      <vt:lpstr>Meffedron –M Cat</vt:lpstr>
      <vt:lpstr>Tawelyddion</vt:lpstr>
      <vt:lpstr>Madarch hud</vt:lpstr>
      <vt:lpstr>Khat </vt:lpstr>
      <vt:lpstr>Steroidau anabolig</vt:lpstr>
      <vt:lpstr>Poppers</vt:lpstr>
      <vt:lpstr>Alcohol</vt:lpstr>
      <vt:lpstr>Toddyddion</vt:lpstr>
      <vt:lpstr>GHB</vt:lpstr>
      <vt:lpstr>Rohypnol</vt:lpstr>
      <vt:lpstr>Amffetamin</vt:lpstr>
      <vt:lpstr>Cocên</vt:lpstr>
      <vt:lpstr>Heroin</vt:lpstr>
      <vt:lpstr>PowerPoint Presentation</vt:lpstr>
      <vt:lpstr>PowerPoint Presentation</vt:lpstr>
    </vt:vector>
  </TitlesOfParts>
  <Company>South Wales Police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Conference 2012</dc:title>
  <dc:creator>swp54722</dc:creator>
  <cp:lastModifiedBy>SchoolBeat Web Team</cp:lastModifiedBy>
  <cp:revision>50</cp:revision>
  <dcterms:created xsi:type="dcterms:W3CDTF">2011-11-11T17:16:32Z</dcterms:created>
  <dcterms:modified xsi:type="dcterms:W3CDTF">2018-12-10T08:47:18Z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0e2fc6c4-cd9d-4153-b478-05eaef622652</vt:lpwstr>
  </property>
  <property fmtid="{D5CDD505-2E9C-101B-9397-08002B2CF9AE}" pid="3" name="SWPIL">
    <vt:lpwstr>NOT PROTECTIVELY MARKED</vt:lpwstr>
  </property>
  <property fmtid="{D5CDD505-2E9C-101B-9397-08002B2CF9AE}" pid="4" name="SWPVNV">
    <vt:lpwstr>No Visual Mark</vt:lpwstr>
  </property>
</Properties>
</file>