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71" r:id="rId3"/>
    <p:sldId id="273" r:id="rId4"/>
    <p:sldId id="284" r:id="rId5"/>
    <p:sldId id="285" r:id="rId6"/>
    <p:sldId id="286" r:id="rId7"/>
    <p:sldId id="287" r:id="rId8"/>
  </p:sldIdLst>
  <p:sldSz cx="9144000" cy="6858000" type="screen4x3"/>
  <p:notesSz cx="6735763" cy="986948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932" y="882"/>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D3D6C22F-A928-48BE-9CF3-2A691B6990B0}" type="datetimeFigureOut">
              <a:rPr lang="en-GB"/>
              <a:pPr>
                <a:defRPr/>
              </a:pPr>
              <a:t>26/11/2018</a:t>
            </a:fld>
            <a:endParaRPr lang="en-GB"/>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6876B9D1-CC63-4F52-A499-A307E917CF44}" type="slidenum">
              <a:rPr lang="en-GB"/>
              <a:pPr>
                <a:defRPr/>
              </a:pPr>
              <a:t>‹#›</a:t>
            </a:fld>
            <a:endParaRPr lang="en-GB"/>
          </a:p>
        </p:txBody>
      </p:sp>
    </p:spTree>
    <p:extLst>
      <p:ext uri="{BB962C8B-B14F-4D97-AF65-F5344CB8AC3E}">
        <p14:creationId xmlns:p14="http://schemas.microsoft.com/office/powerpoint/2010/main" val="279366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9220" name="Rectangle 4"/>
          <p:cNvSpPr>
            <a:spLocks noRo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2EE5240-9D8E-4C87-B5D6-E7C3256B5E3D}" type="slidenum">
              <a:rPr lang="en-GB"/>
              <a:pPr>
                <a:defRPr/>
              </a:pPr>
              <a:t>‹#›</a:t>
            </a:fld>
            <a:endParaRPr lang="en-GB"/>
          </a:p>
        </p:txBody>
      </p:sp>
    </p:spTree>
    <p:extLst>
      <p:ext uri="{BB962C8B-B14F-4D97-AF65-F5344CB8AC3E}">
        <p14:creationId xmlns:p14="http://schemas.microsoft.com/office/powerpoint/2010/main" val="8392374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87C7234F-34CB-476A-9642-EB559D50F7AD}" type="slidenum">
              <a:rPr lang="en-GB" altLang="en-US" smtClean="0"/>
              <a:pPr/>
              <a:t>1</a:t>
            </a:fld>
            <a:endParaRPr lang="en-GB" altLang="en-US" smtClean="0"/>
          </a:p>
        </p:txBody>
      </p:sp>
      <p:sp>
        <p:nvSpPr>
          <p:cNvPr id="10243" name="Slide Image Placeholder 1"/>
          <p:cNvSpPr>
            <a:spLocks noGrp="1" noRot="1" noChangeAspect="1" noTextEdit="1"/>
          </p:cNvSpPr>
          <p:nvPr>
            <p:ph type="sldImg"/>
          </p:nvPr>
        </p:nvSpPr>
        <p:spPr>
          <a:ln/>
        </p:spPr>
      </p:sp>
      <p:sp>
        <p:nvSpPr>
          <p:cNvPr id="102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1508"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p>
            <a:pPr algn="r">
              <a:defRPr/>
            </a:pPr>
            <a:fld id="{C08CBF08-8E15-4DC0-8EFE-32D8A96BBFA8}" type="slidenum">
              <a:rPr lang="en-GB" sz="1200">
                <a:latin typeface="+mn-lt"/>
              </a:rPr>
              <a:pPr algn="r">
                <a:defRPr/>
              </a:pPr>
              <a:t>1</a:t>
            </a:fld>
            <a:endParaRPr lang="en-GB"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8BE5D506-6418-498E-82F6-C4EF7DB8B445}" type="slidenum">
              <a:rPr lang="en-GB" altLang="en-US" smtClean="0"/>
              <a:pPr/>
              <a:t>2</a:t>
            </a:fld>
            <a:endParaRPr lang="en-GB" altLang="en-US" smtClean="0"/>
          </a:p>
        </p:txBody>
      </p:sp>
      <p:sp>
        <p:nvSpPr>
          <p:cNvPr id="11267" name="Slide Image Placeholder 1"/>
          <p:cNvSpPr>
            <a:spLocks noGrp="1" noRot="1" noChangeAspect="1" noTextEdit="1"/>
          </p:cNvSpPr>
          <p:nvPr>
            <p:ph type="sldImg"/>
          </p:nvPr>
        </p:nvSpPr>
        <p:spPr>
          <a:ln/>
        </p:spPr>
      </p:sp>
      <p:sp>
        <p:nvSpPr>
          <p:cNvPr id="1229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altLang="en-US" dirty="0" smtClean="0"/>
              <a:t>New Psychoactive Substances are substances which produce the same, or similar effects, to drugs such as cocaine and ecstasy, but are not controlled under the Misuse of Drugs Act. They are controlled under the </a:t>
            </a:r>
            <a:r>
              <a:rPr lang="en-US" u="sng" dirty="0" smtClean="0"/>
              <a:t>Psychoactive Substances Act 2016 :</a:t>
            </a:r>
            <a:r>
              <a:rPr lang="en-GB" altLang="en-US" dirty="0" smtClean="0"/>
              <a:t>:</a:t>
            </a:r>
          </a:p>
          <a:p>
            <a:pPr marL="171450" indent="-171450">
              <a:buFont typeface="Arial" panose="020B0604020202020204" pitchFamily="34" charset="0"/>
              <a:buChar char="•"/>
              <a:defRPr/>
            </a:pPr>
            <a:r>
              <a:rPr lang="en-US" dirty="0"/>
              <a:t> </a:t>
            </a:r>
            <a:r>
              <a:rPr lang="en-US" dirty="0" smtClean="0"/>
              <a:t>It </a:t>
            </a:r>
            <a:r>
              <a:rPr lang="en-US" dirty="0"/>
              <a:t>is illegal to produce, supply, offer to supply, possess with intent to supply, </a:t>
            </a:r>
            <a:r>
              <a:rPr lang="en-GB" dirty="0"/>
              <a:t>possess on custodial premises,</a:t>
            </a:r>
            <a:r>
              <a:rPr lang="en-US" dirty="0"/>
              <a:t> import or export psychoactive substances. </a:t>
            </a:r>
            <a:r>
              <a:rPr lang="en-GB" dirty="0"/>
              <a:t>i.e. any substance intended for human consumption that is capable of producing psychoactive effects. You could go to jail for 7 years!</a:t>
            </a:r>
          </a:p>
          <a:p>
            <a:pPr marL="171450" indent="-171450">
              <a:buFont typeface="Arial" panose="020B0604020202020204" pitchFamily="34" charset="0"/>
              <a:buChar char="•"/>
              <a:defRPr/>
            </a:pPr>
            <a:r>
              <a:rPr lang="en-US" dirty="0"/>
              <a:t>NPS may contain other controlled </a:t>
            </a:r>
            <a:r>
              <a:rPr lang="en-US" b="1" dirty="0"/>
              <a:t>(</a:t>
            </a:r>
            <a:r>
              <a:rPr lang="en-US" b="1" i="1" dirty="0"/>
              <a:t>illegal)</a:t>
            </a:r>
            <a:r>
              <a:rPr lang="en-US" dirty="0"/>
              <a:t> drugs such as Cocaine, Ecstasy, Cannabis, Heroin, Amphetamines, Methamphetamines, Ecstasy and MCAT (Meow Meow) contrary to the Misuse of Drugs Ac 1971. </a:t>
            </a:r>
            <a:endParaRPr lang="en-GB" dirty="0"/>
          </a:p>
          <a:p>
            <a:pPr marL="171450" indent="-171450">
              <a:buFont typeface="Arial" panose="020B0604020202020204" pitchFamily="34" charset="0"/>
              <a:buChar char="•"/>
              <a:defRPr/>
            </a:pPr>
            <a:r>
              <a:rPr lang="en-US" dirty="0"/>
              <a:t>You could be arrested for being in possession of NPS because it might contain an illegal substance.  If you are arrested, it will remain on police records and will show on any future Disclosure and Barring Service (DBS) checks.</a:t>
            </a:r>
            <a:endParaRPr lang="en-GB" dirty="0"/>
          </a:p>
          <a:p>
            <a:pPr eaLnBrk="1" hangingPunct="1">
              <a:spcBef>
                <a:spcPct val="0"/>
              </a:spcBef>
              <a:defRPr/>
            </a:pPr>
            <a:endParaRPr lang="en-GB" altLang="en-US" dirty="0" smtClean="0"/>
          </a:p>
          <a:p>
            <a:pPr eaLnBrk="1" hangingPunct="1">
              <a:spcBef>
                <a:spcPct val="0"/>
              </a:spcBef>
              <a:defRPr/>
            </a:pPr>
            <a:r>
              <a:rPr lang="en-GB" altLang="en-US" dirty="0" smtClean="0"/>
              <a:t>Give out an opinion finder sheet to each pupil. Move freely amongst them asking each one in turn their opinion regarding the 6 statements. </a:t>
            </a:r>
          </a:p>
          <a:p>
            <a:pPr eaLnBrk="1" hangingPunct="1">
              <a:spcBef>
                <a:spcPct val="0"/>
              </a:spcBef>
              <a:defRPr/>
            </a:pPr>
            <a:r>
              <a:rPr lang="en-GB" altLang="en-US" dirty="0" smtClean="0"/>
              <a:t>A tally should be kept for each response. This activity can be found on the </a:t>
            </a:r>
            <a:r>
              <a:rPr lang="en-GB" altLang="en-US" dirty="0" err="1" smtClean="0"/>
              <a:t>schoolbeat</a:t>
            </a:r>
            <a:r>
              <a:rPr lang="en-GB" altLang="en-US" dirty="0" smtClean="0"/>
              <a:t> website. There are an additional 7 statements to choose from.</a:t>
            </a:r>
          </a:p>
        </p:txBody>
      </p:sp>
      <p:sp>
        <p:nvSpPr>
          <p:cNvPr id="36868"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p>
            <a:pPr algn="r">
              <a:defRPr/>
            </a:pPr>
            <a:fld id="{C185EAF4-2DA8-4ED4-8ED4-506A59F45191}" type="slidenum">
              <a:rPr lang="en-GB" sz="1200">
                <a:latin typeface="+mn-lt"/>
              </a:rPr>
              <a:pPr algn="r">
                <a:defRPr/>
              </a:pPr>
              <a:t>2</a:t>
            </a:fld>
            <a:endParaRPr lang="en-GB"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412BEF8-AF13-4F0D-ADC6-09D0E7DDC993}" type="slidenum">
              <a:rPr lang="en-GB" altLang="en-US" smtClean="0"/>
              <a:pPr/>
              <a:t>3</a:t>
            </a:fld>
            <a:endParaRPr lang="en-GB" altLang="en-US" smtClean="0"/>
          </a:p>
        </p:txBody>
      </p:sp>
      <p:sp>
        <p:nvSpPr>
          <p:cNvPr id="12291" name="Slide Image Placeholder 1"/>
          <p:cNvSpPr>
            <a:spLocks noGrp="1" noRot="1" noChangeAspect="1" noTextEdit="1"/>
          </p:cNvSpPr>
          <p:nvPr>
            <p:ph type="sldImg"/>
          </p:nvPr>
        </p:nvSpPr>
        <p:spPr>
          <a:ln/>
        </p:spPr>
      </p:sp>
      <p:sp>
        <p:nvSpPr>
          <p:cNvPr id="122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Probably the most socially acceptable legal high (Over 18’s) is alcohol. There are many risks attached to New Psychoactive Substances. Health risks, social risks, breaking of laws through their influence and impact on the wider community through their use. </a:t>
            </a:r>
          </a:p>
        </p:txBody>
      </p:sp>
      <p:sp>
        <p:nvSpPr>
          <p:cNvPr id="38916"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p>
            <a:pPr algn="r">
              <a:defRPr/>
            </a:pPr>
            <a:fld id="{EA6B01AC-0DAF-4AAF-A068-20739A1F7D8B}" type="slidenum">
              <a:rPr lang="en-GB" sz="1200">
                <a:latin typeface="+mn-lt"/>
              </a:rPr>
              <a:pPr algn="r">
                <a:defRPr/>
              </a:pPr>
              <a:t>3</a:t>
            </a:fld>
            <a:endParaRPr lang="en-GB"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7B62B7BE-9AD9-484B-93FB-0FCAC05F2816}" type="slidenum">
              <a:rPr lang="en-GB" altLang="en-US" smtClean="0"/>
              <a:pPr/>
              <a:t>4</a:t>
            </a:fld>
            <a:endParaRPr lang="en-GB" altLang="en-US" smtClean="0"/>
          </a:p>
        </p:txBody>
      </p:sp>
      <p:sp>
        <p:nvSpPr>
          <p:cNvPr id="13315" name="Slide Image Placeholder 1"/>
          <p:cNvSpPr>
            <a:spLocks noGrp="1" noRot="1" noChangeAspect="1" noTextEdit="1"/>
          </p:cNvSpPr>
          <p:nvPr>
            <p:ph type="sldImg"/>
          </p:nvPr>
        </p:nvSpPr>
        <p:spPr>
          <a:ln/>
        </p:spPr>
      </p:sp>
      <p:sp>
        <p:nvSpPr>
          <p:cNvPr id="133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Over the counter painkillers can cause addiction in a week. The governments Medicine agency has warned that they may become addictive within a few days of use. New restrictions are being applied to medicines containing codeine; including Nurofen plus, and Solpadine, warnings will be clearly displayed on packs stating ‘Can cause addiction. For three days use only’. A survey found that Solpadine and Nurofen plus were the most commonly misused products, followed by generic co-codomol, Syndol and feminax. Women are feared to be at most risk. </a:t>
            </a:r>
            <a:r>
              <a:rPr lang="en-US" altLang="en-US" smtClean="0"/>
              <a:t>A headache that won’t go away can be a sign of painkiller addiction. The only cure for what neurologists refer to as “medication overuse headaches” is to switch to painkillers not containing added ingredients like opioids or caffeine, or going cold turkey and cutting out painkillers altogether.</a:t>
            </a:r>
            <a:r>
              <a:rPr lang="en-GB" altLang="en-US" smtClean="0"/>
              <a:t> </a:t>
            </a:r>
          </a:p>
        </p:txBody>
      </p:sp>
      <p:sp>
        <p:nvSpPr>
          <p:cNvPr id="38916"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p>
            <a:pPr algn="r">
              <a:defRPr/>
            </a:pPr>
            <a:fld id="{E832E29E-B545-4873-AB36-CC6DD61548D1}" type="slidenum">
              <a:rPr lang="en-GB" sz="1200">
                <a:latin typeface="+mn-lt"/>
              </a:rPr>
              <a:pPr algn="r">
                <a:defRPr/>
              </a:pPr>
              <a:t>4</a:t>
            </a:fld>
            <a:endParaRPr lang="en-GB"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6BD9BF3-6FE7-4370-9A79-98C9836A6BD3}" type="slidenum">
              <a:rPr lang="en-GB" altLang="en-US" smtClean="0"/>
              <a:pPr/>
              <a:t>5</a:t>
            </a:fld>
            <a:endParaRPr lang="en-GB" altLang="en-US" smtClean="0"/>
          </a:p>
        </p:txBody>
      </p:sp>
      <p:sp>
        <p:nvSpPr>
          <p:cNvPr id="14339"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altLang="en-US" dirty="0" smtClean="0"/>
              <a:t>In addition to great music and fun company, festivals have gained a reputation as being venues for substance misuse. There are significant risks attached to mixing drugs i.e. </a:t>
            </a:r>
            <a:r>
              <a:rPr lang="en-GB" altLang="en-US" dirty="0" err="1" smtClean="0"/>
              <a:t>polydrug</a:t>
            </a:r>
            <a:r>
              <a:rPr lang="en-GB" altLang="en-US" dirty="0" smtClean="0"/>
              <a:t> use </a:t>
            </a:r>
            <a:r>
              <a:rPr lang="en-GB" altLang="en-US" dirty="0" err="1" smtClean="0"/>
              <a:t>eg</a:t>
            </a:r>
            <a:r>
              <a:rPr lang="en-GB" altLang="en-US" dirty="0" smtClean="0"/>
              <a:t>. stimulants and depressants such as alcohol and cocaine. The effects of taking cocaine and alcohol together are far more dangerous than taking either drug alone. </a:t>
            </a:r>
            <a:r>
              <a:rPr lang="en-GB" altLang="en-US" dirty="0" err="1" smtClean="0"/>
              <a:t>Cocaethylene</a:t>
            </a:r>
            <a:r>
              <a:rPr lang="en-GB" altLang="en-US" dirty="0" smtClean="0"/>
              <a:t> is formed when alcohol and cocaine meet in the liver. This ‘metabolite’ remains in the body much longer, subjecting the heart and liver to a prolonged period of stress. That’s why some of the recorded deaths from </a:t>
            </a:r>
            <a:r>
              <a:rPr lang="en-GB" altLang="en-US" dirty="0" err="1" smtClean="0"/>
              <a:t>Cocaethylene</a:t>
            </a:r>
            <a:r>
              <a:rPr lang="en-GB" altLang="en-US" dirty="0" smtClean="0"/>
              <a:t> occur up to 12 hours after the user has mixed substances. The risk of sudden death is 18 times greater when alcohol and cocaine are used together. And what’s even worse is that you can’t see it coming, you could be feeling completely fine one minute and the next minute, BANG.</a:t>
            </a:r>
          </a:p>
          <a:p>
            <a:pPr eaLnBrk="1" hangingPunct="1">
              <a:defRPr/>
            </a:pPr>
            <a:r>
              <a:rPr lang="en-GB" altLang="en-US" dirty="0"/>
              <a:t>A</a:t>
            </a:r>
            <a:r>
              <a:rPr lang="en-GB" altLang="en-US" dirty="0" smtClean="0"/>
              <a:t> class of substances called </a:t>
            </a:r>
            <a:r>
              <a:rPr lang="en-GB" altLang="en-US" dirty="0" err="1" smtClean="0"/>
              <a:t>benzodifurans</a:t>
            </a:r>
            <a:r>
              <a:rPr lang="en-GB" altLang="en-US" dirty="0" smtClean="0"/>
              <a:t>. Also known as Benzo fury, B dragonfly or fly and is known to have a similar  effect to LSD although it is much longer lasting (1-3 days). Typically bought online it is taken orally in the form of blotter paper, liquid and less commonly pills. The onset of its effects can be delayed for up to six hours. This delay has resulted in the user ingesting more thinking the first dose was inadequate. It is a toxic substance and the risk of overdose is very high. </a:t>
            </a:r>
          </a:p>
          <a:p>
            <a:pPr eaLnBrk="1" hangingPunct="1">
              <a:defRPr/>
            </a:pPr>
            <a:r>
              <a:rPr lang="en-GB" altLang="en-US" dirty="0" smtClean="0"/>
              <a:t>Risks of choosing to get high at festivals include: </a:t>
            </a:r>
          </a:p>
          <a:p>
            <a:pPr marL="171450" indent="-171450" eaLnBrk="1" hangingPunct="1">
              <a:buFont typeface="Arial" panose="020B0604020202020204" pitchFamily="34" charset="0"/>
              <a:buChar char="•"/>
              <a:defRPr/>
            </a:pPr>
            <a:r>
              <a:rPr lang="en-GB" altLang="en-US" dirty="0" smtClean="0"/>
              <a:t>The unknown element of buying substances without understanding effects and risks</a:t>
            </a:r>
          </a:p>
          <a:p>
            <a:pPr marL="171450" indent="-171450" eaLnBrk="1" hangingPunct="1">
              <a:buFont typeface="Arial" panose="020B0604020202020204" pitchFamily="34" charset="0"/>
              <a:buChar char="•"/>
              <a:defRPr/>
            </a:pPr>
            <a:r>
              <a:rPr lang="en-GB" altLang="en-US" dirty="0" smtClean="0"/>
              <a:t>Everyone responds differently to substances</a:t>
            </a:r>
          </a:p>
          <a:p>
            <a:pPr marL="171450" indent="-171450" eaLnBrk="1" hangingPunct="1">
              <a:buFont typeface="Arial" panose="020B0604020202020204" pitchFamily="34" charset="0"/>
              <a:buChar char="•"/>
              <a:defRPr/>
            </a:pPr>
            <a:r>
              <a:rPr lang="en-GB" altLang="en-US" dirty="0" smtClean="0"/>
              <a:t>Risk taking behaviour increasing in potentially unsafe environment</a:t>
            </a:r>
          </a:p>
          <a:p>
            <a:pPr marL="171450" indent="-171450" eaLnBrk="1" hangingPunct="1">
              <a:buFont typeface="Arial" panose="020B0604020202020204" pitchFamily="34" charset="0"/>
              <a:buChar char="•"/>
              <a:defRPr/>
            </a:pPr>
            <a:r>
              <a:rPr lang="en-GB" altLang="en-US" dirty="0" smtClean="0"/>
              <a:t>Substance misuse and driving issues</a:t>
            </a:r>
          </a:p>
          <a:p>
            <a:pPr eaLnBrk="1" hangingPunct="1">
              <a:spcBef>
                <a:spcPct val="0"/>
              </a:spcBef>
              <a:defRPr/>
            </a:pPr>
            <a:endParaRPr lang="en-GB" altLang="en-US" dirty="0" smtClean="0"/>
          </a:p>
        </p:txBody>
      </p:sp>
      <p:sp>
        <p:nvSpPr>
          <p:cNvPr id="38916"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p>
            <a:pPr algn="r">
              <a:defRPr/>
            </a:pPr>
            <a:fld id="{FEADA9D0-0503-4C63-B8AE-5092E9B9D0EE}" type="slidenum">
              <a:rPr lang="en-GB" sz="1200">
                <a:latin typeface="+mn-lt"/>
              </a:rPr>
              <a:pPr algn="r">
                <a:defRPr/>
              </a:pPr>
              <a:t>5</a:t>
            </a:fld>
            <a:endParaRPr lang="en-GB"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3BC2D52-4EE2-409E-886F-FCDDB0839A21}" type="slidenum">
              <a:rPr lang="en-GB" altLang="en-US" smtClean="0"/>
              <a:pPr/>
              <a:t>6</a:t>
            </a:fld>
            <a:endParaRPr lang="en-GB" altLang="en-US" smtClean="0"/>
          </a:p>
        </p:txBody>
      </p:sp>
      <p:sp>
        <p:nvSpPr>
          <p:cNvPr id="15363" name="Slide Image Placeholder 1"/>
          <p:cNvSpPr>
            <a:spLocks noGrp="1" noRot="1" noChangeAspect="1" noTextEdit="1"/>
          </p:cNvSpPr>
          <p:nvPr>
            <p:ph type="sldImg"/>
          </p:nvPr>
        </p:nvSpPr>
        <p:spPr>
          <a:ln/>
        </p:spPr>
      </p:sp>
      <p:sp>
        <p:nvSpPr>
          <p:cNvPr id="153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Nitrous oxide is a simple gas that when inhaled causes rapid pain relief, euphoria and mild sedation and sometimes psychedelic dissociation effects.</a:t>
            </a:r>
          </a:p>
          <a:p>
            <a:pPr eaLnBrk="1" hangingPunct="1"/>
            <a:r>
              <a:rPr lang="en-GB" altLang="en-US" smtClean="0"/>
              <a:t>Used in form of whipped cream chargers dispensed into balloons. In the UK possession of nitrous oxide for non-inhalant use is legal for those over 18. It is illegal to inhale nitrous oxide and sell to under 18’s. Nitrous oxide has gained the nick name ‘hippy-crack’ because it lends itself to repeated and compulsive use for some people. Any form of substance dependency or risk taking behaviour escalating under its influence is no laughing matter.</a:t>
            </a:r>
          </a:p>
        </p:txBody>
      </p:sp>
      <p:sp>
        <p:nvSpPr>
          <p:cNvPr id="38916"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p>
            <a:pPr algn="r">
              <a:defRPr/>
            </a:pPr>
            <a:fld id="{9CAE588F-BC6D-48FA-9886-45E11935BF1E}" type="slidenum">
              <a:rPr lang="en-GB" sz="1200">
                <a:latin typeface="+mn-lt"/>
              </a:rPr>
              <a:pPr algn="r">
                <a:defRPr/>
              </a:pPr>
              <a:t>6</a:t>
            </a:fld>
            <a:endParaRPr lang="en-GB"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1735DFF8-A313-4BC3-ABDE-04B3D08BF926}" type="slidenum">
              <a:rPr lang="en-GB" altLang="en-US" smtClean="0"/>
              <a:pPr/>
              <a:t>7</a:t>
            </a:fld>
            <a:endParaRPr lang="en-GB" altLang="en-US" smtClean="0"/>
          </a:p>
        </p:txBody>
      </p:sp>
      <p:sp>
        <p:nvSpPr>
          <p:cNvPr id="16387"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omic Sans MS" pitchFamily="66" charset="0"/>
              </a:rPr>
              <a:t>According to a UK Ofcom report, parents in Wales appear to be less concerned about how their children use the internet. They are less likely to say they have internet parental controls set– 37 per cent in 2010 compared to 43 per cent in 2009. Those that don’t have parental controls mainly say it’s either because they trust their child or because they are supervising them. It is important  to note that </a:t>
            </a:r>
            <a:r>
              <a:rPr lang="en-GB" altLang="en-US" smtClean="0">
                <a:latin typeface="Comic Sans MS" pitchFamily="66" charset="0"/>
              </a:rPr>
              <a:t>NPS are easily available in numerous online sites and many substances can be purchased cheaply. You tube has numerous films posted of young people taking legal highs along with other forums that advise how to take these drugs by other users.</a:t>
            </a:r>
          </a:p>
          <a:p>
            <a:pPr eaLnBrk="1" hangingPunct="1"/>
            <a:endParaRPr lang="en-US" altLang="en-US" smtClean="0"/>
          </a:p>
        </p:txBody>
      </p:sp>
      <p:sp>
        <p:nvSpPr>
          <p:cNvPr id="38916"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p>
            <a:pPr algn="r">
              <a:defRPr/>
            </a:pPr>
            <a:fld id="{451D3448-18B3-4706-A6AD-F2D86EDF919C}" type="slidenum">
              <a:rPr lang="en-GB" sz="1200">
                <a:latin typeface="+mn-lt"/>
              </a:rPr>
              <a:pPr algn="r">
                <a:defRPr/>
              </a:pPr>
              <a:t>7</a:t>
            </a:fld>
            <a:endParaRPr lang="en-GB"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91B748-16EA-49FF-83DF-5894D3F898BD}" type="slidenum">
              <a:rPr lang="en-GB"/>
              <a:pPr>
                <a:defRPr/>
              </a:pPr>
              <a:t>‹#›</a:t>
            </a:fld>
            <a:endParaRPr lang="en-GB"/>
          </a:p>
        </p:txBody>
      </p:sp>
    </p:spTree>
    <p:extLst>
      <p:ext uri="{BB962C8B-B14F-4D97-AF65-F5344CB8AC3E}">
        <p14:creationId xmlns:p14="http://schemas.microsoft.com/office/powerpoint/2010/main" val="9802488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18B83B-ED7B-4A4C-985B-CDAA45AA9F7C}" type="slidenum">
              <a:rPr lang="en-GB"/>
              <a:pPr>
                <a:defRPr/>
              </a:pPr>
              <a:t>‹#›</a:t>
            </a:fld>
            <a:endParaRPr lang="en-GB"/>
          </a:p>
        </p:txBody>
      </p:sp>
    </p:spTree>
    <p:extLst>
      <p:ext uri="{BB962C8B-B14F-4D97-AF65-F5344CB8AC3E}">
        <p14:creationId xmlns:p14="http://schemas.microsoft.com/office/powerpoint/2010/main" val="35946587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EE1C382-D746-4E40-A5C7-F443BA4B2F3B}" type="slidenum">
              <a:rPr lang="en-GB"/>
              <a:pPr>
                <a:defRPr/>
              </a:pPr>
              <a:t>‹#›</a:t>
            </a:fld>
            <a:endParaRPr lang="en-GB"/>
          </a:p>
        </p:txBody>
      </p:sp>
    </p:spTree>
    <p:extLst>
      <p:ext uri="{BB962C8B-B14F-4D97-AF65-F5344CB8AC3E}">
        <p14:creationId xmlns:p14="http://schemas.microsoft.com/office/powerpoint/2010/main" val="334708892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E33659-AAD1-4C91-AA09-8A33189D27E5}" type="slidenum">
              <a:rPr lang="en-GB"/>
              <a:pPr>
                <a:defRPr/>
              </a:pPr>
              <a:t>‹#›</a:t>
            </a:fld>
            <a:endParaRPr lang="en-GB"/>
          </a:p>
        </p:txBody>
      </p:sp>
    </p:spTree>
    <p:extLst>
      <p:ext uri="{BB962C8B-B14F-4D97-AF65-F5344CB8AC3E}">
        <p14:creationId xmlns:p14="http://schemas.microsoft.com/office/powerpoint/2010/main" val="13994301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B9FEF7-D72A-49F1-AB42-BE87935767FF}" type="slidenum">
              <a:rPr lang="en-GB"/>
              <a:pPr>
                <a:defRPr/>
              </a:pPr>
              <a:t>‹#›</a:t>
            </a:fld>
            <a:endParaRPr lang="en-GB"/>
          </a:p>
        </p:txBody>
      </p:sp>
    </p:spTree>
    <p:extLst>
      <p:ext uri="{BB962C8B-B14F-4D97-AF65-F5344CB8AC3E}">
        <p14:creationId xmlns:p14="http://schemas.microsoft.com/office/powerpoint/2010/main" val="21042962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E08D812-C951-4D72-A8A6-CD7EB47A9163}" type="slidenum">
              <a:rPr lang="en-GB"/>
              <a:pPr>
                <a:defRPr/>
              </a:pPr>
              <a:t>‹#›</a:t>
            </a:fld>
            <a:endParaRPr lang="en-GB"/>
          </a:p>
        </p:txBody>
      </p:sp>
    </p:spTree>
    <p:extLst>
      <p:ext uri="{BB962C8B-B14F-4D97-AF65-F5344CB8AC3E}">
        <p14:creationId xmlns:p14="http://schemas.microsoft.com/office/powerpoint/2010/main" val="30555424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E7A467A-BF7F-4D54-91CC-54BA1DDB9243}" type="slidenum">
              <a:rPr lang="en-GB"/>
              <a:pPr>
                <a:defRPr/>
              </a:pPr>
              <a:t>‹#›</a:t>
            </a:fld>
            <a:endParaRPr lang="en-GB"/>
          </a:p>
        </p:txBody>
      </p:sp>
    </p:spTree>
    <p:extLst>
      <p:ext uri="{BB962C8B-B14F-4D97-AF65-F5344CB8AC3E}">
        <p14:creationId xmlns:p14="http://schemas.microsoft.com/office/powerpoint/2010/main" val="31389034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5DF80F4-123C-4453-84B4-C5E35407A15C}" type="slidenum">
              <a:rPr lang="en-GB"/>
              <a:pPr>
                <a:defRPr/>
              </a:pPr>
              <a:t>‹#›</a:t>
            </a:fld>
            <a:endParaRPr lang="en-GB"/>
          </a:p>
        </p:txBody>
      </p:sp>
    </p:spTree>
    <p:extLst>
      <p:ext uri="{BB962C8B-B14F-4D97-AF65-F5344CB8AC3E}">
        <p14:creationId xmlns:p14="http://schemas.microsoft.com/office/powerpoint/2010/main" val="22160179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DE993EC-D827-4C11-8006-C3723EA4B405}" type="slidenum">
              <a:rPr lang="en-GB"/>
              <a:pPr>
                <a:defRPr/>
              </a:pPr>
              <a:t>‹#›</a:t>
            </a:fld>
            <a:endParaRPr lang="en-GB"/>
          </a:p>
        </p:txBody>
      </p:sp>
    </p:spTree>
    <p:extLst>
      <p:ext uri="{BB962C8B-B14F-4D97-AF65-F5344CB8AC3E}">
        <p14:creationId xmlns:p14="http://schemas.microsoft.com/office/powerpoint/2010/main" val="6187884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9A95FC1-3E01-4C8B-B9A5-1B7F4D81CA3A}" type="slidenum">
              <a:rPr lang="en-GB"/>
              <a:pPr>
                <a:defRPr/>
              </a:pPr>
              <a:t>‹#›</a:t>
            </a:fld>
            <a:endParaRPr lang="en-GB"/>
          </a:p>
        </p:txBody>
      </p:sp>
    </p:spTree>
    <p:extLst>
      <p:ext uri="{BB962C8B-B14F-4D97-AF65-F5344CB8AC3E}">
        <p14:creationId xmlns:p14="http://schemas.microsoft.com/office/powerpoint/2010/main" val="10980548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AC5A57-83FC-4FF9-85B4-EBE162AD6C39}" type="slidenum">
              <a:rPr lang="en-GB"/>
              <a:pPr>
                <a:defRPr/>
              </a:pPr>
              <a:t>‹#›</a:t>
            </a:fld>
            <a:endParaRPr lang="en-GB"/>
          </a:p>
        </p:txBody>
      </p:sp>
    </p:spTree>
    <p:extLst>
      <p:ext uri="{BB962C8B-B14F-4D97-AF65-F5344CB8AC3E}">
        <p14:creationId xmlns:p14="http://schemas.microsoft.com/office/powerpoint/2010/main" val="26220228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9FD1674-420A-4942-A0BC-D116E3B586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20.jpeg"/><Relationship Id="rId5" Type="http://schemas.openxmlformats.org/officeDocument/2006/relationships/image" Target="../media/image9.jpeg"/><Relationship Id="rId10" Type="http://schemas.openxmlformats.org/officeDocument/2006/relationships/image" Target="../media/image19.jpeg"/><Relationship Id="rId4" Type="http://schemas.openxmlformats.org/officeDocument/2006/relationships/image" Target="../media/image8.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2700338" y="2130425"/>
            <a:ext cx="5757862" cy="1470025"/>
          </a:xfrm>
        </p:spPr>
        <p:txBody>
          <a:bodyPr/>
          <a:lstStyle/>
          <a:p>
            <a:pPr eaLnBrk="1" hangingPunct="1"/>
            <a:r>
              <a:rPr lang="en-GB" altLang="en-US" b="1" smtClean="0">
                <a:latin typeface="Comic Sans MS" pitchFamily="66" charset="0"/>
              </a:rPr>
              <a:t>Opinion Finder </a:t>
            </a:r>
          </a:p>
        </p:txBody>
      </p:sp>
      <p:sp>
        <p:nvSpPr>
          <p:cNvPr id="2051" name="Subtitle 2"/>
          <p:cNvSpPr>
            <a:spLocks noGrp="1"/>
          </p:cNvSpPr>
          <p:nvPr>
            <p:ph type="subTitle" idx="4294967295"/>
          </p:nvPr>
        </p:nvSpPr>
        <p:spPr>
          <a:xfrm>
            <a:off x="3419475" y="3886200"/>
            <a:ext cx="4352925" cy="1752600"/>
          </a:xfrm>
        </p:spPr>
        <p:txBody>
          <a:bodyPr/>
          <a:lstStyle/>
          <a:p>
            <a:pPr marL="0" indent="0" algn="ctr" eaLnBrk="1" hangingPunct="1">
              <a:lnSpc>
                <a:spcPct val="80000"/>
              </a:lnSpc>
              <a:buFontTx/>
              <a:buNone/>
            </a:pPr>
            <a:r>
              <a:rPr lang="en-GB" altLang="en-US" sz="4000" smtClean="0">
                <a:solidFill>
                  <a:srgbClr val="898989"/>
                </a:solidFill>
                <a:latin typeface="Comic Sans MS" pitchFamily="66" charset="0"/>
              </a:rPr>
              <a:t>AWSLCP</a:t>
            </a:r>
          </a:p>
          <a:p>
            <a:pPr marL="0" indent="0" algn="ctr" eaLnBrk="1" hangingPunct="1">
              <a:lnSpc>
                <a:spcPct val="80000"/>
              </a:lnSpc>
              <a:buFontTx/>
              <a:buNone/>
            </a:pPr>
            <a:r>
              <a:rPr lang="en-GB" altLang="en-US" sz="4000" smtClean="0">
                <a:solidFill>
                  <a:srgbClr val="898989"/>
                </a:solidFill>
                <a:latin typeface="Comic Sans MS" pitchFamily="66" charset="0"/>
              </a:rPr>
              <a:t>Substance Misuse</a:t>
            </a:r>
          </a:p>
        </p:txBody>
      </p:sp>
      <p:pic>
        <p:nvPicPr>
          <p:cNvPr id="4" name="Picture 3" descr="pill.jpg"/>
          <p:cNvPicPr>
            <a:picLocks noChangeAspect="1"/>
          </p:cNvPicPr>
          <p:nvPr/>
        </p:nvPicPr>
        <p:blipFill>
          <a:blip r:embed="rId3" cstate="print"/>
          <a:stretch>
            <a:fillRect/>
          </a:stretch>
        </p:blipFill>
        <p:spPr>
          <a:xfrm>
            <a:off x="0" y="4869160"/>
            <a:ext cx="2559070" cy="1916832"/>
          </a:xfrm>
          <a:prstGeom prst="rect">
            <a:avLst/>
          </a:prstGeom>
          <a:ln>
            <a:noFill/>
          </a:ln>
          <a:effectLst>
            <a:softEdge rad="112500"/>
          </a:effectLst>
        </p:spPr>
      </p:pic>
      <p:pic>
        <p:nvPicPr>
          <p:cNvPr id="5" name="Picture 4" descr="alcopop_wideweb__470x3070.jpg"/>
          <p:cNvPicPr>
            <a:picLocks noChangeAspect="1"/>
          </p:cNvPicPr>
          <p:nvPr/>
        </p:nvPicPr>
        <p:blipFill>
          <a:blip r:embed="rId4" cstate="print"/>
          <a:stretch>
            <a:fillRect/>
          </a:stretch>
        </p:blipFill>
        <p:spPr>
          <a:xfrm>
            <a:off x="0" y="1484784"/>
            <a:ext cx="2555775" cy="1669411"/>
          </a:xfrm>
          <a:prstGeom prst="rect">
            <a:avLst/>
          </a:prstGeom>
          <a:ln>
            <a:noFill/>
          </a:ln>
          <a:effectLst>
            <a:softEdge rad="112500"/>
          </a:effectLst>
        </p:spPr>
      </p:pic>
      <p:pic>
        <p:nvPicPr>
          <p:cNvPr id="6" name="Picture 5" descr="drug_deal430x300.jpg"/>
          <p:cNvPicPr>
            <a:picLocks noChangeAspect="1"/>
          </p:cNvPicPr>
          <p:nvPr/>
        </p:nvPicPr>
        <p:blipFill>
          <a:blip r:embed="rId5" cstate="print"/>
          <a:stretch>
            <a:fillRect/>
          </a:stretch>
        </p:blipFill>
        <p:spPr>
          <a:xfrm>
            <a:off x="0" y="3140968"/>
            <a:ext cx="2555776" cy="1783100"/>
          </a:xfrm>
          <a:prstGeom prst="rect">
            <a:avLst/>
          </a:prstGeom>
          <a:ln>
            <a:noFill/>
          </a:ln>
          <a:effectLst>
            <a:softEdge rad="112500"/>
          </a:effectLst>
        </p:spPr>
      </p:pic>
      <p:pic>
        <p:nvPicPr>
          <p:cNvPr id="7" name="Picture 6" descr="Cannabis-682_718286a.jpg"/>
          <p:cNvPicPr>
            <a:picLocks noChangeAspect="1"/>
          </p:cNvPicPr>
          <p:nvPr/>
        </p:nvPicPr>
        <p:blipFill>
          <a:blip r:embed="rId6" cstate="print"/>
          <a:stretch>
            <a:fillRect/>
          </a:stretch>
        </p:blipFill>
        <p:spPr>
          <a:xfrm>
            <a:off x="0" y="-1"/>
            <a:ext cx="2555776" cy="1498989"/>
          </a:xfrm>
          <a:prstGeom prst="rect">
            <a:avLst/>
          </a:prstGeom>
          <a:ln>
            <a:noFill/>
          </a:ln>
          <a:effectLst>
            <a:softEdge rad="112500"/>
          </a:effectLst>
        </p:spPr>
      </p:pic>
      <p:pic>
        <p:nvPicPr>
          <p:cNvPr id="2056" name="Picture 8" descr="Welsh_Assembly_Government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925" y="5013325"/>
            <a:ext cx="16383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260350"/>
            <a:ext cx="13731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5" name="Title 1"/>
          <p:cNvSpPr>
            <a:spLocks noGrp="1"/>
          </p:cNvSpPr>
          <p:nvPr>
            <p:ph type="title" idx="4294967295"/>
          </p:nvPr>
        </p:nvSpPr>
        <p:spPr/>
        <p:txBody>
          <a:bodyPr/>
          <a:lstStyle/>
          <a:p>
            <a:pPr eaLnBrk="1" hangingPunct="1"/>
            <a:r>
              <a:rPr lang="en-GB" altLang="en-US" smtClean="0">
                <a:latin typeface="Comic Sans MS" pitchFamily="66" charset="0"/>
              </a:rPr>
              <a:t>Opinion Finder Activity</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3080" name="Picture 13" descr="academic,business,notebooks,supplies,offices,pencils,schools,steno pads,writing,stationeries,spiral bin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1052513"/>
            <a:ext cx="403066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4"/>
          <p:cNvSpPr txBox="1">
            <a:spLocks noChangeArrowheads="1"/>
          </p:cNvSpPr>
          <p:nvPr/>
        </p:nvSpPr>
        <p:spPr bwMode="auto">
          <a:xfrm rot="1494867">
            <a:off x="5219700" y="1844675"/>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2000" b="1">
                <a:latin typeface="Comic Sans MS" pitchFamily="66" charset="0"/>
                <a:cs typeface="Arial" charset="0"/>
              </a:rPr>
              <a:t>agree</a:t>
            </a:r>
          </a:p>
        </p:txBody>
      </p:sp>
      <p:sp>
        <p:nvSpPr>
          <p:cNvPr id="3082" name="Text Box 15"/>
          <p:cNvSpPr txBox="1">
            <a:spLocks noChangeArrowheads="1"/>
          </p:cNvSpPr>
          <p:nvPr/>
        </p:nvSpPr>
        <p:spPr bwMode="auto">
          <a:xfrm rot="1879722">
            <a:off x="4787900" y="2205038"/>
            <a:ext cx="128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2000" b="1">
                <a:latin typeface="Comic Sans MS" pitchFamily="66" charset="0"/>
                <a:cs typeface="Arial" charset="0"/>
              </a:rPr>
              <a:t>disagree</a:t>
            </a:r>
          </a:p>
        </p:txBody>
      </p:sp>
      <p:sp>
        <p:nvSpPr>
          <p:cNvPr id="3083" name="Rectangle 16"/>
          <p:cNvSpPr>
            <a:spLocks noChangeArrowheads="1"/>
          </p:cNvSpPr>
          <p:nvPr/>
        </p:nvSpPr>
        <p:spPr bwMode="auto">
          <a:xfrm rot="1870242">
            <a:off x="6011863" y="2205038"/>
            <a:ext cx="2159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cs typeface="Arial" charset="0"/>
            </a:endParaRPr>
          </a:p>
        </p:txBody>
      </p:sp>
      <p:sp>
        <p:nvSpPr>
          <p:cNvPr id="3084" name="Rectangle 19"/>
          <p:cNvSpPr>
            <a:spLocks noChangeArrowheads="1"/>
          </p:cNvSpPr>
          <p:nvPr/>
        </p:nvSpPr>
        <p:spPr bwMode="auto">
          <a:xfrm rot="1870242">
            <a:off x="5867400" y="2636838"/>
            <a:ext cx="2159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4103" name="Picture 8" descr="cropped-cov_psychedelic-head_final4-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AutoShape 11"/>
          <p:cNvSpPr>
            <a:spLocks noChangeArrowheads="1"/>
          </p:cNvSpPr>
          <p:nvPr/>
        </p:nvSpPr>
        <p:spPr bwMode="auto">
          <a:xfrm>
            <a:off x="250825" y="2133600"/>
            <a:ext cx="3240088"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health risks</a:t>
            </a:r>
          </a:p>
        </p:txBody>
      </p:sp>
      <p:sp>
        <p:nvSpPr>
          <p:cNvPr id="4105" name="AutoShape 12"/>
          <p:cNvSpPr>
            <a:spLocks noChangeArrowheads="1"/>
          </p:cNvSpPr>
          <p:nvPr/>
        </p:nvSpPr>
        <p:spPr bwMode="auto">
          <a:xfrm>
            <a:off x="611188" y="3068638"/>
            <a:ext cx="3240087"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social risks</a:t>
            </a:r>
          </a:p>
        </p:txBody>
      </p:sp>
      <p:sp>
        <p:nvSpPr>
          <p:cNvPr id="4106" name="AutoShape 13"/>
          <p:cNvSpPr>
            <a:spLocks noChangeArrowheads="1"/>
          </p:cNvSpPr>
          <p:nvPr/>
        </p:nvSpPr>
        <p:spPr bwMode="auto">
          <a:xfrm>
            <a:off x="5003800" y="3068638"/>
            <a:ext cx="3240088"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safety risks</a:t>
            </a:r>
          </a:p>
        </p:txBody>
      </p:sp>
      <p:sp>
        <p:nvSpPr>
          <p:cNvPr id="4107" name="AutoShape 14"/>
          <p:cNvSpPr>
            <a:spLocks noChangeArrowheads="1"/>
          </p:cNvSpPr>
          <p:nvPr/>
        </p:nvSpPr>
        <p:spPr bwMode="auto">
          <a:xfrm>
            <a:off x="250825" y="4005263"/>
            <a:ext cx="4176713" cy="1081087"/>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breaking of laws</a:t>
            </a:r>
          </a:p>
        </p:txBody>
      </p:sp>
      <p:sp>
        <p:nvSpPr>
          <p:cNvPr id="4108" name="AutoShape 15"/>
          <p:cNvSpPr>
            <a:spLocks noChangeArrowheads="1"/>
          </p:cNvSpPr>
          <p:nvPr/>
        </p:nvSpPr>
        <p:spPr bwMode="auto">
          <a:xfrm>
            <a:off x="4500563" y="4149725"/>
            <a:ext cx="4464050"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impact on others</a:t>
            </a:r>
          </a:p>
        </p:txBody>
      </p:sp>
      <p:sp>
        <p:nvSpPr>
          <p:cNvPr id="4109" name="AutoShape 16"/>
          <p:cNvSpPr>
            <a:spLocks noChangeArrowheads="1"/>
          </p:cNvSpPr>
          <p:nvPr/>
        </p:nvSpPr>
        <p:spPr bwMode="auto">
          <a:xfrm>
            <a:off x="3995738" y="2060575"/>
            <a:ext cx="4968875" cy="8636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impact on community</a:t>
            </a:r>
          </a:p>
        </p:txBody>
      </p:sp>
      <p:sp>
        <p:nvSpPr>
          <p:cNvPr id="4110" name="Text Box 17"/>
          <p:cNvSpPr txBox="1">
            <a:spLocks noChangeArrowheads="1"/>
          </p:cNvSpPr>
          <p:nvPr/>
        </p:nvSpPr>
        <p:spPr bwMode="auto">
          <a:xfrm>
            <a:off x="0" y="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sz="3600" b="1">
                <a:solidFill>
                  <a:schemeClr val="bg1"/>
                </a:solidFill>
              </a:rPr>
              <a:t>New Psychoactive Substances </a:t>
            </a:r>
            <a:r>
              <a:rPr lang="en-GB" altLang="en-US" sz="3600" b="1">
                <a:solidFill>
                  <a:schemeClr val="bg1"/>
                </a:solidFill>
                <a:latin typeface="Comic Sans MS" pitchFamily="66" charset="0"/>
                <a:cs typeface="Arial" charset="0"/>
              </a:rPr>
              <a:t>(NPS) are a more socially acceptable form of drug taking</a:t>
            </a:r>
            <a:r>
              <a:rPr lang="en-GB" altLang="en-US" sz="3600">
                <a:latin typeface="Comic Sans MS" pitchFamily="66" charset="0"/>
                <a:cs typeface="Arial"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5127" name="Picture 9" descr="solphade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773238"/>
            <a:ext cx="273526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order-co-codamol-30-500mg-online-free-prescription-included-as-well-as-free-shipping-4e0ceed52763338bb9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775" y="908050"/>
            <a:ext cx="34512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3" descr="nurofen_1872371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08881">
            <a:off x="3093244" y="2191544"/>
            <a:ext cx="273526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4"/>
          <p:cNvSpPr txBox="1">
            <a:spLocks noChangeArrowheads="1"/>
          </p:cNvSpPr>
          <p:nvPr/>
        </p:nvSpPr>
        <p:spPr bwMode="auto">
          <a:xfrm>
            <a:off x="250825" y="188913"/>
            <a:ext cx="8496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a:latin typeface="Comic Sans MS" pitchFamily="66" charset="0"/>
                <a:cs typeface="Arial" charset="0"/>
              </a:rPr>
              <a:t>There is an unnecessary fuss over the care needed when using over the counter painkillers</a:t>
            </a:r>
            <a:r>
              <a:rPr lang="en-GB" altLang="en-US" sz="1800">
                <a:cs typeface="Arial"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6151" name="Picture 9" descr="Cocaethylene-3D-bal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938" y="549275"/>
            <a:ext cx="31670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coca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836613"/>
            <a:ext cx="2236788"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3"/>
          <p:cNvSpPr txBox="1">
            <a:spLocks noChangeArrowheads="1"/>
          </p:cNvSpPr>
          <p:nvPr/>
        </p:nvSpPr>
        <p:spPr bwMode="auto">
          <a:xfrm>
            <a:off x="2411413" y="771525"/>
            <a:ext cx="7921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8800" b="1">
                <a:cs typeface="Arial" charset="0"/>
              </a:rPr>
              <a:t>+</a:t>
            </a:r>
          </a:p>
        </p:txBody>
      </p:sp>
      <p:pic>
        <p:nvPicPr>
          <p:cNvPr id="6154" name="Picture 15" descr="drinking_alcohol_1366916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908050"/>
            <a:ext cx="2262188" cy="14160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5" name="Text Box 16"/>
          <p:cNvSpPr txBox="1">
            <a:spLocks noChangeArrowheads="1"/>
          </p:cNvSpPr>
          <p:nvPr/>
        </p:nvSpPr>
        <p:spPr bwMode="auto">
          <a:xfrm>
            <a:off x="5435600" y="771525"/>
            <a:ext cx="7921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8800" b="1">
                <a:cs typeface="Arial" charset="0"/>
              </a:rPr>
              <a:t>=</a:t>
            </a:r>
          </a:p>
        </p:txBody>
      </p:sp>
      <p:sp>
        <p:nvSpPr>
          <p:cNvPr id="6156" name="Text Box 17"/>
          <p:cNvSpPr txBox="1">
            <a:spLocks noChangeArrowheads="1"/>
          </p:cNvSpPr>
          <p:nvPr/>
        </p:nvSpPr>
        <p:spPr bwMode="auto">
          <a:xfrm>
            <a:off x="5651500" y="213360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sz="2400" b="1">
                <a:latin typeface="Comic Sans MS" pitchFamily="66" charset="0"/>
                <a:cs typeface="Arial" charset="0"/>
              </a:rPr>
              <a:t>Cocaethylene</a:t>
            </a:r>
            <a:r>
              <a:rPr lang="en-GB" altLang="en-US" sz="1800">
                <a:cs typeface="Arial" charset="0"/>
              </a:rPr>
              <a:t> </a:t>
            </a:r>
          </a:p>
        </p:txBody>
      </p:sp>
      <p:pic>
        <p:nvPicPr>
          <p:cNvPr id="6157" name="Picture 21" descr="4e6ba93fd54486182e424458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825" y="3429000"/>
            <a:ext cx="17272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2" descr="buy-benzo-fury-pellets-72-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4075" y="32845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3" descr="greenbea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4300" y="3429000"/>
            <a:ext cx="11001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24"/>
          <p:cNvSpPr txBox="1">
            <a:spLocks noChangeArrowheads="1"/>
          </p:cNvSpPr>
          <p:nvPr/>
        </p:nvSpPr>
        <p:spPr bwMode="auto">
          <a:xfrm>
            <a:off x="179388" y="4797425"/>
            <a:ext cx="2195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1800">
                <a:latin typeface="Comic Sans MS" pitchFamily="66" charset="0"/>
                <a:cs typeface="Arial" charset="0"/>
              </a:rPr>
              <a:t>Bromo Dragonfly</a:t>
            </a:r>
          </a:p>
        </p:txBody>
      </p:sp>
      <p:pic>
        <p:nvPicPr>
          <p:cNvPr id="6161" name="Picture 26" descr="festivals-urged-to-tackle-legal-high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500" y="2636838"/>
            <a:ext cx="32940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8"/>
          <p:cNvSpPr txBox="1">
            <a:spLocks noChangeArrowheads="1"/>
          </p:cNvSpPr>
          <p:nvPr/>
        </p:nvSpPr>
        <p:spPr bwMode="auto">
          <a:xfrm>
            <a:off x="107950" y="0"/>
            <a:ext cx="9036050" cy="549275"/>
          </a:xfrm>
          <a:prstGeom prst="rect">
            <a:avLst/>
          </a:prstGeom>
          <a:solidFill>
            <a:srgbClr val="D2F81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3000">
                <a:latin typeface="Comic Sans MS" pitchFamily="66" charset="0"/>
                <a:cs typeface="Arial" charset="0"/>
              </a:rPr>
              <a:t>Festivals are all about opportunities to get high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1" name="Title 1"/>
          <p:cNvSpPr>
            <a:spLocks noGrp="1"/>
          </p:cNvSpPr>
          <p:nvPr>
            <p:ph type="title" idx="4294967295"/>
          </p:nvPr>
        </p:nvSpPr>
        <p:spPr>
          <a:xfrm>
            <a:off x="0" y="0"/>
            <a:ext cx="9144000" cy="1143000"/>
          </a:xfrm>
        </p:spPr>
        <p:txBody>
          <a:bodyPr/>
          <a:lstStyle/>
          <a:p>
            <a:pPr eaLnBrk="1" hangingPunct="1"/>
            <a:r>
              <a:rPr lang="en-GB" altLang="en-US" sz="4000" smtClean="0">
                <a:latin typeface="Comic Sans MS" pitchFamily="66" charset="0"/>
              </a:rPr>
              <a:t>Inhaling Nitrous Oxide (laughing gas) is just a bit of a joke</a:t>
            </a:r>
            <a:r>
              <a:rPr lang="en-GB" altLang="en-US" sz="4000" smtClean="0"/>
              <a:t> </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7176" name="Picture 9" descr="BITTERCO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1773238"/>
            <a:ext cx="4229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best-whip-cream-chargers-24-8gm--95-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5573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nitrousoxide_200x1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2565400"/>
            <a:ext cx="23034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5" name="Title 1"/>
          <p:cNvSpPr>
            <a:spLocks noGrp="1"/>
          </p:cNvSpPr>
          <p:nvPr>
            <p:ph type="title" idx="4294967295"/>
          </p:nvPr>
        </p:nvSpPr>
        <p:spPr>
          <a:xfrm>
            <a:off x="0" y="0"/>
            <a:ext cx="9144000" cy="1143000"/>
          </a:xfrm>
        </p:spPr>
        <p:txBody>
          <a:bodyPr/>
          <a:lstStyle/>
          <a:p>
            <a:r>
              <a:rPr lang="en-GB" altLang="en-US" sz="4000" smtClean="0">
                <a:latin typeface="Comic Sans MS" pitchFamily="66" charset="0"/>
              </a:rPr>
              <a:t/>
            </a:r>
            <a:br>
              <a:rPr lang="en-GB" altLang="en-US" sz="4000" smtClean="0">
                <a:latin typeface="Comic Sans MS" pitchFamily="66" charset="0"/>
              </a:rPr>
            </a:br>
            <a:r>
              <a:rPr lang="en-GB" altLang="en-US" sz="4000" smtClean="0">
                <a:latin typeface="Comic Sans MS" pitchFamily="66" charset="0"/>
              </a:rPr>
              <a:t/>
            </a:r>
            <a:br>
              <a:rPr lang="en-GB" altLang="en-US" sz="4000" smtClean="0">
                <a:latin typeface="Comic Sans MS" pitchFamily="66" charset="0"/>
              </a:rPr>
            </a:br>
            <a:r>
              <a:rPr lang="en-GB" altLang="en-US" sz="4000" smtClean="0">
                <a:latin typeface="Comic Sans MS" pitchFamily="66" charset="0"/>
              </a:rPr>
              <a:t>Parents should monitor the sites their children visit on the internet</a:t>
            </a:r>
            <a:r>
              <a:rPr lang="en-GB" altLang="en-US" sz="4000" smtClean="0"/>
              <a:t/>
            </a:r>
            <a:br>
              <a:rPr lang="en-GB" altLang="en-US" sz="4000" smtClean="0"/>
            </a:br>
            <a:r>
              <a:rPr lang="en-GB" altLang="en-US" sz="4000" smtClean="0"/>
              <a:t> </a:t>
            </a:r>
            <a:br>
              <a:rPr lang="en-GB" altLang="en-US" sz="4000" smtClean="0"/>
            </a:br>
            <a:endParaRPr lang="en-GB" altLang="en-US" sz="4000" smtClean="0"/>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8200" name="Picture 3" descr="C:\Users\Linda\Documents\photos\programme photos\cyberbullying images\imagesCATAS85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2708275"/>
            <a:ext cx="28987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 descr="C:\Users\Linda\Desktop\imagesCARO08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412875"/>
            <a:ext cx="41084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9719</TotalTime>
  <Words>853</Words>
  <Application>Microsoft Office PowerPoint</Application>
  <PresentationFormat>On-screen Show (4:3)</PresentationFormat>
  <Paragraphs>54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Comic Sans MS</vt:lpstr>
      <vt:lpstr>Calibri</vt:lpstr>
      <vt:lpstr>Default Design</vt:lpstr>
      <vt:lpstr>Opinion Finder </vt:lpstr>
      <vt:lpstr>Opinion Finder Activity</vt:lpstr>
      <vt:lpstr>PowerPoint Presentation</vt:lpstr>
      <vt:lpstr>PowerPoint Presentation</vt:lpstr>
      <vt:lpstr>PowerPoint Presentation</vt:lpstr>
      <vt:lpstr>Inhaling Nitrous Oxide (laughing gas) is just a bit of a joke </vt:lpstr>
      <vt:lpstr>  Parents should monitor the sites their children visit on the internet   </vt:lpstr>
    </vt:vector>
  </TitlesOfParts>
  <Company>South Wales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Opinion Finder </dc:title>
  <dc:creator>All Wales School Liaison Core Programme</dc:creator>
  <cp:lastModifiedBy>Andrew Holland</cp:lastModifiedBy>
  <cp:revision>38</cp:revision>
  <dcterms:created xsi:type="dcterms:W3CDTF">2011-11-11T17:16:32Z</dcterms:created>
  <dcterms:modified xsi:type="dcterms:W3CDTF">2018-11-26T10:17:08Z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0e2fc6c4-cd9d-4153-b478-05eaef622652</vt:lpwstr>
  </property>
  <property fmtid="{D5CDD505-2E9C-101B-9397-08002B2CF9AE}" pid="3" name="SWPIL">
    <vt:lpwstr>NOT PROTECTIVELY MARKED</vt:lpwstr>
  </property>
  <property fmtid="{D5CDD505-2E9C-101B-9397-08002B2CF9AE}" pid="4" name="SWPVNV">
    <vt:lpwstr>No Visual Mark</vt:lpwstr>
  </property>
  <property fmtid="{D5CDD505-2E9C-101B-9397-08002B2CF9AE}" pid="5" name="Protective Marking Classification">
    <vt:lpwstr>OFFICIAL - NO MARKING</vt:lpwstr>
  </property>
  <property fmtid="{D5CDD505-2E9C-101B-9397-08002B2CF9AE}" pid="6" name="Additional Descriptor">
    <vt:lpwstr/>
  </property>
  <property fmtid="{D5CDD505-2E9C-101B-9397-08002B2CF9AE}" pid="7" name="Impact Level">
    <vt:i4>0</vt:i4>
  </property>
</Properties>
</file>