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80" r:id="rId16"/>
    <p:sldId id="281" r:id="rId17"/>
    <p:sldId id="282" r:id="rId18"/>
    <p:sldId id="279" r:id="rId19"/>
    <p:sldId id="283" r:id="rId20"/>
  </p:sldIdLst>
  <p:sldSz cx="9144000" cy="6858000" type="screen4x3"/>
  <p:notesSz cx="6735763" cy="9869488"/>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36" y="-1136"/>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4712" y="-25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GB"/>
          </a:p>
        </p:txBody>
      </p:sp>
      <p:sp>
        <p:nvSpPr>
          <p:cNvPr id="409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GB"/>
          </a:p>
        </p:txBody>
      </p:sp>
      <p:sp>
        <p:nvSpPr>
          <p:cNvPr id="21508" name="Rectangle 4"/>
          <p:cNvSpPr>
            <a:spLocks noRo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GB"/>
          </a:p>
        </p:txBody>
      </p:sp>
      <p:sp>
        <p:nvSpPr>
          <p:cNvPr id="4103"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AB5408-1BC8-D241-A418-926A04E251DC}" type="slidenum">
              <a:rPr lang="en-GB"/>
              <a:pPr/>
              <a:t>‹#›</a:t>
            </a:fld>
            <a:endParaRPr lang="en-GB"/>
          </a:p>
        </p:txBody>
      </p:sp>
    </p:spTree>
    <p:extLst>
      <p:ext uri="{BB962C8B-B14F-4D97-AF65-F5344CB8AC3E}">
        <p14:creationId xmlns:p14="http://schemas.microsoft.com/office/powerpoint/2010/main" val="578080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Teacher%20conference%202012/%3Cp%3Eany%20drug%20that%20causes%20the%20blood%20vessels%20to%20widen;%20nitrates%20(such%20as%20nitroglycerin)%20and%20hydralazine%20are%20examples%20of%20vasodilator%20drugs%3C/p%3E%C2%A0%3Cbr%20/%3E',%20CAPTION,%20'Vasodilator',BELOW,RIGHT,%20WIDTH,%20250,%20FGCOLOR,%20'%23d4f3f3',%20BGCOLOR,%20'%2300c1c6',%20TEXTCOLOR,%20'%23333',%20CAPCOLOR,%20'%23FFFFF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drug-aware.com/articles/3/cocaine-information-facts-signs-and-symptom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131329D7-6B29-FF46-B7A0-5CDCB8DE5DB5}" type="slidenum">
              <a:rPr lang="en-GB"/>
              <a:pPr/>
              <a:t>1</a:t>
            </a:fld>
            <a:endParaRPr lang="en-GB"/>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331F10E-BC34-0047-B83F-BA1DEBDD76EA}" type="slidenum">
              <a:rPr lang="en-GB" sz="1200">
                <a:latin typeface="Calibri" charset="0"/>
              </a:rPr>
              <a:pPr algn="r" eaLnBrk="1" hangingPunct="1"/>
              <a:t>1</a:t>
            </a:fld>
            <a:endParaRPr lang="en-GB"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449A3B9-DAC8-914C-884F-E104A79F9370}" type="slidenum">
              <a:rPr lang="en-GB"/>
              <a:pPr/>
              <a:t>10</a:t>
            </a:fld>
            <a:endParaRPr lang="en-GB"/>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Vasodilators are a class of medications or substances that cause blood vessels to widen (dilate). Nitrates are the most common type of </a:t>
            </a:r>
            <a:r>
              <a:rPr lang="en-GB">
                <a:hlinkMouseOver r:id="rId3" action="ppaction://hlinkfile"/>
              </a:rPr>
              <a:t>vasodilator</a:t>
            </a:r>
            <a:r>
              <a:rPr lang="en-GB"/>
              <a:t> medication. </a:t>
            </a:r>
          </a:p>
          <a:p>
            <a:pPr eaLnBrk="1" hangingPunct="1">
              <a:spcBef>
                <a:spcPct val="0"/>
              </a:spcBef>
              <a:buFontTx/>
              <a:buChar char="•"/>
            </a:pPr>
            <a:r>
              <a:rPr lang="en-GB"/>
              <a:t>Poppers are usually found in the form of a liquid chemical (a nitrite) sold in a small bottle. Commonly, the chemical is alkyl nitrite. </a:t>
            </a:r>
          </a:p>
          <a:p>
            <a:pPr eaLnBrk="1" hangingPunct="1">
              <a:spcBef>
                <a:spcPct val="0"/>
              </a:spcBef>
              <a:buFontTx/>
              <a:buChar char="•"/>
            </a:pPr>
            <a:r>
              <a:rPr lang="en-GB"/>
              <a:t>Signs of abuse may be chemical burns to body tissues – with the development of a rash around the nose and mouth, and/or irritation of the nose and throat. </a:t>
            </a:r>
          </a:p>
          <a:p>
            <a:pPr eaLnBrk="1" hangingPunct="1">
              <a:spcBef>
                <a:spcPct val="0"/>
              </a:spcBef>
              <a:buFontTx/>
              <a:buChar char="•"/>
            </a:pPr>
            <a:r>
              <a:rPr lang="en-GB"/>
              <a:t>They have been reported to have short-lived effects on sexual experience, specifically that they may make an orgasm feel like it lasts longer; may make an erection feel stronger (although some men have trouble getting an erection after sniffing poppers); and may make it easier for some people to have anal sex by helping to relax anal sphincter muscles). Suggest if teachers download this PPT for use they may wish to not reference the sexual effects of poppers with their pupils unless this is prompted by the class or teacher feels is appropriate to pupils.</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887FAFA-14B0-1346-AC3A-CA3757A9AD17}" type="slidenum">
              <a:rPr lang="en-GB" sz="1200">
                <a:latin typeface="Calibri" charset="0"/>
              </a:rPr>
              <a:pPr algn="r" eaLnBrk="1" hangingPunct="1"/>
              <a:t>10</a:t>
            </a:fld>
            <a:endParaRPr lang="en-GB"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FB922FA-7E1B-974B-BF22-FF40227FB443}" type="slidenum">
              <a:rPr lang="en-GB"/>
              <a:pPr/>
              <a:t>11</a:t>
            </a:fld>
            <a:endParaRPr lang="en-GB"/>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Alcohol acts as a </a:t>
            </a:r>
            <a:r>
              <a:rPr lang="en-GB" b="1"/>
              <a:t>depressant </a:t>
            </a:r>
            <a:r>
              <a:rPr lang="en-GB"/>
              <a:t>and slows down the activity of the brain, lowering your</a:t>
            </a:r>
            <a:r>
              <a:rPr lang="en-GB" b="1"/>
              <a:t> inhibitions</a:t>
            </a:r>
            <a:r>
              <a:rPr lang="en-GB"/>
              <a:t> and giving you a false sense of confidence. It also makes you less regretful of the things you do whilst intoxicated. It also affects the nervous system, so messages sent from various parts of the body take longer to reach the brain, this will slow down your reaction time/reflexes. </a:t>
            </a:r>
          </a:p>
          <a:p>
            <a:pPr eaLnBrk="1" hangingPunct="1">
              <a:spcBef>
                <a:spcPct val="0"/>
              </a:spcBef>
              <a:buFontTx/>
              <a:buChar char="•"/>
            </a:pPr>
            <a:r>
              <a:rPr lang="en-GB"/>
              <a:t>Alcohol is the most common drug implicated in date rapes. </a:t>
            </a:r>
          </a:p>
          <a:p>
            <a:pPr eaLnBrk="1" hangingPunct="1">
              <a:buFontTx/>
              <a:buChar char="•"/>
            </a:pPr>
            <a:r>
              <a:rPr lang="en-GB"/>
              <a:t>Binge drinking is where a lot of alcohol is consumed in a short period of time. There is a much higher risk of sexual assaults or unplanned pregnancy or transmission of sexually transmitted infections occurring when young people misuse alcohol. </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2BF168D-8FEA-FF46-8079-1887536CBF20}" type="slidenum">
              <a:rPr lang="en-GB" sz="1200">
                <a:latin typeface="Calibri" charset="0"/>
              </a:rPr>
              <a:pPr algn="r" eaLnBrk="1" hangingPunct="1"/>
              <a:t>11</a:t>
            </a:fld>
            <a:endParaRPr lang="en-GB"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E1BA0AD-3B46-834E-A751-06D7E0016F1B}" type="slidenum">
              <a:rPr lang="en-GB"/>
              <a:pPr/>
              <a:t>12</a:t>
            </a:fld>
            <a:endParaRPr lang="en-GB"/>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 </a:t>
            </a:r>
            <a:r>
              <a:rPr lang="en-GB" b="1"/>
              <a:t>Solvents can kill the first time they are used</a:t>
            </a:r>
            <a:r>
              <a:rPr lang="en-GB"/>
              <a:t>. </a:t>
            </a:r>
          </a:p>
          <a:p>
            <a:pPr eaLnBrk="1" hangingPunct="1">
              <a:spcBef>
                <a:spcPct val="0"/>
              </a:spcBef>
              <a:buFontTx/>
              <a:buChar char="•"/>
            </a:pPr>
            <a:r>
              <a:rPr lang="en-GB"/>
              <a:t>Squirting gas products down the throat is a particularly dangerous way of taking the drug. It can make the throat swell so that the substance abuser can't breathe, it can slow down the heart and can cause a heart attack. And the substance abuser may die from the physical depressant effects with loss of consciousness and choking on vomit. </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22E3397-B39C-1142-9796-9F70DA4231B9}" type="slidenum">
              <a:rPr lang="en-GB" sz="1200">
                <a:latin typeface="Calibri" charset="0"/>
              </a:rPr>
              <a:pPr algn="r" eaLnBrk="1" hangingPunct="1"/>
              <a:t>12</a:t>
            </a:fld>
            <a:endParaRPr lang="en-GB"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5BA80FE-4256-8946-9B84-1D03B79F5CC8}" type="slidenum">
              <a:rPr lang="en-GB"/>
              <a:pPr/>
              <a:t>13</a:t>
            </a:fld>
            <a:endParaRPr lang="en-GB"/>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t>Gammahydroxybutrate is a, dangerous drug with sedative and anaesthetic effects.</a:t>
            </a:r>
          </a:p>
          <a:p>
            <a:pPr eaLnBrk="1" hangingPunct="1">
              <a:buFontTx/>
              <a:buChar char="•"/>
            </a:pPr>
            <a:r>
              <a:rPr lang="en-GB"/>
              <a:t>Due to this effect it has been linked to drug assisted sexual assault. </a:t>
            </a:r>
          </a:p>
          <a:p>
            <a:pPr eaLnBrk="1" hangingPunct="1">
              <a:buFontTx/>
              <a:buChar char="•"/>
            </a:pPr>
            <a:r>
              <a:rPr lang="en-GB"/>
              <a:t>GHB shortly after entering the body produces afeeling of euphoria and can reduce inhibitions and cause sleepiness. It can kill  and is particularly dangerous when used with alcohol and other depressant or sedative substances.</a:t>
            </a:r>
          </a:p>
          <a:p>
            <a:pPr eaLnBrk="1" hangingPunct="1"/>
            <a:endParaRPr lang="en-GB"/>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E06A595-3EBD-0B49-B80E-A20EE3ED22DB}" type="slidenum">
              <a:rPr lang="en-GB" sz="1200">
                <a:latin typeface="Calibri" charset="0"/>
              </a:rPr>
              <a:pPr algn="r" eaLnBrk="1" hangingPunct="1"/>
              <a:t>13</a:t>
            </a:fld>
            <a:endParaRPr lang="en-GB"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30F0C24-8122-F34E-AE75-12FD2413CBC4}" type="slidenum">
              <a:rPr lang="en-GB"/>
              <a:pPr/>
              <a:t>14</a:t>
            </a:fld>
            <a:endParaRPr lang="en-GB"/>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The drug’s brand name is </a:t>
            </a:r>
            <a:r>
              <a:rPr lang="en-GB" i="1"/>
              <a:t>flunitrazepam</a:t>
            </a:r>
            <a:r>
              <a:rPr lang="en-GB"/>
              <a:t> and belongs to the Valium family. It is, however, 10 times more potent than Valium </a:t>
            </a:r>
          </a:p>
          <a:p>
            <a:pPr eaLnBrk="1" hangingPunct="1">
              <a:spcBef>
                <a:spcPct val="0"/>
              </a:spcBef>
              <a:buFontTx/>
              <a:buChar char="•"/>
            </a:pPr>
            <a:r>
              <a:rPr lang="en-GB"/>
              <a:t>There are concerns that rohypnol has been used in sex crimes, where a victim’s drink is spiked with a tranquilliser, making them very drowsy or knocking them out so they're either unaware of or unable to prevent a sexual assault. </a:t>
            </a:r>
          </a:p>
          <a:p>
            <a:pPr eaLnBrk="1" hangingPunct="1">
              <a:spcBef>
                <a:spcPct val="0"/>
              </a:spcBef>
              <a:buFontTx/>
              <a:buChar char="•"/>
            </a:pPr>
            <a:endParaRPr lang="en-GB"/>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3BEBD93-53D4-AD4E-BD97-CCAE913BB8F9}" type="slidenum">
              <a:rPr lang="en-GB" sz="1200">
                <a:latin typeface="Calibri" charset="0"/>
              </a:rPr>
              <a:pPr algn="r" eaLnBrk="1" hangingPunct="1"/>
              <a:t>14</a:t>
            </a:fld>
            <a:endParaRPr lang="en-GB"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42B4696-352F-E543-8F0D-816C60144C54}" type="slidenum">
              <a:rPr lang="en-GB"/>
              <a:pPr/>
              <a:t>15</a:t>
            </a:fld>
            <a:endParaRPr lang="en-GB"/>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Base is stronger at roughly 50 per cent purity or more, but this is declining. A similar though some say stronger form of the drug is methamphetamine. This comes as powder, crystals (known as ice) or in tablet form. </a:t>
            </a:r>
          </a:p>
          <a:p>
            <a:pPr eaLnBrk="1" hangingPunct="1">
              <a:spcBef>
                <a:spcPct val="0"/>
              </a:spcBef>
              <a:buFontTx/>
              <a:buChar char="•"/>
            </a:pPr>
            <a:r>
              <a:rPr lang="en-GB"/>
              <a:t>The powders are snorted up the nose, mixed in a drink or, by some heavy users, prepared for injection. Base is usually swallowed or, because of its bad taste, wrapped in (cigarette) paper and bombed (swallowed). It can be snorted if dried out properly. </a:t>
            </a:r>
          </a:p>
          <a:p>
            <a:pPr eaLnBrk="1" hangingPunct="1">
              <a:buFontTx/>
              <a:buChar char="•"/>
            </a:pPr>
            <a:r>
              <a:rPr lang="en-GB"/>
              <a:t>Amphetamines were first discovered in the 1800s but their medical uses were not recognised until the 1930s. Then they were used to counter low blood pressure, help asthmatics breathe more easily and suppress appetite. Later amphetamines were prescribed for a whole range of disorders including inability to sleep, epilepsy, migraine, depression and hyperactivity in children. In the 1950s and 1960s they were widely marketed as slimming tablets. </a:t>
            </a:r>
          </a:p>
          <a:p>
            <a:pPr eaLnBrk="1" hangingPunct="1">
              <a:buFontTx/>
              <a:buChar char="•"/>
            </a:pPr>
            <a:r>
              <a:rPr lang="en-GB"/>
              <a:t>2-DPMP is an amphetamine-type stimulant that has been found in some Ivory Wave products. Although we can’t say for sure what is in any particular product sold as Ivory Wave, we do know that the effects reported are those of a strong stimulant, with similar effects to amphetamines (speed) and MDMA (ecstasy), such as alertness, talkativeness and feelings of euphoria and empathy. 15 September 2011 desoxypipradrol (2-DPMP), the active compound found in some legal highs branded ‘Ivory Wave’, has been brought under control under the Misuse of Drugs Act 1971. 2-DPMP and its related compounds, D2PM and diphenylmethylpyrrolidine, will become class B drugs. It is not legal to sell or supply.</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92FB3E6-2EFA-1746-A0E2-DE1DC3AE0473}" type="slidenum">
              <a:rPr lang="en-GB" sz="1200">
                <a:latin typeface="Calibri" charset="0"/>
              </a:rPr>
              <a:pPr algn="r" eaLnBrk="1" hangingPunct="1"/>
              <a:t>15</a:t>
            </a:fld>
            <a:endParaRPr lang="en-GB"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255F249-9F04-634E-8DB3-AD378FE24DFB}" type="slidenum">
              <a:rPr lang="en-GB"/>
              <a:pPr/>
              <a:t>16</a:t>
            </a:fld>
            <a:endParaRPr lang="en-GB"/>
          </a:p>
        </p:txBody>
      </p:sp>
      <p:sp>
        <p:nvSpPr>
          <p:cNvPr id="37891" name="Slide Image Placeholder 1"/>
          <p:cNvSpPr>
            <a:spLocks noGrp="1" noRot="1" noChangeAspect="1" noTextEdit="1"/>
          </p:cNvSpPr>
          <p:nvPr>
            <p:ph type="sldImg"/>
          </p:nvPr>
        </p:nvSpPr>
        <p:spPr>
          <a:ln/>
        </p:spPr>
      </p:sp>
      <p:sp>
        <p:nvSpPr>
          <p:cNvPr id="378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The intense high from a </a:t>
            </a:r>
            <a:r>
              <a:rPr lang="en-GB">
                <a:hlinkClick r:id="rId3"/>
              </a:rPr>
              <a:t>cocaine</a:t>
            </a:r>
            <a:r>
              <a:rPr lang="en-GB"/>
              <a:t> hit can be within seconds and the ‘crash’ or ‘comedown’ can be devastating, resulting in the immediate and overwhelming desire to take more. </a:t>
            </a:r>
          </a:p>
          <a:p>
            <a:pPr eaLnBrk="1" hangingPunct="1">
              <a:spcBef>
                <a:spcPct val="0"/>
              </a:spcBef>
              <a:buFontTx/>
              <a:buChar char="•"/>
            </a:pPr>
            <a:r>
              <a:rPr lang="en-GB"/>
              <a:t>The term “crack” comes from the street and refers to the cracking sound the drug makes when it is smoked. Crack cocaine is made by combining the powder form of the drug with ammonia or baking soda and water, then heating the mixture to remove the hydrochloride. The drug produces an almost immediate high, usually within 10 seconds. </a:t>
            </a:r>
          </a:p>
          <a:p>
            <a:pPr eaLnBrk="1" hangingPunct="1">
              <a:spcBef>
                <a:spcPct val="0"/>
              </a:spcBef>
              <a:buFontTx/>
              <a:buChar char="•"/>
            </a:pPr>
            <a:endParaRPr lang="en-GB"/>
          </a:p>
        </p:txBody>
      </p:sp>
      <p:sp>
        <p:nvSpPr>
          <p:cNvPr id="35844"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0E750D8-5A3A-5B41-82A9-8527D6094BCD}" type="slidenum">
              <a:rPr lang="en-GB" sz="1200">
                <a:latin typeface="Calibri" charset="0"/>
              </a:rPr>
              <a:pPr algn="r" eaLnBrk="1" hangingPunct="1"/>
              <a:t>16</a:t>
            </a:fld>
            <a:endParaRPr lang="en-GB"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DE2E982-1CE6-2A4B-B9CE-A58EE9D5B67B}" type="slidenum">
              <a:rPr lang="en-GB"/>
              <a:pPr/>
              <a:t>17</a:t>
            </a:fld>
            <a:endParaRPr lang="en-GB"/>
          </a:p>
        </p:txBody>
      </p:sp>
      <p:sp>
        <p:nvSpPr>
          <p:cNvPr id="38915" name="Slide Image Placeholder 1"/>
          <p:cNvSpPr>
            <a:spLocks noGrp="1" noRot="1" noChangeAspect="1" noTextEdit="1"/>
          </p:cNvSpPr>
          <p:nvPr>
            <p:ph type="sldImg"/>
          </p:nvPr>
        </p:nvSpPr>
        <p:spPr>
          <a:ln/>
        </p:spPr>
      </p:sp>
      <p:sp>
        <p:nvSpPr>
          <p:cNvPr id="389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Injecting heroin can do nasty damage to your veins and arteries, and has been known to lead to gangrene (death of body tissue, usually a finger, toe or a limb) and to infections. </a:t>
            </a:r>
          </a:p>
          <a:p>
            <a:pPr eaLnBrk="1" hangingPunct="1">
              <a:spcBef>
                <a:spcPct val="0"/>
              </a:spcBef>
              <a:buFontTx/>
              <a:buChar char="•"/>
            </a:pPr>
            <a:endParaRPr lang="en-GB"/>
          </a:p>
        </p:txBody>
      </p:sp>
      <p:sp>
        <p:nvSpPr>
          <p:cNvPr id="35844"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9798727-CECF-944A-9CD2-7DEEFC08BC74}" type="slidenum">
              <a:rPr lang="en-GB" sz="1200">
                <a:latin typeface="Calibri" charset="0"/>
              </a:rPr>
              <a:pPr algn="r" eaLnBrk="1" hangingPunct="1"/>
              <a:t>17</a:t>
            </a:fld>
            <a:endParaRPr lang="en-GB"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3A01589-C9AE-A149-9CB7-BF127ACF823B}" type="slidenum">
              <a:rPr lang="en-GB"/>
              <a:pPr/>
              <a:t>18</a:t>
            </a:fld>
            <a:endParaRPr lang="en-GB"/>
          </a:p>
        </p:txBody>
      </p:sp>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b="1"/>
              <a:t>K-Hole:</a:t>
            </a:r>
            <a:r>
              <a:rPr lang="en-GB"/>
              <a:t> Users who are unable to move, or who are having a bad experience on ketamine, are said to be in a K-Hole. </a:t>
            </a:r>
          </a:p>
          <a:p>
            <a:pPr eaLnBrk="1" hangingPunct="1">
              <a:spcBef>
                <a:spcPct val="0"/>
              </a:spcBef>
              <a:buFontTx/>
              <a:buChar char="•"/>
            </a:pPr>
            <a:endParaRPr lang="en-GB"/>
          </a:p>
          <a:p>
            <a:pPr eaLnBrk="1" hangingPunct="1">
              <a:spcBef>
                <a:spcPct val="0"/>
              </a:spcBef>
              <a:buFontTx/>
              <a:buChar char="•"/>
            </a:pPr>
            <a:r>
              <a:rPr lang="en-GB"/>
              <a:t>A BBC report in May 2000 claimed that medical research had shown that controlled tests on Ketamine users had revealed impaired memory and mild schizophrenia several days after taking the drug. </a:t>
            </a:r>
            <a:br>
              <a:rPr lang="en-GB"/>
            </a:br>
            <a:endParaRPr lang="en-GB"/>
          </a:p>
          <a:p>
            <a:pPr eaLnBrk="1" hangingPunct="1">
              <a:spcBef>
                <a:spcPct val="0"/>
              </a:spcBef>
              <a:buFontTx/>
              <a:buChar char="•"/>
            </a:pPr>
            <a:r>
              <a:rPr lang="en-GB"/>
              <a:t>Hallucinations- it blocks chemical messengers in the brain that carry sensory input; the brain fills the resulting void with visions, dreams, or memories </a:t>
            </a:r>
          </a:p>
          <a:p>
            <a:pPr eaLnBrk="1" hangingPunct="1">
              <a:spcBef>
                <a:spcPct val="0"/>
              </a:spcBef>
              <a:buFontTx/>
              <a:buChar char="•"/>
            </a:pPr>
            <a:r>
              <a:rPr lang="en-GB"/>
              <a:t>Extreme ketamine use can injure the bladder, causing ulcers (wounds) in the bladder, as well as fibrosis (stiffening of the bladder walls and shrinkage). Patients often struggle with urinary frequency, urgency, pressure, pain, incontinence and/or bleeding from the bladder.  They can receive a variety of diagnoses including ulcerative bladder, interstitial cystitis or ketamine cystitis. This has resulted in some cases of the need to remove the damaged bladder.</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244EA41-5342-3F40-8442-AE591B976739}" type="slidenum">
              <a:rPr lang="en-GB" sz="1200">
                <a:latin typeface="Calibri" charset="0"/>
              </a:rPr>
              <a:pPr algn="r" eaLnBrk="1" hangingPunct="1"/>
              <a:t>18</a:t>
            </a:fld>
            <a:endParaRPr lang="en-GB"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t>Information advice sites </a:t>
            </a:r>
          </a:p>
        </p:txBody>
      </p:sp>
      <p:sp>
        <p:nvSpPr>
          <p:cNvPr id="40964" name="Slide Number Placeholder 3"/>
          <p:cNvSpPr txBox="1">
            <a:spLocks noGrp="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55B96688-2CAD-FB43-950F-08DA3D865BC0}" type="slidenum">
              <a:rPr lang="en-GB"/>
              <a:pPr algn="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12CDAB5-C7B4-A240-AA4E-804655DDF253}" type="slidenum">
              <a:rPr lang="en-GB"/>
              <a:pPr/>
              <a:t>2</a:t>
            </a:fld>
            <a:endParaRPr lang="en-GB"/>
          </a:p>
        </p:txBody>
      </p:sp>
      <p:sp>
        <p:nvSpPr>
          <p:cNvPr id="23555" name="Slide Image Placeholder 1"/>
          <p:cNvSpPr>
            <a:spLocks noGrp="1" noRot="1" noChangeAspect="1" noTextEdit="1"/>
          </p:cNvSpPr>
          <p:nvPr>
            <p:ph type="sldImg"/>
          </p:nvPr>
        </p:nvSpPr>
        <p:spPr>
          <a:ln/>
        </p:spPr>
      </p:sp>
      <p:sp>
        <p:nvSpPr>
          <p:cNvPr id="23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t>Divide up into groups of around 4. Give out 6 of the 12 cards to each group. All cards should be used.  Each group will have a title flash card and 4 cards that represent each of the 6 drugs under the sub-headings of picture, facts and effects, signs to look for and law. Each group should arrange the information under the heading of the drug name. Groups have 10 minutes to complete the task. Once task completed review each drug using the next 16 slides. </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A0F5B14-2ED6-A543-A704-32A907EF4D09}" type="slidenum">
              <a:rPr lang="en-GB" sz="1200">
                <a:latin typeface="Calibri" charset="0"/>
              </a:rPr>
              <a:pPr algn="r" eaLnBrk="1" hangingPunct="1"/>
              <a:t>2</a:t>
            </a:fld>
            <a:endParaRPr lang="en-GB"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2A740FE-5888-5743-8E14-E79DBB5C88EB}" type="slidenum">
              <a:rPr lang="en-GB"/>
              <a:pPr/>
              <a:t>3</a:t>
            </a:fld>
            <a:endParaRPr lang="en-GB"/>
          </a:p>
        </p:txBody>
      </p:sp>
      <p:sp>
        <p:nvSpPr>
          <p:cNvPr id="24579" name="Slide Image Placeholder 1"/>
          <p:cNvSpPr>
            <a:spLocks noGrp="1" noRot="1" noChangeAspect="1" noTextEdit="1"/>
          </p:cNvSpPr>
          <p:nvPr>
            <p:ph type="sldImg"/>
          </p:nvPr>
        </p:nvSpPr>
        <p:spPr>
          <a:ln/>
        </p:spPr>
      </p:sp>
      <p:sp>
        <p:nvSpPr>
          <p:cNvPr id="23556"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b="1"/>
              <a:t>Psychoactive drugs</a:t>
            </a:r>
            <a:r>
              <a:rPr lang="en-GB"/>
              <a:t> are </a:t>
            </a:r>
            <a:r>
              <a:rPr lang="en-US"/>
              <a:t>- </a:t>
            </a:r>
            <a:r>
              <a:rPr lang="en-GB"/>
              <a:t>chemical substances that affect brain functioning, causing changes in behaviour, mood, perception and consciousness. </a:t>
            </a:r>
          </a:p>
          <a:p>
            <a:pPr eaLnBrk="1" hangingPunct="1">
              <a:spcBef>
                <a:spcPct val="0"/>
              </a:spcBef>
              <a:buFontTx/>
              <a:buChar char="•"/>
            </a:pPr>
            <a:r>
              <a:rPr lang="en-US"/>
              <a:t>Salvia is one of the most potent naturally occurring hallucinogenic chemicals.</a:t>
            </a:r>
            <a:r>
              <a:rPr lang="en-GB"/>
              <a:t> </a:t>
            </a:r>
          </a:p>
          <a:p>
            <a:pPr eaLnBrk="1" hangingPunct="1">
              <a:spcBef>
                <a:spcPct val="0"/>
              </a:spcBef>
              <a:buFontTx/>
              <a:buChar char="•"/>
            </a:pPr>
            <a:r>
              <a:rPr lang="en-GB"/>
              <a:t>It is sold on the internet and in ‘headshops’ as herbal ecstasy, </a:t>
            </a:r>
          </a:p>
          <a:p>
            <a:pPr eaLnBrk="1" hangingPunct="1">
              <a:spcBef>
                <a:spcPct val="0"/>
              </a:spcBef>
              <a:buFontTx/>
              <a:buChar char="•"/>
            </a:pPr>
            <a:r>
              <a:rPr lang="en-GB"/>
              <a:t>Sold in dried leaf form and costs on average £12 for 1oz. </a:t>
            </a:r>
          </a:p>
          <a:p>
            <a:pPr eaLnBrk="1" hangingPunct="1">
              <a:spcBef>
                <a:spcPct val="0"/>
              </a:spcBef>
              <a:buFontTx/>
              <a:buChar char="•"/>
            </a:pPr>
            <a:r>
              <a:rPr lang="en-GB"/>
              <a:t>It is either chewed or smoked.</a:t>
            </a:r>
          </a:p>
          <a:p>
            <a:pPr eaLnBrk="1" hangingPunct="1">
              <a:spcBef>
                <a:spcPct val="0"/>
              </a:spcBef>
              <a:buFontTx/>
              <a:buChar char="•"/>
            </a:pPr>
            <a:r>
              <a:rPr lang="en-GB"/>
              <a:t>It can cause psychedelic hallucinations that distort reality</a:t>
            </a:r>
          </a:p>
          <a:p>
            <a:pPr eaLnBrk="1" hangingPunct="1">
              <a:spcBef>
                <a:spcPct val="0"/>
              </a:spcBef>
              <a:buFontTx/>
              <a:buChar char="•"/>
            </a:pPr>
            <a:r>
              <a:rPr lang="en-GB"/>
              <a:t>They are controlled under the </a:t>
            </a:r>
            <a:r>
              <a:rPr lang="en-US" u="sng"/>
              <a:t>Psychoactive Substances Act 2016</a:t>
            </a:r>
            <a:endParaRPr lang="en-GB"/>
          </a:p>
          <a:p>
            <a:r>
              <a:rPr lang="en-US"/>
              <a:t> </a:t>
            </a:r>
            <a:r>
              <a:rPr lang="en-GB"/>
              <a:t>Under this Act is is:</a:t>
            </a:r>
          </a:p>
          <a:p>
            <a:pPr>
              <a:buFontTx/>
              <a:buChar char="•"/>
            </a:pPr>
            <a:r>
              <a:rPr lang="en-US"/>
              <a:t>It is illegal to produce, supply, offer to supply, possess with intent to supply, </a:t>
            </a:r>
            <a:r>
              <a:rPr lang="en-GB"/>
              <a:t>possess on custodial premises,</a:t>
            </a:r>
            <a:r>
              <a:rPr lang="en-US"/>
              <a:t> import or export psychoactive substances. </a:t>
            </a:r>
            <a:r>
              <a:rPr lang="en-GB"/>
              <a:t>i.e. any substance intended for human consumption that is capable of producing psychoactive effects. You could go to jail for 7 years!</a:t>
            </a:r>
          </a:p>
          <a:p>
            <a:pPr>
              <a:buFontTx/>
              <a:buChar char="•"/>
            </a:pPr>
            <a:r>
              <a:rPr lang="en-US"/>
              <a:t>NPS may contain other controlled </a:t>
            </a:r>
            <a:r>
              <a:rPr lang="en-US" b="1"/>
              <a:t>(</a:t>
            </a:r>
            <a:r>
              <a:rPr lang="en-US" b="1" i="1"/>
              <a:t>illegal)</a:t>
            </a:r>
            <a:r>
              <a:rPr lang="en-US"/>
              <a:t> drugs such as Cocaine, Ecstasy, Cannabis, Heroin, Amphetamines, Methamphetamines, Ecstasy and MCAT (Meow Meow) contrary to the Misuse of Drugs Ac 1971. </a:t>
            </a:r>
            <a:endParaRPr lang="en-GB"/>
          </a:p>
          <a:p>
            <a:pPr>
              <a:buFontTx/>
              <a:buChar char="•"/>
            </a:pPr>
            <a:r>
              <a:rPr lang="en-US"/>
              <a:t>You could be arrested for being in possession of NPS because it might contain an illegal substance.  If you are arrested, it will remain on police records and will show on any future Disclosure and Barring Service (DBS) checks.</a:t>
            </a:r>
            <a:endParaRPr lang="en-GB"/>
          </a:p>
          <a:p>
            <a:pPr eaLnBrk="1" hangingPunct="1">
              <a:spcBef>
                <a:spcPct val="0"/>
              </a:spcBef>
              <a:buFontTx/>
              <a:buChar char="•"/>
            </a:pPr>
            <a:endParaRPr lang="en-GB"/>
          </a:p>
        </p:txBody>
      </p:sp>
      <p:sp>
        <p:nvSpPr>
          <p:cNvPr id="24580"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6422D35-B958-9A44-BE0C-CD53EB2088BE}" type="slidenum">
              <a:rPr lang="en-GB" sz="1200">
                <a:latin typeface="Calibri" charset="0"/>
              </a:rPr>
              <a:pPr algn="r" eaLnBrk="1" hangingPunct="1"/>
              <a:t>3</a:t>
            </a:fld>
            <a:endParaRPr lang="en-GB"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1745D0B4-2D27-4347-A4D1-76F85F55C3A6}" type="slidenum">
              <a:rPr lang="en-GB"/>
              <a:pPr/>
              <a:t>4</a:t>
            </a:fld>
            <a:endParaRPr lang="en-GB"/>
          </a:p>
        </p:txBody>
      </p:sp>
      <p:sp>
        <p:nvSpPr>
          <p:cNvPr id="25603" name="Slide Image Placeholder 1"/>
          <p:cNvSpPr>
            <a:spLocks noGrp="1" noRot="1" noChangeAspect="1" noTextEdit="1"/>
          </p:cNvSpPr>
          <p:nvPr>
            <p:ph type="sldImg"/>
          </p:nvPr>
        </p:nvSpPr>
        <p:spPr>
          <a:ln/>
        </p:spPr>
      </p:sp>
      <p:sp>
        <p:nvSpPr>
          <p:cNvPr id="256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A depressant is a substance that inhibits or slows down the central nervous system</a:t>
            </a:r>
          </a:p>
          <a:p>
            <a:pPr eaLnBrk="1" hangingPunct="1">
              <a:spcBef>
                <a:spcPct val="0"/>
              </a:spcBef>
              <a:buFontTx/>
              <a:buChar char="•"/>
            </a:pPr>
            <a:r>
              <a:rPr lang="en-GB"/>
              <a:t>Cannabis usually comes as a solid block of ‘resin’ or in the herbal leaf form </a:t>
            </a:r>
          </a:p>
          <a:p>
            <a:pPr eaLnBrk="1" hangingPunct="1">
              <a:spcBef>
                <a:spcPct val="0"/>
              </a:spcBef>
              <a:buFontTx/>
              <a:buChar char="•"/>
            </a:pPr>
            <a:r>
              <a:rPr lang="en-GB"/>
              <a:t>The main active chemical in it is tetrahydrocannabinol (or THC for short). </a:t>
            </a:r>
          </a:p>
          <a:p>
            <a:pPr eaLnBrk="1" hangingPunct="1">
              <a:spcBef>
                <a:spcPct val="0"/>
              </a:spcBef>
              <a:buFontTx/>
              <a:buChar char="•"/>
            </a:pPr>
            <a:r>
              <a:rPr lang="en-GB"/>
              <a:t>THC can cause hallucinations, meaning that it can alter senses, so that a person might see, hear or feel things in a different way to normal </a:t>
            </a:r>
          </a:p>
          <a:p>
            <a:pPr eaLnBrk="1" hangingPunct="1">
              <a:spcBef>
                <a:spcPct val="0"/>
              </a:spcBef>
              <a:buFontTx/>
              <a:buChar char="•"/>
            </a:pPr>
            <a:r>
              <a:rPr lang="en-GB"/>
              <a:t>Cannabis is still the most commonly used illegal drug. </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B863C52-94EF-314D-A1D4-165FE685CD47}" type="slidenum">
              <a:rPr lang="en-GB" sz="1200">
                <a:latin typeface="Calibri" charset="0"/>
              </a:rPr>
              <a:pPr algn="r" eaLnBrk="1" hangingPunct="1"/>
              <a:t>4</a:t>
            </a:fld>
            <a:endParaRPr lang="en-GB"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79A77B9-7088-7C41-990D-9F197D958FFF}" type="slidenum">
              <a:rPr lang="en-GB"/>
              <a:pPr/>
              <a:t>5</a:t>
            </a:fld>
            <a:endParaRPr lang="en-GB"/>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A stimulant is a psychoactive substance that elevates mood, increases feelings of well-being, and increases energy and alertness. </a:t>
            </a:r>
          </a:p>
          <a:p>
            <a:pPr eaLnBrk="1" hangingPunct="1">
              <a:spcBef>
                <a:spcPct val="0"/>
              </a:spcBef>
              <a:buFontTx/>
              <a:buChar char="•"/>
            </a:pPr>
            <a:r>
              <a:rPr lang="en-GB"/>
              <a:t>It is similar to ecstasy or speed </a:t>
            </a:r>
          </a:p>
          <a:p>
            <a:pPr eaLnBrk="1" hangingPunct="1">
              <a:spcBef>
                <a:spcPct val="0"/>
              </a:spcBef>
              <a:buFontTx/>
              <a:buChar char="•"/>
            </a:pPr>
            <a:r>
              <a:rPr lang="en-GB"/>
              <a:t>Became classified as an illegal drug category B on 16 April 2010</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44C4D2C-2F66-0E42-8EB8-3ED48A7222E3}" type="slidenum">
              <a:rPr lang="en-GB" sz="1200">
                <a:latin typeface="Calibri" charset="0"/>
              </a:rPr>
              <a:pPr algn="r" eaLnBrk="1" hangingPunct="1"/>
              <a:t>5</a:t>
            </a:fld>
            <a:endParaRPr lang="en-GB"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BF65F59-DE78-FC45-94A2-C8E6843F197E}" type="slidenum">
              <a:rPr lang="en-GB"/>
              <a:pPr/>
              <a:t>6</a:t>
            </a:fld>
            <a:endParaRPr lang="en-GB"/>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There are two types of tranquillisers – ‘major’ (which are non-addictive antipsychotics) and ‘minor’ (which are relaxants that are addictive and liable to misuse). </a:t>
            </a:r>
          </a:p>
          <a:p>
            <a:pPr eaLnBrk="1" hangingPunct="1">
              <a:spcBef>
                <a:spcPct val="0"/>
              </a:spcBef>
              <a:buFontTx/>
              <a:buChar char="•"/>
            </a:pPr>
            <a:r>
              <a:rPr lang="en-GB"/>
              <a:t>minor tranquillisers- can induce periods of calmness, relaxation and sleep and are used to treat anxiety and insomnia. </a:t>
            </a:r>
          </a:p>
          <a:p>
            <a:pPr eaLnBrk="1" hangingPunct="1">
              <a:spcBef>
                <a:spcPct val="0"/>
              </a:spcBef>
              <a:buFontTx/>
              <a:buChar char="•"/>
            </a:pPr>
            <a:r>
              <a:rPr lang="en-GB"/>
              <a:t>The most common are the group of drugs called benzodiazepines. These include Rohypnol, Valium (also called </a:t>
            </a:r>
            <a:r>
              <a:rPr lang="en-GB" u="sng"/>
              <a:t>diazepam</a:t>
            </a:r>
            <a:r>
              <a:rPr lang="en-GB"/>
              <a:t>) and temazepam </a:t>
            </a:r>
          </a:p>
          <a:p>
            <a:pPr eaLnBrk="1" hangingPunct="1">
              <a:spcBef>
                <a:spcPct val="0"/>
              </a:spcBef>
              <a:buFontTx/>
              <a:buChar char="•"/>
            </a:pPr>
            <a:r>
              <a:rPr lang="en-GB"/>
              <a:t>Using tranquillisers can be risky, and especially dangerous if they are mixed with other depressant drugs like heroin or alcohol. </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6AA73EB-CF55-7041-B1B1-7C9A227EE3B6}" type="slidenum">
              <a:rPr lang="en-GB" sz="1200">
                <a:latin typeface="Calibri" charset="0"/>
              </a:rPr>
              <a:pPr algn="r" eaLnBrk="1" hangingPunct="1"/>
              <a:t>6</a:t>
            </a:fld>
            <a:endParaRPr lang="en-GB"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FDBB27C-3C35-9041-8A33-AC344D8BE35B}" type="slidenum">
              <a:rPr lang="en-GB"/>
              <a:pPr/>
              <a:t>7</a:t>
            </a:fld>
            <a:endParaRPr lang="en-GB"/>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The most common magic mushroom in the UK is the ‘liberty cap’ while the other more potent type is the ‘fly agaric’.</a:t>
            </a:r>
          </a:p>
          <a:p>
            <a:pPr eaLnBrk="1" hangingPunct="1">
              <a:spcBef>
                <a:spcPct val="0"/>
              </a:spcBef>
              <a:buFontTx/>
              <a:buChar char="•"/>
            </a:pPr>
            <a:r>
              <a:rPr lang="en-GB"/>
              <a:t>The 2005 Drugs Act changed the law so that now both fresh and prepared (e.g. dried or stewed) magic mushrooms that contain psilocin or psilocybin are classified as Class A drugs – so that means it’s illegal to have magic mushrooms for yourself, to give away or to sell.</a:t>
            </a:r>
          </a:p>
          <a:p>
            <a:pPr eaLnBrk="1" hangingPunct="1">
              <a:spcBef>
                <a:spcPct val="0"/>
              </a:spcBef>
              <a:buFontTx/>
              <a:buChar char="•"/>
            </a:pPr>
            <a:r>
              <a:rPr lang="en-GB"/>
              <a:t>Magic mushrooms can distort colours, sounds and objects. They can make you feel as if your senses are mixed up so that, for example, you think you can hear colours and you can see sounds. Some people can feel more emotionally sensitive or more creative or feel enlightened. </a:t>
            </a:r>
          </a:p>
          <a:p>
            <a:pPr eaLnBrk="1" hangingPunct="1">
              <a:spcBef>
                <a:spcPct val="0"/>
              </a:spcBef>
              <a:buFontTx/>
              <a:buChar char="•"/>
            </a:pPr>
            <a:r>
              <a:rPr lang="en-GB"/>
              <a:t>Magic mushrooms (except Fly Agaric) are usually eaten raw but are also dried out and stored for later use. They can also be cooked into food or made into a tea or infusion and drunk. </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8786019-C7C2-2947-B239-A853118CE9EA}" type="slidenum">
              <a:rPr lang="en-GB" sz="1200">
                <a:latin typeface="Calibri" charset="0"/>
              </a:rPr>
              <a:pPr algn="r" eaLnBrk="1" hangingPunct="1"/>
              <a:t>7</a:t>
            </a:fld>
            <a:endParaRPr lang="en-GB"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B4AD1D9-DF87-394B-982C-26478CCF2384}" type="slidenum">
              <a:rPr lang="en-GB"/>
              <a:pPr/>
              <a:t>8</a:t>
            </a:fld>
            <a:endParaRPr lang="en-GB"/>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Khat is used mostly in Africa, but it is becoming more common in Europe and the UK</a:t>
            </a:r>
          </a:p>
          <a:p>
            <a:pPr eaLnBrk="1" hangingPunct="1">
              <a:spcBef>
                <a:spcPct val="0"/>
              </a:spcBef>
              <a:buFontTx/>
              <a:buChar char="•"/>
            </a:pPr>
            <a:r>
              <a:rPr lang="en-GB"/>
              <a:t>Khat (Catha edulis) is a leafy green plant containing 2 main stimulants. Their main effects are similar to, but less powerful than, amphetamine </a:t>
            </a:r>
          </a:p>
          <a:p>
            <a:pPr eaLnBrk="1" hangingPunct="1">
              <a:spcBef>
                <a:spcPct val="0"/>
              </a:spcBef>
              <a:buFontTx/>
              <a:buChar char="•"/>
            </a:pPr>
            <a:r>
              <a:rPr lang="en-GB"/>
              <a:t>Produce a feeling of calm if it's chewed over a few hours, with some describing it as being 'blissed out' </a:t>
            </a:r>
          </a:p>
          <a:p>
            <a:pPr eaLnBrk="1" hangingPunct="1">
              <a:spcBef>
                <a:spcPct val="0"/>
              </a:spcBef>
              <a:buFontTx/>
              <a:buChar char="•"/>
            </a:pPr>
            <a:r>
              <a:rPr lang="en-GB"/>
              <a:t>Khat is now classified as Class C now the UK.</a:t>
            </a:r>
          </a:p>
          <a:p>
            <a:pPr eaLnBrk="1" hangingPunct="1">
              <a:spcBef>
                <a:spcPct val="0"/>
              </a:spcBef>
              <a:buFontTx/>
              <a:buChar char="•"/>
            </a:pPr>
            <a:r>
              <a:rPr lang="en-GB"/>
              <a:t>Khat is an illegal substance in many other countries like the US and taking khat into the US could attract a heavy prison sentence.</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E86CCA8-CE45-B14A-9653-1D3A9918FE36}" type="slidenum">
              <a:rPr lang="en-GB" sz="1200">
                <a:latin typeface="Calibri" charset="0"/>
              </a:rPr>
              <a:pPr algn="r" eaLnBrk="1" hangingPunct="1"/>
              <a:t>8</a:t>
            </a:fld>
            <a:endParaRPr lang="en-GB"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4897E41-7E28-6B4E-968B-8296437572BF}" type="slidenum">
              <a:rPr lang="en-GB"/>
              <a:pPr/>
              <a:t>9</a:t>
            </a:fld>
            <a:endParaRPr lang="en-GB"/>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a:t>Steroids are drugs that mimic certain natural hormones in the body that regulate and control how the body works and develops. </a:t>
            </a:r>
          </a:p>
          <a:p>
            <a:pPr eaLnBrk="1" hangingPunct="1">
              <a:spcBef>
                <a:spcPct val="0"/>
              </a:spcBef>
              <a:buFontTx/>
              <a:buChar char="•"/>
            </a:pPr>
            <a:r>
              <a:rPr lang="en-GB"/>
              <a:t>There are two main groups of natural steroids - anabolic steroids and corticosteroids. It is the anabolic steroids that tend to be misused, mainly because they are similar to the male hormone testosterone and they can improve endurance and performance and stimulate muscle growth. </a:t>
            </a:r>
          </a:p>
          <a:p>
            <a:pPr eaLnBrk="1" hangingPunct="1">
              <a:spcBef>
                <a:spcPct val="0"/>
              </a:spcBef>
              <a:buFontTx/>
              <a:buChar char="•"/>
            </a:pPr>
            <a:r>
              <a:rPr lang="en-GB"/>
              <a:t>In the young, anabolic steroids can mess up how their body develops, stopping them from growing properly. </a:t>
            </a:r>
          </a:p>
        </p:txBody>
      </p:sp>
      <p:sp>
        <p:nvSpPr>
          <p:cNvPr id="2" name="Slide Number Placeholder 3"/>
          <p:cNvSpPr txBox="1">
            <a:spLocks noGrp="1"/>
          </p:cNvSpPr>
          <p:nvPr/>
        </p:nvSpPr>
        <p:spPr bwMode="auto">
          <a:xfrm>
            <a:off x="3814763" y="9374188"/>
            <a:ext cx="2919412" cy="493712"/>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29588A5-9CAF-244A-A096-E290B0CB645C}" type="slidenum">
              <a:rPr lang="en-GB" sz="1200">
                <a:latin typeface="Calibri" charset="0"/>
              </a:rPr>
              <a:pPr algn="r" eaLnBrk="1" hangingPunct="1"/>
              <a:t>9</a:t>
            </a:fld>
            <a:endParaRPr lang="en-GB"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32C88FE-E45F-5241-B769-A8C96D969ECE}" type="slidenum">
              <a:rPr lang="en-GB"/>
              <a:pPr/>
              <a:t>‹#›</a:t>
            </a:fld>
            <a:endParaRPr lang="en-GB"/>
          </a:p>
        </p:txBody>
      </p:sp>
    </p:spTree>
    <p:extLst>
      <p:ext uri="{BB962C8B-B14F-4D97-AF65-F5344CB8AC3E}">
        <p14:creationId xmlns:p14="http://schemas.microsoft.com/office/powerpoint/2010/main" val="270148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7C1586D-DC9E-6749-B81E-700C2607FF78}" type="slidenum">
              <a:rPr lang="en-GB"/>
              <a:pPr/>
              <a:t>‹#›</a:t>
            </a:fld>
            <a:endParaRPr lang="en-GB"/>
          </a:p>
        </p:txBody>
      </p:sp>
    </p:spTree>
    <p:extLst>
      <p:ext uri="{BB962C8B-B14F-4D97-AF65-F5344CB8AC3E}">
        <p14:creationId xmlns:p14="http://schemas.microsoft.com/office/powerpoint/2010/main" val="152568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00CD54E-A7A7-8947-8166-D04B4F37F43E}" type="slidenum">
              <a:rPr lang="en-GB"/>
              <a:pPr/>
              <a:t>‹#›</a:t>
            </a:fld>
            <a:endParaRPr lang="en-GB"/>
          </a:p>
        </p:txBody>
      </p:sp>
    </p:spTree>
    <p:extLst>
      <p:ext uri="{BB962C8B-B14F-4D97-AF65-F5344CB8AC3E}">
        <p14:creationId xmlns:p14="http://schemas.microsoft.com/office/powerpoint/2010/main" val="173204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47F5C99-A5EF-9947-8F77-2284E039B6EE}" type="slidenum">
              <a:rPr lang="en-GB"/>
              <a:pPr/>
              <a:t>‹#›</a:t>
            </a:fld>
            <a:endParaRPr lang="en-GB"/>
          </a:p>
        </p:txBody>
      </p:sp>
    </p:spTree>
    <p:extLst>
      <p:ext uri="{BB962C8B-B14F-4D97-AF65-F5344CB8AC3E}">
        <p14:creationId xmlns:p14="http://schemas.microsoft.com/office/powerpoint/2010/main" val="59144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567BA47-337F-354B-935C-188C6FB5665C}" type="slidenum">
              <a:rPr lang="en-GB"/>
              <a:pPr/>
              <a:t>‹#›</a:t>
            </a:fld>
            <a:endParaRPr lang="en-GB"/>
          </a:p>
        </p:txBody>
      </p:sp>
    </p:spTree>
    <p:extLst>
      <p:ext uri="{BB962C8B-B14F-4D97-AF65-F5344CB8AC3E}">
        <p14:creationId xmlns:p14="http://schemas.microsoft.com/office/powerpoint/2010/main" val="40507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C55DB9C-B836-B340-ABB6-B55F1278592D}" type="slidenum">
              <a:rPr lang="en-GB"/>
              <a:pPr/>
              <a:t>‹#›</a:t>
            </a:fld>
            <a:endParaRPr lang="en-GB"/>
          </a:p>
        </p:txBody>
      </p:sp>
    </p:spTree>
    <p:extLst>
      <p:ext uri="{BB962C8B-B14F-4D97-AF65-F5344CB8AC3E}">
        <p14:creationId xmlns:p14="http://schemas.microsoft.com/office/powerpoint/2010/main" val="349847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050230A6-A0F9-F94E-A2BB-713A15B0C1BE}" type="slidenum">
              <a:rPr lang="en-GB"/>
              <a:pPr/>
              <a:t>‹#›</a:t>
            </a:fld>
            <a:endParaRPr lang="en-GB"/>
          </a:p>
        </p:txBody>
      </p:sp>
    </p:spTree>
    <p:extLst>
      <p:ext uri="{BB962C8B-B14F-4D97-AF65-F5344CB8AC3E}">
        <p14:creationId xmlns:p14="http://schemas.microsoft.com/office/powerpoint/2010/main" val="213575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95239BF4-C0B9-9C42-B43B-0C76375D27F5}" type="slidenum">
              <a:rPr lang="en-GB"/>
              <a:pPr/>
              <a:t>‹#›</a:t>
            </a:fld>
            <a:endParaRPr lang="en-GB"/>
          </a:p>
        </p:txBody>
      </p:sp>
    </p:spTree>
    <p:extLst>
      <p:ext uri="{BB962C8B-B14F-4D97-AF65-F5344CB8AC3E}">
        <p14:creationId xmlns:p14="http://schemas.microsoft.com/office/powerpoint/2010/main" val="204271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0F610157-A974-E84E-ACFD-F9A1C3C37B4D}" type="slidenum">
              <a:rPr lang="en-GB"/>
              <a:pPr/>
              <a:t>‹#›</a:t>
            </a:fld>
            <a:endParaRPr lang="en-GB"/>
          </a:p>
        </p:txBody>
      </p:sp>
    </p:spTree>
    <p:extLst>
      <p:ext uri="{BB962C8B-B14F-4D97-AF65-F5344CB8AC3E}">
        <p14:creationId xmlns:p14="http://schemas.microsoft.com/office/powerpoint/2010/main" val="54938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75CADCC-4E28-F54D-A605-328F5DD276F7}" type="slidenum">
              <a:rPr lang="en-GB"/>
              <a:pPr/>
              <a:t>‹#›</a:t>
            </a:fld>
            <a:endParaRPr lang="en-GB"/>
          </a:p>
        </p:txBody>
      </p:sp>
    </p:spTree>
    <p:extLst>
      <p:ext uri="{BB962C8B-B14F-4D97-AF65-F5344CB8AC3E}">
        <p14:creationId xmlns:p14="http://schemas.microsoft.com/office/powerpoint/2010/main" val="343571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FF5B769-9E5E-F84A-B67C-069A685150C0}" type="slidenum">
              <a:rPr lang="en-GB"/>
              <a:pPr/>
              <a:t>‹#›</a:t>
            </a:fld>
            <a:endParaRPr lang="en-GB"/>
          </a:p>
        </p:txBody>
      </p:sp>
    </p:spTree>
    <p:extLst>
      <p:ext uri="{BB962C8B-B14F-4D97-AF65-F5344CB8AC3E}">
        <p14:creationId xmlns:p14="http://schemas.microsoft.com/office/powerpoint/2010/main" val="27972253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FB8FD0-10E8-0D4C-83A5-36CC9228665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w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5.jpeg"/><Relationship Id="rId8"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7.jpeg"/><Relationship Id="rId8"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gi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45.jpeg"/><Relationship Id="rId8" Type="http://schemas.openxmlformats.org/officeDocument/2006/relationships/image" Target="../media/image46.png"/><Relationship Id="rId9"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48.png"/><Relationship Id="rId8"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53.jpeg"/><Relationship Id="rId8" Type="http://schemas.openxmlformats.org/officeDocument/2006/relationships/image" Target="../media/image54.jpeg"/><Relationship Id="rId9"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png"/><Relationship Id="rId6"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2.pn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27.jpeg"/><Relationship Id="rId8"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30.jpeg"/><Relationship Id="rId9"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2.png"/><Relationship Id="rId8" Type="http://schemas.openxmlformats.org/officeDocument/2006/relationships/image" Target="../media/image33.jpeg"/><Relationship Id="rId9"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2700338" y="2130425"/>
            <a:ext cx="5757862" cy="1470025"/>
          </a:xfrm>
        </p:spPr>
        <p:txBody>
          <a:bodyPr/>
          <a:lstStyle/>
          <a:p>
            <a:pPr eaLnBrk="1" hangingPunct="1"/>
            <a:r>
              <a:rPr lang="en-GB" b="1">
                <a:latin typeface="Comic Sans MS" charset="0"/>
              </a:rPr>
              <a:t>Name that drug</a:t>
            </a:r>
          </a:p>
        </p:txBody>
      </p:sp>
      <p:sp>
        <p:nvSpPr>
          <p:cNvPr id="2051" name="Subtitle 2"/>
          <p:cNvSpPr>
            <a:spLocks noGrp="1"/>
          </p:cNvSpPr>
          <p:nvPr>
            <p:ph type="subTitle" idx="4294967295"/>
          </p:nvPr>
        </p:nvSpPr>
        <p:spPr>
          <a:xfrm>
            <a:off x="3419475" y="3886200"/>
            <a:ext cx="4352925" cy="1752600"/>
          </a:xfrm>
        </p:spPr>
        <p:txBody>
          <a:bodyPr/>
          <a:lstStyle/>
          <a:p>
            <a:pPr marL="0" indent="0" algn="ctr" eaLnBrk="1" hangingPunct="1">
              <a:lnSpc>
                <a:spcPct val="80000"/>
              </a:lnSpc>
              <a:buFontTx/>
              <a:buNone/>
            </a:pPr>
            <a:r>
              <a:rPr lang="en-GB" sz="4000">
                <a:solidFill>
                  <a:srgbClr val="898989"/>
                </a:solidFill>
                <a:latin typeface="Comic Sans MS" charset="0"/>
              </a:rPr>
              <a:t>AWSLCP</a:t>
            </a:r>
          </a:p>
          <a:p>
            <a:pPr marL="0" indent="0" algn="ctr" eaLnBrk="1" hangingPunct="1">
              <a:lnSpc>
                <a:spcPct val="80000"/>
              </a:lnSpc>
              <a:buFontTx/>
              <a:buNone/>
            </a:pPr>
            <a:r>
              <a:rPr lang="en-GB" sz="4000">
                <a:solidFill>
                  <a:srgbClr val="898989"/>
                </a:solidFill>
                <a:latin typeface="Comic Sans MS" charset="0"/>
              </a:rPr>
              <a:t>Substance Misuse</a:t>
            </a:r>
          </a:p>
        </p:txBody>
      </p:sp>
      <p:pic>
        <p:nvPicPr>
          <p:cNvPr id="4" name="Picture 3" descr="pill.jpg"/>
          <p:cNvPicPr>
            <a:picLocks noChangeAspect="1"/>
          </p:cNvPicPr>
          <p:nvPr/>
        </p:nvPicPr>
        <p:blipFill>
          <a:blip r:embed="rId3" cstate="print"/>
          <a:stretch>
            <a:fillRect/>
          </a:stretch>
        </p:blipFill>
        <p:spPr>
          <a:xfrm>
            <a:off x="0" y="4869160"/>
            <a:ext cx="2559070" cy="1916832"/>
          </a:xfrm>
          <a:prstGeom prst="rect">
            <a:avLst/>
          </a:prstGeom>
          <a:ln>
            <a:noFill/>
          </a:ln>
          <a:effectLst>
            <a:softEdge rad="112500"/>
          </a:effectLst>
        </p:spPr>
      </p:pic>
      <p:pic>
        <p:nvPicPr>
          <p:cNvPr id="5" name="Picture 4" descr="alcopop_wideweb__470x3070.jpg"/>
          <p:cNvPicPr>
            <a:picLocks noChangeAspect="1"/>
          </p:cNvPicPr>
          <p:nvPr/>
        </p:nvPicPr>
        <p:blipFill>
          <a:blip r:embed="rId4" cstate="print"/>
          <a:stretch>
            <a:fillRect/>
          </a:stretch>
        </p:blipFill>
        <p:spPr>
          <a:xfrm>
            <a:off x="0" y="1484784"/>
            <a:ext cx="2555775" cy="1669411"/>
          </a:xfrm>
          <a:prstGeom prst="rect">
            <a:avLst/>
          </a:prstGeom>
          <a:ln>
            <a:noFill/>
          </a:ln>
          <a:effectLst>
            <a:softEdge rad="112500"/>
          </a:effectLst>
        </p:spPr>
      </p:pic>
      <p:pic>
        <p:nvPicPr>
          <p:cNvPr id="6" name="Picture 5" descr="drug_deal430x300.jpg"/>
          <p:cNvPicPr>
            <a:picLocks noChangeAspect="1"/>
          </p:cNvPicPr>
          <p:nvPr/>
        </p:nvPicPr>
        <p:blipFill>
          <a:blip r:embed="rId5" cstate="print"/>
          <a:stretch>
            <a:fillRect/>
          </a:stretch>
        </p:blipFill>
        <p:spPr>
          <a:xfrm>
            <a:off x="0" y="3140968"/>
            <a:ext cx="2555776" cy="1783100"/>
          </a:xfrm>
          <a:prstGeom prst="rect">
            <a:avLst/>
          </a:prstGeom>
          <a:ln>
            <a:noFill/>
          </a:ln>
          <a:effectLst>
            <a:softEdge rad="112500"/>
          </a:effectLst>
        </p:spPr>
      </p:pic>
      <p:pic>
        <p:nvPicPr>
          <p:cNvPr id="7" name="Picture 6" descr="Cannabis-682_718286a.jpg"/>
          <p:cNvPicPr>
            <a:picLocks noChangeAspect="1"/>
          </p:cNvPicPr>
          <p:nvPr/>
        </p:nvPicPr>
        <p:blipFill>
          <a:blip r:embed="rId6" cstate="print"/>
          <a:stretch>
            <a:fillRect/>
          </a:stretch>
        </p:blipFill>
        <p:spPr>
          <a:xfrm>
            <a:off x="0" y="-1"/>
            <a:ext cx="2555776" cy="1498989"/>
          </a:xfrm>
          <a:prstGeom prst="rect">
            <a:avLst/>
          </a:prstGeom>
          <a:ln>
            <a:noFill/>
          </a:ln>
          <a:effectLst>
            <a:softEdge rad="112500"/>
          </a:effectLst>
        </p:spPr>
      </p:pic>
      <p:pic>
        <p:nvPicPr>
          <p:cNvPr id="2056" name="Picture 8" descr="Welsh_Assembly_Government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925" y="5013325"/>
            <a:ext cx="16383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260350"/>
            <a:ext cx="13731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Box 9"/>
          <p:cNvSpPr txBox="1">
            <a:spLocks noChangeArrowheads="1"/>
          </p:cNvSpPr>
          <p:nvPr/>
        </p:nvSpPr>
        <p:spPr bwMode="auto">
          <a:xfrm>
            <a:off x="2916238" y="6237288"/>
            <a:ext cx="2016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GB" sz="1000">
                <a:latin typeface="Comic Sans MS" charset="0"/>
              </a:rPr>
              <a:t>Resource 8.a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267" name="Title 1"/>
          <p:cNvSpPr>
            <a:spLocks noGrp="1"/>
          </p:cNvSpPr>
          <p:nvPr>
            <p:ph type="title" idx="4294967295"/>
          </p:nvPr>
        </p:nvSpPr>
        <p:spPr/>
        <p:txBody>
          <a:bodyPr/>
          <a:lstStyle/>
          <a:p>
            <a:pPr eaLnBrk="1" hangingPunct="1"/>
            <a:r>
              <a:rPr lang="en-GB" b="1">
                <a:latin typeface="Comic Sans MS" charset="0"/>
              </a:rPr>
              <a:t>Poppers</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30722" name="Text Box 2" descr="poppers"/>
          <p:cNvSpPr txBox="1">
            <a:spLocks noChangeArrowheads="1"/>
          </p:cNvSpPr>
          <p:nvPr/>
        </p:nvSpPr>
        <p:spPr bwMode="auto">
          <a:xfrm>
            <a:off x="539750" y="1412875"/>
            <a:ext cx="5400675" cy="3600450"/>
          </a:xfrm>
          <a:prstGeom prst="rect">
            <a:avLst/>
          </a:prstGeom>
          <a:blipFill dpi="0" rotWithShape="1">
            <a:blip r:embed="rId7">
              <a:alphaModFix amt="3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endParaRPr lang="en-US" sz="1800">
              <a:cs typeface="Arial" charset="0"/>
            </a:endParaRPr>
          </a:p>
        </p:txBody>
      </p:sp>
      <p:pic>
        <p:nvPicPr>
          <p:cNvPr id="9" name="Picture 8" descr="poppers1.jpg"/>
          <p:cNvPicPr>
            <a:picLocks noChangeAspect="1"/>
          </p:cNvPicPr>
          <p:nvPr/>
        </p:nvPicPr>
        <p:blipFill>
          <a:blip r:embed="rId8" cstate="print"/>
          <a:stretch>
            <a:fillRect/>
          </a:stretch>
        </p:blipFill>
        <p:spPr>
          <a:xfrm rot="571586">
            <a:off x="5364088" y="1772816"/>
            <a:ext cx="3452842" cy="2924944"/>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2778" name="WordArt 10"/>
          <p:cNvSpPr>
            <a:spLocks noChangeArrowheads="1" noChangeShapeType="1" noTextEdit="1"/>
          </p:cNvSpPr>
          <p:nvPr/>
        </p:nvSpPr>
        <p:spPr bwMode="auto">
          <a:xfrm>
            <a:off x="684213" y="4005263"/>
            <a:ext cx="3024187"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unclassified</a:t>
            </a:r>
          </a:p>
        </p:txBody>
      </p:sp>
      <p:sp>
        <p:nvSpPr>
          <p:cNvPr id="32779" name="WordArt 11"/>
          <p:cNvSpPr>
            <a:spLocks noChangeArrowheads="1" noChangeShapeType="1" noTextEdit="1"/>
          </p:cNvSpPr>
          <p:nvPr/>
        </p:nvSpPr>
        <p:spPr bwMode="auto">
          <a:xfrm>
            <a:off x="468313" y="1341438"/>
            <a:ext cx="3455987"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vasodilators</a:t>
            </a:r>
          </a:p>
        </p:txBody>
      </p:sp>
      <p:sp>
        <p:nvSpPr>
          <p:cNvPr id="22540" name="WordArt 12"/>
          <p:cNvSpPr>
            <a:spLocks noChangeArrowheads="1" noChangeShapeType="1" noTextEdit="1"/>
          </p:cNvSpPr>
          <p:nvPr/>
        </p:nvSpPr>
        <p:spPr bwMode="auto">
          <a:xfrm>
            <a:off x="4500563" y="4076700"/>
            <a:ext cx="2476500" cy="5715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alkyl nitrates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nodeType="afterGroup">
                            <p:stCondLst>
                              <p:cond delay="500"/>
                            </p:stCondLst>
                            <p:childTnLst>
                              <p:par>
                                <p:cTn id="14" presetID="3" presetClass="entr" presetSubtype="0" fill="hold" grpId="0" nodeType="afterEffect">
                                  <p:stCondLst>
                                    <p:cond delay="0"/>
                                  </p:stCondLst>
                                  <p:childTnLst>
                                    <p:set>
                                      <p:cBhvr>
                                        <p:cTn id="15" dur="1" fill="hold">
                                          <p:stCondLst>
                                            <p:cond delay="0"/>
                                          </p:stCondLst>
                                        </p:cTn>
                                        <p:tgtEl>
                                          <p:spTgt spid="32778"/>
                                        </p:tgtEl>
                                        <p:attrNameLst>
                                          <p:attrName>style.visibility</p:attrName>
                                        </p:attrNameLst>
                                      </p:cBhvr>
                                      <p:to>
                                        <p:strVal val="visible"/>
                                      </p:to>
                                    </p:set>
                                  </p:childTnLst>
                                </p:cTn>
                              </p:par>
                            </p:childTnLst>
                          </p:cTn>
                        </p:par>
                        <p:par>
                          <p:cTn id="16" fill="hold" nodeType="afterGroup">
                            <p:stCondLst>
                              <p:cond delay="500"/>
                            </p:stCondLst>
                            <p:childTnLst>
                              <p:par>
                                <p:cTn id="17" presetID="3" presetClass="entr" presetSubtype="0" fill="hold" grpId="0" nodeType="afterEffect">
                                  <p:stCondLst>
                                    <p:cond delay="0"/>
                                  </p:stCondLst>
                                  <p:childTnLst>
                                    <p:set>
                                      <p:cBhvr>
                                        <p:cTn id="18" dur="1" fill="hold">
                                          <p:stCondLst>
                                            <p:cond delay="0"/>
                                          </p:stCondLst>
                                        </p:cTn>
                                        <p:tgtEl>
                                          <p:spTgt spid="32779"/>
                                        </p:tgtEl>
                                        <p:attrNameLst>
                                          <p:attrName>style.visibility</p:attrName>
                                        </p:attrNameLst>
                                      </p:cBhvr>
                                      <p:to>
                                        <p:strVal val="visible"/>
                                      </p:to>
                                    </p:set>
                                  </p:childTnLst>
                                </p:cTn>
                              </p:par>
                            </p:childTnLst>
                          </p:cTn>
                        </p:par>
                        <p:par>
                          <p:cTn id="19" fill="hold" nodeType="afterGroup">
                            <p:stCondLst>
                              <p:cond delay="500"/>
                            </p:stCondLst>
                            <p:childTnLst>
                              <p:par>
                                <p:cTn id="20" presetID="3" presetClass="entr" presetSubtype="0" fill="hold" grpId="0" nodeType="afterEffect">
                                  <p:stCondLst>
                                    <p:cond delay="0"/>
                                  </p:stCondLst>
                                  <p:childTnLst>
                                    <p:set>
                                      <p:cBhvr>
                                        <p:cTn id="21"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2778" grpId="0" animBg="1"/>
      <p:bldP spid="32779" grpId="0" animBg="1"/>
      <p:bldP spid="225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291" name="Title 1"/>
          <p:cNvSpPr>
            <a:spLocks noGrp="1"/>
          </p:cNvSpPr>
          <p:nvPr>
            <p:ph type="title" idx="4294967295"/>
          </p:nvPr>
        </p:nvSpPr>
        <p:spPr/>
        <p:txBody>
          <a:bodyPr/>
          <a:lstStyle/>
          <a:p>
            <a:pPr eaLnBrk="1" hangingPunct="1"/>
            <a:r>
              <a:rPr lang="en-GB" b="1">
                <a:latin typeface="Comic Sans MS" charset="0"/>
              </a:rPr>
              <a:t>Alcohol</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31746" name="Text Box 2" descr="alcohol"/>
          <p:cNvSpPr txBox="1">
            <a:spLocks noChangeArrowheads="1"/>
          </p:cNvSpPr>
          <p:nvPr/>
        </p:nvSpPr>
        <p:spPr bwMode="auto">
          <a:xfrm>
            <a:off x="611188" y="1268413"/>
            <a:ext cx="5399087" cy="3598862"/>
          </a:xfrm>
          <a:prstGeom prst="rect">
            <a:avLst/>
          </a:prstGeom>
          <a:blipFill dpi="0" rotWithShape="1">
            <a:blip r:embed="rId7">
              <a:alphaModFix amt="6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endParaRPr lang="en-US" sz="1800">
              <a:cs typeface="Arial" charset="0"/>
            </a:endParaRPr>
          </a:p>
        </p:txBody>
      </p:sp>
      <p:pic>
        <p:nvPicPr>
          <p:cNvPr id="9" name="Picture 8" descr="binge-drinking.jpg"/>
          <p:cNvPicPr>
            <a:picLocks noChangeAspect="1"/>
          </p:cNvPicPr>
          <p:nvPr/>
        </p:nvPicPr>
        <p:blipFill>
          <a:blip r:embed="rId8" cstate="print"/>
          <a:stretch>
            <a:fillRect/>
          </a:stretch>
        </p:blipFill>
        <p:spPr>
          <a:xfrm rot="641551">
            <a:off x="4910782" y="1701802"/>
            <a:ext cx="3933825" cy="29527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4826" name="WordArt 10"/>
          <p:cNvSpPr>
            <a:spLocks noChangeArrowheads="1" noChangeShapeType="1" noTextEdit="1"/>
          </p:cNvSpPr>
          <p:nvPr/>
        </p:nvSpPr>
        <p:spPr bwMode="auto">
          <a:xfrm>
            <a:off x="971550" y="3789363"/>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unclassified</a:t>
            </a:r>
          </a:p>
        </p:txBody>
      </p:sp>
      <p:sp>
        <p:nvSpPr>
          <p:cNvPr id="34827" name="WordArt 11"/>
          <p:cNvSpPr>
            <a:spLocks noChangeArrowheads="1" noChangeShapeType="1" noTextEdit="1"/>
          </p:cNvSpPr>
          <p:nvPr/>
        </p:nvSpPr>
        <p:spPr bwMode="auto">
          <a:xfrm>
            <a:off x="611188" y="620713"/>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depressant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500"/>
                            </p:stCondLst>
                            <p:childTnLst>
                              <p:par>
                                <p:cTn id="13" presetID="3" presetClass="entr" presetSubtype="0" fill="hold" grpId="0" nodeType="afterEffect">
                                  <p:stCondLst>
                                    <p:cond delay="0"/>
                                  </p:stCondLst>
                                  <p:childTnLst>
                                    <p:set>
                                      <p:cBhvr>
                                        <p:cTn id="14" dur="1" fill="hold">
                                          <p:stCondLst>
                                            <p:cond delay="0"/>
                                          </p:stCondLst>
                                        </p:cTn>
                                        <p:tgtEl>
                                          <p:spTgt spid="34826"/>
                                        </p:tgtEl>
                                        <p:attrNameLst>
                                          <p:attrName>style.visibility</p:attrName>
                                        </p:attrNameLst>
                                      </p:cBhvr>
                                      <p:to>
                                        <p:strVal val="visible"/>
                                      </p:to>
                                    </p:set>
                                  </p:childTnLst>
                                </p:cTn>
                              </p:par>
                            </p:childTnLst>
                          </p:cTn>
                        </p:par>
                        <p:par>
                          <p:cTn id="15" fill="hold" nodeType="afterGroup">
                            <p:stCondLst>
                              <p:cond delay="500"/>
                            </p:stCondLst>
                            <p:childTnLst>
                              <p:par>
                                <p:cTn id="16" presetID="3" presetClass="entr" presetSubtype="0" fill="hold" grpId="1" nodeType="afterEffect">
                                  <p:stCondLst>
                                    <p:cond delay="0"/>
                                  </p:stCondLst>
                                  <p:childTnLst>
                                    <p:set>
                                      <p:cBhvr>
                                        <p:cTn id="17" dur="1" fill="hold">
                                          <p:stCondLst>
                                            <p:cond delay="0"/>
                                          </p:stCondLst>
                                        </p:cTn>
                                        <p:tgtEl>
                                          <p:spTgt spid="34826"/>
                                        </p:tgtEl>
                                        <p:attrNameLst>
                                          <p:attrName>style.visibility</p:attrName>
                                        </p:attrNameLst>
                                      </p:cBhvr>
                                      <p:to>
                                        <p:strVal val="visible"/>
                                      </p:to>
                                    </p:set>
                                  </p:childTnLst>
                                </p:cTn>
                              </p:par>
                            </p:childTnLst>
                          </p:cTn>
                        </p:par>
                        <p:par>
                          <p:cTn id="18" fill="hold" nodeType="afterGroup">
                            <p:stCondLst>
                              <p:cond delay="500"/>
                            </p:stCondLst>
                            <p:childTnLst>
                              <p:par>
                                <p:cTn id="19" presetID="3" presetClass="entr" presetSubtype="0" fill="hold" grpId="0" nodeType="afterEffect">
                                  <p:stCondLst>
                                    <p:cond delay="0"/>
                                  </p:stCondLst>
                                  <p:childTnLst>
                                    <p:set>
                                      <p:cBhvr>
                                        <p:cTn id="20" dur="1" fill="hold">
                                          <p:stCondLst>
                                            <p:cond delay="0"/>
                                          </p:stCondLst>
                                        </p:cTn>
                                        <p:tgtEl>
                                          <p:spTgt spid="34827"/>
                                        </p:tgtEl>
                                        <p:attrNameLst>
                                          <p:attrName>style.visibility</p:attrName>
                                        </p:attrNameLst>
                                      </p:cBhvr>
                                      <p:to>
                                        <p:strVal val="visible"/>
                                      </p:to>
                                    </p:set>
                                  </p:childTnLst>
                                </p:cTn>
                              </p:par>
                            </p:childTnLst>
                          </p:cTn>
                        </p:par>
                        <p:par>
                          <p:cTn id="21" fill="hold" nodeType="afterGroup">
                            <p:stCondLst>
                              <p:cond delay="500"/>
                            </p:stCondLst>
                            <p:childTnLst>
                              <p:par>
                                <p:cTn id="22" presetID="3" presetClass="entr" presetSubtype="0" fill="hold" grpId="2" nodeType="afterEffect">
                                  <p:stCondLst>
                                    <p:cond delay="0"/>
                                  </p:stCondLst>
                                  <p:childTnLst>
                                    <p:set>
                                      <p:cBhvr>
                                        <p:cTn id="23"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4826" grpId="0" animBg="1"/>
      <p:bldP spid="34826" grpId="1" animBg="1"/>
      <p:bldP spid="34826" grpId="2" animBg="1"/>
      <p:bldP spid="348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15" name="Title 1"/>
          <p:cNvSpPr>
            <a:spLocks noGrp="1"/>
          </p:cNvSpPr>
          <p:nvPr>
            <p:ph type="title" idx="4294967295"/>
          </p:nvPr>
        </p:nvSpPr>
        <p:spPr/>
        <p:txBody>
          <a:bodyPr/>
          <a:lstStyle/>
          <a:p>
            <a:pPr eaLnBrk="1" hangingPunct="1"/>
            <a:r>
              <a:rPr lang="en-GB" b="1">
                <a:latin typeface="Comic Sans MS" charset="0"/>
              </a:rPr>
              <a:t>solvents</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32770" name="Text Box 2" descr="solvents"/>
          <p:cNvSpPr txBox="1">
            <a:spLocks noChangeAspect="1" noChangeArrowheads="1"/>
          </p:cNvSpPr>
          <p:nvPr/>
        </p:nvSpPr>
        <p:spPr bwMode="auto">
          <a:xfrm>
            <a:off x="611188" y="1268413"/>
            <a:ext cx="5400675" cy="3598862"/>
          </a:xfrm>
          <a:prstGeom prst="rect">
            <a:avLst/>
          </a:prstGeom>
          <a:blipFill dpi="0" rotWithShape="1">
            <a:blip r:embed="rId7">
              <a:alphaModFix amt="8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2800" b="1">
              <a:solidFill>
                <a:srgbClr val="339966"/>
              </a:solidFill>
              <a:latin typeface="Times New Roman" charset="0"/>
              <a:cs typeface="Arial" charset="0"/>
            </a:endParaRPr>
          </a:p>
          <a:p>
            <a:pPr algn="ctr">
              <a:spcAft>
                <a:spcPts val="1000"/>
              </a:spcAft>
            </a:pPr>
            <a:endParaRPr lang="en-GB" sz="2800" b="1">
              <a:solidFill>
                <a:srgbClr val="339966"/>
              </a:solidFill>
              <a:latin typeface="Times New Roman" charset="0"/>
              <a:cs typeface="Arial" charset="0"/>
            </a:endParaRPr>
          </a:p>
          <a:p>
            <a:endParaRPr lang="en-US" sz="1800">
              <a:cs typeface="Arial" charset="0"/>
            </a:endParaRPr>
          </a:p>
        </p:txBody>
      </p:sp>
      <p:pic>
        <p:nvPicPr>
          <p:cNvPr id="9" name="Picture 8" descr="edit-a-glue-2.jpg"/>
          <p:cNvPicPr>
            <a:picLocks noChangeAspect="1"/>
          </p:cNvPicPr>
          <p:nvPr/>
        </p:nvPicPr>
        <p:blipFill>
          <a:blip r:embed="rId8" cstate="print"/>
          <a:stretch>
            <a:fillRect/>
          </a:stretch>
        </p:blipFill>
        <p:spPr>
          <a:xfrm rot="963288">
            <a:off x="4712058" y="1760256"/>
            <a:ext cx="3922128" cy="2607509"/>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inhalants2.bmp"/>
          <p:cNvPicPr>
            <a:picLocks noChangeAspect="1"/>
          </p:cNvPicPr>
          <p:nvPr/>
        </p:nvPicPr>
        <p:blipFill>
          <a:blip r:embed="rId9" cstate="print"/>
          <a:stretch>
            <a:fillRect/>
          </a:stretch>
        </p:blipFill>
        <p:spPr>
          <a:xfrm rot="21165841">
            <a:off x="755576" y="476672"/>
            <a:ext cx="2038350" cy="261937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6875" name="WordArt 11"/>
          <p:cNvSpPr>
            <a:spLocks noChangeArrowheads="1" noChangeShapeType="1" noTextEdit="1"/>
          </p:cNvSpPr>
          <p:nvPr/>
        </p:nvSpPr>
        <p:spPr bwMode="auto">
          <a:xfrm>
            <a:off x="755650" y="3860800"/>
            <a:ext cx="3024188"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unclassified</a:t>
            </a:r>
          </a:p>
        </p:txBody>
      </p:sp>
      <p:sp>
        <p:nvSpPr>
          <p:cNvPr id="36876" name="WordArt 12"/>
          <p:cNvSpPr>
            <a:spLocks noChangeArrowheads="1" noChangeShapeType="1" noTextEdit="1"/>
          </p:cNvSpPr>
          <p:nvPr/>
        </p:nvSpPr>
        <p:spPr bwMode="auto">
          <a:xfrm>
            <a:off x="6300788" y="765175"/>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depressant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nodeType="afterGroup">
                            <p:stCondLst>
                              <p:cond delay="500"/>
                            </p:stCondLst>
                            <p:childTnLst>
                              <p:par>
                                <p:cTn id="14" presetID="53"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nodeType="afterGroup">
                            <p:stCondLst>
                              <p:cond delay="1000"/>
                            </p:stCondLst>
                            <p:childTnLst>
                              <p:par>
                                <p:cTn id="20" presetID="3" presetClass="entr" presetSubtype="0" fill="hold" grpId="0" nodeType="afterEffect">
                                  <p:stCondLst>
                                    <p:cond delay="0"/>
                                  </p:stCondLst>
                                  <p:childTnLst>
                                    <p:set>
                                      <p:cBhvr>
                                        <p:cTn id="21" dur="1" fill="hold">
                                          <p:stCondLst>
                                            <p:cond delay="0"/>
                                          </p:stCondLst>
                                        </p:cTn>
                                        <p:tgtEl>
                                          <p:spTgt spid="36875"/>
                                        </p:tgtEl>
                                        <p:attrNameLst>
                                          <p:attrName>style.visibility</p:attrName>
                                        </p:attrNameLst>
                                      </p:cBhvr>
                                      <p:to>
                                        <p:strVal val="visible"/>
                                      </p:to>
                                    </p:set>
                                  </p:childTnLst>
                                </p:cTn>
                              </p:par>
                            </p:childTnLst>
                          </p:cTn>
                        </p:par>
                        <p:par>
                          <p:cTn id="22" fill="hold" nodeType="afterGroup">
                            <p:stCondLst>
                              <p:cond delay="1000"/>
                            </p:stCondLst>
                            <p:childTnLst>
                              <p:par>
                                <p:cTn id="23" presetID="3" presetClass="entr" presetSubtype="0" fill="hold" grpId="1" nodeType="afterEffect">
                                  <p:stCondLst>
                                    <p:cond delay="0"/>
                                  </p:stCondLst>
                                  <p:childTnLst>
                                    <p:set>
                                      <p:cBhvr>
                                        <p:cTn id="24" dur="1" fill="hold">
                                          <p:stCondLst>
                                            <p:cond delay="0"/>
                                          </p:stCondLst>
                                        </p:cTn>
                                        <p:tgtEl>
                                          <p:spTgt spid="36875"/>
                                        </p:tgtEl>
                                        <p:attrNameLst>
                                          <p:attrName>style.visibility</p:attrName>
                                        </p:attrNameLst>
                                      </p:cBhvr>
                                      <p:to>
                                        <p:strVal val="visible"/>
                                      </p:to>
                                    </p:set>
                                  </p:childTnLst>
                                </p:cTn>
                              </p:par>
                            </p:childTnLst>
                          </p:cTn>
                        </p:par>
                        <p:par>
                          <p:cTn id="25" fill="hold" nodeType="afterGroup">
                            <p:stCondLst>
                              <p:cond delay="1000"/>
                            </p:stCondLst>
                            <p:childTnLst>
                              <p:par>
                                <p:cTn id="26" presetID="3" presetClass="entr" presetSubtype="0" fill="hold" grpId="2" nodeType="afterEffect">
                                  <p:stCondLst>
                                    <p:cond delay="0"/>
                                  </p:stCondLst>
                                  <p:childTnLst>
                                    <p:set>
                                      <p:cBhvr>
                                        <p:cTn id="27" dur="1" fill="hold">
                                          <p:stCondLst>
                                            <p:cond delay="0"/>
                                          </p:stCondLst>
                                        </p:cTn>
                                        <p:tgtEl>
                                          <p:spTgt spid="36875"/>
                                        </p:tgtEl>
                                        <p:attrNameLst>
                                          <p:attrName>style.visibility</p:attrName>
                                        </p:attrNameLst>
                                      </p:cBhvr>
                                      <p:to>
                                        <p:strVal val="visible"/>
                                      </p:to>
                                    </p:set>
                                  </p:childTnLst>
                                </p:cTn>
                              </p:par>
                            </p:childTnLst>
                          </p:cTn>
                        </p:par>
                        <p:par>
                          <p:cTn id="28" fill="hold" nodeType="afterGroup">
                            <p:stCondLst>
                              <p:cond delay="1000"/>
                            </p:stCondLst>
                            <p:childTnLst>
                              <p:par>
                                <p:cTn id="29" presetID="3" presetClass="entr" presetSubtype="0" fill="hold" grpId="0" nodeType="afterEffect">
                                  <p:stCondLst>
                                    <p:cond delay="0"/>
                                  </p:stCondLst>
                                  <p:childTnLst>
                                    <p:set>
                                      <p:cBhvr>
                                        <p:cTn id="30" dur="1" fill="hold">
                                          <p:stCondLst>
                                            <p:cond delay="0"/>
                                          </p:stCondLst>
                                        </p:cTn>
                                        <p:tgtEl>
                                          <p:spTgt spid="36876"/>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1" nodeType="afterEffect">
                                  <p:stCondLst>
                                    <p:cond delay="0"/>
                                  </p:stCondLst>
                                  <p:childTnLst>
                                    <p:set>
                                      <p:cBhvr>
                                        <p:cTn id="33" dur="1" fill="hold">
                                          <p:stCondLst>
                                            <p:cond delay="0"/>
                                          </p:stCondLst>
                                        </p:cTn>
                                        <p:tgtEl>
                                          <p:spTgt spid="32770"/>
                                        </p:tgtEl>
                                        <p:attrNameLst>
                                          <p:attrName>style.visibility</p:attrName>
                                        </p:attrNameLst>
                                      </p:cBhvr>
                                      <p:to>
                                        <p:strVal val="visible"/>
                                      </p:to>
                                    </p:set>
                                  </p:childTnLst>
                                </p:cTn>
                              </p:par>
                            </p:childTnLst>
                          </p:cTn>
                        </p:par>
                        <p:par>
                          <p:cTn id="34" fill="hold" nodeType="afterGroup">
                            <p:stCondLst>
                              <p:cond delay="1000"/>
                            </p:stCondLst>
                            <p:childTnLst>
                              <p:par>
                                <p:cTn id="35" presetID="3" presetClass="entr" presetSubtype="0" fill="hold" grpId="1" nodeType="afterEffect">
                                  <p:stCondLst>
                                    <p:cond delay="0"/>
                                  </p:stCondLst>
                                  <p:childTnLst>
                                    <p:set>
                                      <p:cBhvr>
                                        <p:cTn id="36" dur="1" fill="hold">
                                          <p:stCondLst>
                                            <p:cond delay="0"/>
                                          </p:stCondLst>
                                        </p:cTn>
                                        <p:tgtEl>
                                          <p:spTgt spid="36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0" grpId="1" animBg="1"/>
      <p:bldP spid="36875" grpId="0" animBg="1"/>
      <p:bldP spid="36875" grpId="1" animBg="1"/>
      <p:bldP spid="36875" grpId="2" animBg="1"/>
      <p:bldP spid="36876" grpId="0" animBg="1"/>
      <p:bldP spid="3687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339" name="Title 1"/>
          <p:cNvSpPr>
            <a:spLocks noGrp="1"/>
          </p:cNvSpPr>
          <p:nvPr>
            <p:ph type="title" idx="4294967295"/>
          </p:nvPr>
        </p:nvSpPr>
        <p:spPr/>
        <p:txBody>
          <a:bodyPr/>
          <a:lstStyle/>
          <a:p>
            <a:pPr eaLnBrk="1" hangingPunct="1"/>
            <a:r>
              <a:rPr lang="en-GB" b="1">
                <a:latin typeface="Comic Sans MS" charset="0"/>
              </a:rPr>
              <a:t>GHB</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33795" name="Text Box 3" descr="ghB"/>
          <p:cNvSpPr txBox="1">
            <a:spLocks noChangeArrowheads="1"/>
          </p:cNvSpPr>
          <p:nvPr/>
        </p:nvSpPr>
        <p:spPr bwMode="auto">
          <a:xfrm>
            <a:off x="1908175" y="1484313"/>
            <a:ext cx="5400675" cy="3600450"/>
          </a:xfrm>
          <a:prstGeom prst="rect">
            <a:avLst/>
          </a:prstGeom>
          <a:blipFill dpi="0" rotWithShape="1">
            <a:blip r:embed="rId7">
              <a:alphaModFix amt="5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endParaRPr lang="en-US" sz="1800">
              <a:cs typeface="Arial" charset="0"/>
            </a:endParaRPr>
          </a:p>
        </p:txBody>
      </p:sp>
      <p:pic>
        <p:nvPicPr>
          <p:cNvPr id="11" name="Picture 10" descr="46100793860f4440_82400491_xlarge.jpg"/>
          <p:cNvPicPr>
            <a:picLocks noChangeAspect="1"/>
          </p:cNvPicPr>
          <p:nvPr/>
        </p:nvPicPr>
        <p:blipFill>
          <a:blip r:embed="rId8" cstate="print"/>
          <a:stretch>
            <a:fillRect/>
          </a:stretch>
        </p:blipFill>
        <p:spPr>
          <a:xfrm rot="20833693">
            <a:off x="598737" y="1593305"/>
            <a:ext cx="2276474" cy="3047999"/>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3" name="Picture 12" descr="GHB-wallpaper.jpg"/>
          <p:cNvPicPr>
            <a:picLocks noChangeAspect="1"/>
          </p:cNvPicPr>
          <p:nvPr/>
        </p:nvPicPr>
        <p:blipFill>
          <a:blip r:embed="rId9" cstate="print"/>
          <a:stretch>
            <a:fillRect/>
          </a:stretch>
        </p:blipFill>
        <p:spPr>
          <a:xfrm rot="655493">
            <a:off x="6418066" y="1579444"/>
            <a:ext cx="2041796" cy="2958931"/>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8923" name="WordArt 11"/>
          <p:cNvSpPr>
            <a:spLocks noChangeArrowheads="1" noChangeShapeType="1" noTextEdit="1"/>
          </p:cNvSpPr>
          <p:nvPr/>
        </p:nvSpPr>
        <p:spPr bwMode="auto">
          <a:xfrm>
            <a:off x="611188" y="620713"/>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depressant</a:t>
            </a:r>
          </a:p>
        </p:txBody>
      </p:sp>
      <p:sp>
        <p:nvSpPr>
          <p:cNvPr id="38924" name="WordArt 12"/>
          <p:cNvSpPr>
            <a:spLocks noChangeArrowheads="1" noChangeShapeType="1" noTextEdit="1"/>
          </p:cNvSpPr>
          <p:nvPr/>
        </p:nvSpPr>
        <p:spPr bwMode="auto">
          <a:xfrm>
            <a:off x="4140200" y="4149725"/>
            <a:ext cx="3024188"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50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000"/>
                            </p:stCondLst>
                            <p:childTnLst>
                              <p:par>
                                <p:cTn id="18" presetID="3" presetClass="entr" presetSubtype="0" fill="hold" grpId="0" nodeType="afterEffect">
                                  <p:stCondLst>
                                    <p:cond delay="0"/>
                                  </p:stCondLst>
                                  <p:childTnLst>
                                    <p:set>
                                      <p:cBhvr>
                                        <p:cTn id="19" dur="1" fill="hold">
                                          <p:stCondLst>
                                            <p:cond delay="0"/>
                                          </p:stCondLst>
                                        </p:cTn>
                                        <p:tgtEl>
                                          <p:spTgt spid="38923"/>
                                        </p:tgtEl>
                                        <p:attrNameLst>
                                          <p:attrName>style.visibility</p:attrName>
                                        </p:attrNameLst>
                                      </p:cBhvr>
                                      <p:to>
                                        <p:strVal val="visible"/>
                                      </p:to>
                                    </p:set>
                                  </p:childTnLst>
                                </p:cTn>
                              </p:par>
                            </p:childTnLst>
                          </p:cTn>
                        </p:par>
                        <p:par>
                          <p:cTn id="20" fill="hold" nodeType="afterGroup">
                            <p:stCondLst>
                              <p:cond delay="1000"/>
                            </p:stCondLst>
                            <p:childTnLst>
                              <p:par>
                                <p:cTn id="21" presetID="3" presetClass="entr" presetSubtype="0" fill="hold" grpId="0" nodeType="afterEffect">
                                  <p:stCondLst>
                                    <p:cond delay="0"/>
                                  </p:stCondLst>
                                  <p:childTnLst>
                                    <p:set>
                                      <p:cBhvr>
                                        <p:cTn id="22" dur="1" fill="hold">
                                          <p:stCondLst>
                                            <p:cond delay="0"/>
                                          </p:stCondLst>
                                        </p:cTn>
                                        <p:tgtEl>
                                          <p:spTgt spid="38924"/>
                                        </p:tgtEl>
                                        <p:attrNameLst>
                                          <p:attrName>style.visibility</p:attrName>
                                        </p:attrNameLst>
                                      </p:cBhvr>
                                      <p:to>
                                        <p:strVal val="visible"/>
                                      </p:to>
                                    </p:set>
                                  </p:childTnLst>
                                </p:cTn>
                              </p:par>
                            </p:childTnLst>
                          </p:cTn>
                        </p:par>
                        <p:par>
                          <p:cTn id="23" fill="hold" nodeType="afterGroup">
                            <p:stCondLst>
                              <p:cond delay="1000"/>
                            </p:stCondLst>
                            <p:childTnLst>
                              <p:par>
                                <p:cTn id="24" presetID="3" presetClass="entr" presetSubtype="0" fill="hold" grpId="1" nodeType="afterEffect">
                                  <p:stCondLst>
                                    <p:cond delay="0"/>
                                  </p:stCondLst>
                                  <p:childTnLst>
                                    <p:set>
                                      <p:cBhvr>
                                        <p:cTn id="25" dur="1" fill="hold">
                                          <p:stCondLst>
                                            <p:cond delay="0"/>
                                          </p:stCondLst>
                                        </p:cTn>
                                        <p:tgtEl>
                                          <p:spTgt spid="38924"/>
                                        </p:tgtEl>
                                        <p:attrNameLst>
                                          <p:attrName>style.visibility</p:attrName>
                                        </p:attrNameLst>
                                      </p:cBhvr>
                                      <p:to>
                                        <p:strVal val="visible"/>
                                      </p:to>
                                    </p:set>
                                  </p:childTnLst>
                                </p:cTn>
                              </p:par>
                            </p:childTnLst>
                          </p:cTn>
                        </p:par>
                        <p:par>
                          <p:cTn id="26" fill="hold" nodeType="afterGroup">
                            <p:stCondLst>
                              <p:cond delay="1000"/>
                            </p:stCondLst>
                            <p:childTnLst>
                              <p:par>
                                <p:cTn id="27" presetID="3" presetClass="entr" presetSubtype="0" fill="hold" grpId="2" nodeType="afterEffect">
                                  <p:stCondLst>
                                    <p:cond delay="0"/>
                                  </p:stCondLst>
                                  <p:childTnLst>
                                    <p:set>
                                      <p:cBhvr>
                                        <p:cTn id="28" dur="1" fill="hold">
                                          <p:stCondLst>
                                            <p:cond delay="0"/>
                                          </p:stCondLst>
                                        </p:cTn>
                                        <p:tgtEl>
                                          <p:spTgt spid="38924"/>
                                        </p:tgtEl>
                                        <p:attrNameLst>
                                          <p:attrName>style.visibility</p:attrName>
                                        </p:attrNameLst>
                                      </p:cBhvr>
                                      <p:to>
                                        <p:strVal val="visible"/>
                                      </p:to>
                                    </p:set>
                                  </p:childTnLst>
                                </p:cTn>
                              </p:par>
                            </p:childTnLst>
                          </p:cTn>
                        </p:par>
                        <p:par>
                          <p:cTn id="29" fill="hold" nodeType="afterGroup">
                            <p:stCondLst>
                              <p:cond delay="1000"/>
                            </p:stCondLst>
                            <p:childTnLst>
                              <p:par>
                                <p:cTn id="30" presetID="3" presetClass="entr" presetSubtype="0" fill="hold" grpId="3" nodeType="afterEffect">
                                  <p:stCondLst>
                                    <p:cond delay="0"/>
                                  </p:stCondLst>
                                  <p:childTnLst>
                                    <p:set>
                                      <p:cBhvr>
                                        <p:cTn id="31" dur="1" fill="hold">
                                          <p:stCondLst>
                                            <p:cond delay="0"/>
                                          </p:stCondLst>
                                        </p:cTn>
                                        <p:tgtEl>
                                          <p:spTgt spid="38924"/>
                                        </p:tgtEl>
                                        <p:attrNameLst>
                                          <p:attrName>style.visibility</p:attrName>
                                        </p:attrNameLst>
                                      </p:cBhvr>
                                      <p:to>
                                        <p:strVal val="visible"/>
                                      </p:to>
                                    </p:set>
                                  </p:childTnLst>
                                </p:cTn>
                              </p:par>
                            </p:childTnLst>
                          </p:cTn>
                        </p:par>
                        <p:par>
                          <p:cTn id="32" fill="hold" nodeType="afterGroup">
                            <p:stCondLst>
                              <p:cond delay="1000"/>
                            </p:stCondLst>
                            <p:childTnLst>
                              <p:par>
                                <p:cTn id="33" presetID="3" presetClass="entr" presetSubtype="0" fill="hold" grpId="1" nodeType="afterEffect">
                                  <p:stCondLst>
                                    <p:cond delay="0"/>
                                  </p:stCondLst>
                                  <p:childTnLst>
                                    <p:set>
                                      <p:cBhvr>
                                        <p:cTn id="34" dur="1" fill="hold">
                                          <p:stCondLst>
                                            <p:cond delay="0"/>
                                          </p:stCondLst>
                                        </p:cTn>
                                        <p:tgtEl>
                                          <p:spTgt spid="38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8923" grpId="0" animBg="1"/>
      <p:bldP spid="38923" grpId="1" animBg="1"/>
      <p:bldP spid="38924" grpId="0" animBg="1"/>
      <p:bldP spid="38924" grpId="1" animBg="1"/>
      <p:bldP spid="38924" grpId="2" animBg="1"/>
      <p:bldP spid="38924"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63" name="Title 1"/>
          <p:cNvSpPr>
            <a:spLocks noGrp="1"/>
          </p:cNvSpPr>
          <p:nvPr>
            <p:ph type="title" idx="4294967295"/>
          </p:nvPr>
        </p:nvSpPr>
        <p:spPr/>
        <p:txBody>
          <a:bodyPr/>
          <a:lstStyle/>
          <a:p>
            <a:pPr eaLnBrk="1" hangingPunct="1"/>
            <a:r>
              <a:rPr lang="en-GB" b="1">
                <a:latin typeface="Comic Sans MS" charset="0"/>
              </a:rPr>
              <a:t>Rohypnol</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43017" name="Picture 9" descr="rohypn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16487">
            <a:off x="5003800" y="1916113"/>
            <a:ext cx="3816350" cy="2447925"/>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43018" name="Picture 10" descr="rohypn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96923">
            <a:off x="395288" y="1773238"/>
            <a:ext cx="3240087" cy="2638425"/>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43019" name="Picture 11" descr="spiked drin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1341438"/>
            <a:ext cx="2316163" cy="3455987"/>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40971" name="WordArt 11"/>
          <p:cNvSpPr>
            <a:spLocks noChangeArrowheads="1" noChangeShapeType="1" noTextEdit="1"/>
          </p:cNvSpPr>
          <p:nvPr/>
        </p:nvSpPr>
        <p:spPr bwMode="auto">
          <a:xfrm>
            <a:off x="971550" y="3789363"/>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C</a:t>
            </a:r>
          </a:p>
        </p:txBody>
      </p:sp>
      <p:sp>
        <p:nvSpPr>
          <p:cNvPr id="40972" name="WordArt 12"/>
          <p:cNvSpPr>
            <a:spLocks noChangeArrowheads="1" noChangeShapeType="1" noTextEdit="1"/>
          </p:cNvSpPr>
          <p:nvPr/>
        </p:nvSpPr>
        <p:spPr bwMode="auto">
          <a:xfrm>
            <a:off x="6372225" y="836613"/>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depressant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3017"/>
                                        </p:tgtEl>
                                        <p:attrNameLst>
                                          <p:attrName>style.visibility</p:attrName>
                                        </p:attrNameLst>
                                      </p:cBhvr>
                                      <p:to>
                                        <p:strVal val="visible"/>
                                      </p:to>
                                    </p:set>
                                    <p:anim calcmode="lin" valueType="num">
                                      <p:cBhvr>
                                        <p:cTn id="7" dur="1000" fill="hold"/>
                                        <p:tgtEl>
                                          <p:spTgt spid="43017"/>
                                        </p:tgtEl>
                                        <p:attrNameLst>
                                          <p:attrName>ppt_w</p:attrName>
                                        </p:attrNameLst>
                                      </p:cBhvr>
                                      <p:tavLst>
                                        <p:tav tm="0">
                                          <p:val>
                                            <p:fltVal val="0"/>
                                          </p:val>
                                        </p:tav>
                                        <p:tav tm="100000">
                                          <p:val>
                                            <p:strVal val="#ppt_w"/>
                                          </p:val>
                                        </p:tav>
                                      </p:tavLst>
                                    </p:anim>
                                    <p:anim calcmode="lin" valueType="num">
                                      <p:cBhvr>
                                        <p:cTn id="8" dur="1000" fill="hold"/>
                                        <p:tgtEl>
                                          <p:spTgt spid="43017"/>
                                        </p:tgtEl>
                                        <p:attrNameLst>
                                          <p:attrName>ppt_h</p:attrName>
                                        </p:attrNameLst>
                                      </p:cBhvr>
                                      <p:tavLst>
                                        <p:tav tm="0">
                                          <p:val>
                                            <p:fltVal val="0"/>
                                          </p:val>
                                        </p:tav>
                                        <p:tav tm="100000">
                                          <p:val>
                                            <p:strVal val="#ppt_h"/>
                                          </p:val>
                                        </p:tav>
                                      </p:tavLst>
                                    </p:anim>
                                    <p:anim calcmode="lin" valueType="num">
                                      <p:cBhvr>
                                        <p:cTn id="9" dur="1000" fill="hold"/>
                                        <p:tgtEl>
                                          <p:spTgt spid="43017"/>
                                        </p:tgtEl>
                                        <p:attrNameLst>
                                          <p:attrName>style.rotation</p:attrName>
                                        </p:attrNameLst>
                                      </p:cBhvr>
                                      <p:tavLst>
                                        <p:tav tm="0">
                                          <p:val>
                                            <p:fltVal val="90"/>
                                          </p:val>
                                        </p:tav>
                                        <p:tav tm="100000">
                                          <p:val>
                                            <p:fltVal val="0"/>
                                          </p:val>
                                        </p:tav>
                                      </p:tavLst>
                                    </p:anim>
                                    <p:animEffect transition="in" filter="fade">
                                      <p:cBhvr>
                                        <p:cTn id="10" dur="1000"/>
                                        <p:tgtEl>
                                          <p:spTgt spid="43017"/>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3018"/>
                                        </p:tgtEl>
                                        <p:attrNameLst>
                                          <p:attrName>style.visibility</p:attrName>
                                        </p:attrNameLst>
                                      </p:cBhvr>
                                      <p:to>
                                        <p:strVal val="visible"/>
                                      </p:to>
                                    </p:set>
                                    <p:anim calcmode="lin" valueType="num">
                                      <p:cBhvr>
                                        <p:cTn id="14" dur="1000" fill="hold"/>
                                        <p:tgtEl>
                                          <p:spTgt spid="43018"/>
                                        </p:tgtEl>
                                        <p:attrNameLst>
                                          <p:attrName>ppt_w</p:attrName>
                                        </p:attrNameLst>
                                      </p:cBhvr>
                                      <p:tavLst>
                                        <p:tav tm="0">
                                          <p:val>
                                            <p:fltVal val="0"/>
                                          </p:val>
                                        </p:tav>
                                        <p:tav tm="100000">
                                          <p:val>
                                            <p:strVal val="#ppt_w"/>
                                          </p:val>
                                        </p:tav>
                                      </p:tavLst>
                                    </p:anim>
                                    <p:anim calcmode="lin" valueType="num">
                                      <p:cBhvr>
                                        <p:cTn id="15" dur="1000" fill="hold"/>
                                        <p:tgtEl>
                                          <p:spTgt spid="43018"/>
                                        </p:tgtEl>
                                        <p:attrNameLst>
                                          <p:attrName>ppt_h</p:attrName>
                                        </p:attrNameLst>
                                      </p:cBhvr>
                                      <p:tavLst>
                                        <p:tav tm="0">
                                          <p:val>
                                            <p:fltVal val="0"/>
                                          </p:val>
                                        </p:tav>
                                        <p:tav tm="100000">
                                          <p:val>
                                            <p:strVal val="#ppt_h"/>
                                          </p:val>
                                        </p:tav>
                                      </p:tavLst>
                                    </p:anim>
                                    <p:anim calcmode="lin" valueType="num">
                                      <p:cBhvr>
                                        <p:cTn id="16" dur="1000" fill="hold"/>
                                        <p:tgtEl>
                                          <p:spTgt spid="43018"/>
                                        </p:tgtEl>
                                        <p:attrNameLst>
                                          <p:attrName>style.rotation</p:attrName>
                                        </p:attrNameLst>
                                      </p:cBhvr>
                                      <p:tavLst>
                                        <p:tav tm="0">
                                          <p:val>
                                            <p:fltVal val="90"/>
                                          </p:val>
                                        </p:tav>
                                        <p:tav tm="100000">
                                          <p:val>
                                            <p:fltVal val="0"/>
                                          </p:val>
                                        </p:tav>
                                      </p:tavLst>
                                    </p:anim>
                                    <p:animEffect transition="in" filter="fade">
                                      <p:cBhvr>
                                        <p:cTn id="17" dur="1000"/>
                                        <p:tgtEl>
                                          <p:spTgt spid="43018"/>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43019"/>
                                        </p:tgtEl>
                                        <p:attrNameLst>
                                          <p:attrName>style.visibility</p:attrName>
                                        </p:attrNameLst>
                                      </p:cBhvr>
                                      <p:to>
                                        <p:strVal val="visible"/>
                                      </p:to>
                                    </p:set>
                                    <p:anim calcmode="lin" valueType="num">
                                      <p:cBhvr>
                                        <p:cTn id="21" dur="1000" fill="hold"/>
                                        <p:tgtEl>
                                          <p:spTgt spid="43019"/>
                                        </p:tgtEl>
                                        <p:attrNameLst>
                                          <p:attrName>ppt_w</p:attrName>
                                        </p:attrNameLst>
                                      </p:cBhvr>
                                      <p:tavLst>
                                        <p:tav tm="0">
                                          <p:val>
                                            <p:fltVal val="0"/>
                                          </p:val>
                                        </p:tav>
                                        <p:tav tm="100000">
                                          <p:val>
                                            <p:strVal val="#ppt_w"/>
                                          </p:val>
                                        </p:tav>
                                      </p:tavLst>
                                    </p:anim>
                                    <p:anim calcmode="lin" valueType="num">
                                      <p:cBhvr>
                                        <p:cTn id="22" dur="1000" fill="hold"/>
                                        <p:tgtEl>
                                          <p:spTgt spid="43019"/>
                                        </p:tgtEl>
                                        <p:attrNameLst>
                                          <p:attrName>ppt_h</p:attrName>
                                        </p:attrNameLst>
                                      </p:cBhvr>
                                      <p:tavLst>
                                        <p:tav tm="0">
                                          <p:val>
                                            <p:fltVal val="0"/>
                                          </p:val>
                                        </p:tav>
                                        <p:tav tm="100000">
                                          <p:val>
                                            <p:strVal val="#ppt_h"/>
                                          </p:val>
                                        </p:tav>
                                      </p:tavLst>
                                    </p:anim>
                                    <p:anim calcmode="lin" valueType="num">
                                      <p:cBhvr>
                                        <p:cTn id="23" dur="1000" fill="hold"/>
                                        <p:tgtEl>
                                          <p:spTgt spid="43019"/>
                                        </p:tgtEl>
                                        <p:attrNameLst>
                                          <p:attrName>style.rotation</p:attrName>
                                        </p:attrNameLst>
                                      </p:cBhvr>
                                      <p:tavLst>
                                        <p:tav tm="0">
                                          <p:val>
                                            <p:fltVal val="90"/>
                                          </p:val>
                                        </p:tav>
                                        <p:tav tm="100000">
                                          <p:val>
                                            <p:fltVal val="0"/>
                                          </p:val>
                                        </p:tav>
                                      </p:tavLst>
                                    </p:anim>
                                    <p:animEffect transition="in" filter="fade">
                                      <p:cBhvr>
                                        <p:cTn id="24" dur="1000"/>
                                        <p:tgtEl>
                                          <p:spTgt spid="43019"/>
                                        </p:tgtEl>
                                      </p:cBhvr>
                                    </p:animEffect>
                                  </p:childTnLst>
                                </p:cTn>
                              </p:par>
                            </p:childTnLst>
                          </p:cTn>
                        </p:par>
                        <p:par>
                          <p:cTn id="25" fill="hold" nodeType="afterGroup">
                            <p:stCondLst>
                              <p:cond delay="3000"/>
                            </p:stCondLst>
                            <p:childTnLst>
                              <p:par>
                                <p:cTn id="26" presetID="3" presetClass="entr" presetSubtype="0" fill="hold" grpId="0" nodeType="afterEffect">
                                  <p:stCondLst>
                                    <p:cond delay="0"/>
                                  </p:stCondLst>
                                  <p:childTnLst>
                                    <p:set>
                                      <p:cBhvr>
                                        <p:cTn id="27" dur="1" fill="hold">
                                          <p:stCondLst>
                                            <p:cond delay="0"/>
                                          </p:stCondLst>
                                        </p:cTn>
                                        <p:tgtEl>
                                          <p:spTgt spid="40971"/>
                                        </p:tgtEl>
                                        <p:attrNameLst>
                                          <p:attrName>style.visibility</p:attrName>
                                        </p:attrNameLst>
                                      </p:cBhvr>
                                      <p:to>
                                        <p:strVal val="visible"/>
                                      </p:to>
                                    </p:set>
                                  </p:childTnLst>
                                </p:cTn>
                              </p:par>
                            </p:childTnLst>
                          </p:cTn>
                        </p:par>
                        <p:par>
                          <p:cTn id="28" fill="hold" nodeType="afterGroup">
                            <p:stCondLst>
                              <p:cond delay="3000"/>
                            </p:stCondLst>
                            <p:childTnLst>
                              <p:par>
                                <p:cTn id="29" presetID="3" presetClass="entr" presetSubtype="0" fill="hold" grpId="1" nodeType="afterEffect">
                                  <p:stCondLst>
                                    <p:cond delay="0"/>
                                  </p:stCondLst>
                                  <p:childTnLst>
                                    <p:set>
                                      <p:cBhvr>
                                        <p:cTn id="30" dur="1" fill="hold">
                                          <p:stCondLst>
                                            <p:cond delay="0"/>
                                          </p:stCondLst>
                                        </p:cTn>
                                        <p:tgtEl>
                                          <p:spTgt spid="40971"/>
                                        </p:tgtEl>
                                        <p:attrNameLst>
                                          <p:attrName>style.visibility</p:attrName>
                                        </p:attrNameLst>
                                      </p:cBhvr>
                                      <p:to>
                                        <p:strVal val="visible"/>
                                      </p:to>
                                    </p:set>
                                  </p:childTnLst>
                                </p:cTn>
                              </p:par>
                            </p:childTnLst>
                          </p:cTn>
                        </p:par>
                        <p:par>
                          <p:cTn id="31" fill="hold" nodeType="afterGroup">
                            <p:stCondLst>
                              <p:cond delay="3000"/>
                            </p:stCondLst>
                            <p:childTnLst>
                              <p:par>
                                <p:cTn id="32" presetID="3" presetClass="entr" presetSubtype="0" fill="hold" grpId="2" nodeType="afterEffect">
                                  <p:stCondLst>
                                    <p:cond delay="0"/>
                                  </p:stCondLst>
                                  <p:childTnLst>
                                    <p:set>
                                      <p:cBhvr>
                                        <p:cTn id="33" dur="1" fill="hold">
                                          <p:stCondLst>
                                            <p:cond delay="0"/>
                                          </p:stCondLst>
                                        </p:cTn>
                                        <p:tgtEl>
                                          <p:spTgt spid="40971"/>
                                        </p:tgtEl>
                                        <p:attrNameLst>
                                          <p:attrName>style.visibility</p:attrName>
                                        </p:attrNameLst>
                                      </p:cBhvr>
                                      <p:to>
                                        <p:strVal val="visible"/>
                                      </p:to>
                                    </p:set>
                                  </p:childTnLst>
                                </p:cTn>
                              </p:par>
                            </p:childTnLst>
                          </p:cTn>
                        </p:par>
                        <p:par>
                          <p:cTn id="34" fill="hold" nodeType="afterGroup">
                            <p:stCondLst>
                              <p:cond delay="3000"/>
                            </p:stCondLst>
                            <p:childTnLst>
                              <p:par>
                                <p:cTn id="35" presetID="3" presetClass="entr" presetSubtype="0" fill="hold" grpId="0" nodeType="afterEffect">
                                  <p:stCondLst>
                                    <p:cond delay="0"/>
                                  </p:stCondLst>
                                  <p:childTnLst>
                                    <p:set>
                                      <p:cBhvr>
                                        <p:cTn id="36" dur="1" fill="hold">
                                          <p:stCondLst>
                                            <p:cond delay="0"/>
                                          </p:stCondLst>
                                        </p:cTn>
                                        <p:tgtEl>
                                          <p:spTgt spid="40972"/>
                                        </p:tgtEl>
                                        <p:attrNameLst>
                                          <p:attrName>style.visibility</p:attrName>
                                        </p:attrNameLst>
                                      </p:cBhvr>
                                      <p:to>
                                        <p:strVal val="visible"/>
                                      </p:to>
                                    </p:set>
                                  </p:childTnLst>
                                </p:cTn>
                              </p:par>
                            </p:childTnLst>
                          </p:cTn>
                        </p:par>
                        <p:par>
                          <p:cTn id="37" fill="hold" nodeType="afterGroup">
                            <p:stCondLst>
                              <p:cond delay="3000"/>
                            </p:stCondLst>
                            <p:childTnLst>
                              <p:par>
                                <p:cTn id="38" presetID="3" presetClass="entr" presetSubtype="0" fill="hold" grpId="3" nodeType="afterEffect">
                                  <p:stCondLst>
                                    <p:cond delay="0"/>
                                  </p:stCondLst>
                                  <p:childTnLst>
                                    <p:set>
                                      <p:cBhvr>
                                        <p:cTn id="39" dur="1" fill="hold">
                                          <p:stCondLst>
                                            <p:cond delay="0"/>
                                          </p:stCondLst>
                                        </p:cTn>
                                        <p:tgtEl>
                                          <p:spTgt spid="40971"/>
                                        </p:tgtEl>
                                        <p:attrNameLst>
                                          <p:attrName>style.visibility</p:attrName>
                                        </p:attrNameLst>
                                      </p:cBhvr>
                                      <p:to>
                                        <p:strVal val="visible"/>
                                      </p:to>
                                    </p:set>
                                  </p:childTnLst>
                                </p:cTn>
                              </p:par>
                            </p:childTnLst>
                          </p:cTn>
                        </p:par>
                        <p:par>
                          <p:cTn id="40" fill="hold" nodeType="afterGroup">
                            <p:stCondLst>
                              <p:cond delay="3000"/>
                            </p:stCondLst>
                            <p:childTnLst>
                              <p:par>
                                <p:cTn id="41" presetID="3" presetClass="entr" presetSubtype="0" fill="hold" grpId="1" nodeType="afterEffect">
                                  <p:stCondLst>
                                    <p:cond delay="0"/>
                                  </p:stCondLst>
                                  <p:childTnLst>
                                    <p:set>
                                      <p:cBhvr>
                                        <p:cTn id="42" dur="1" fill="hold">
                                          <p:stCondLst>
                                            <p:cond delay="0"/>
                                          </p:stCondLst>
                                        </p:cTn>
                                        <p:tgtEl>
                                          <p:spTgt spid="40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40971" grpId="1" animBg="1"/>
      <p:bldP spid="40971" grpId="2" animBg="1"/>
      <p:bldP spid="40971" grpId="3" animBg="1"/>
      <p:bldP spid="40972" grpId="0" animBg="1"/>
      <p:bldP spid="4097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87" name="Title 1"/>
          <p:cNvSpPr>
            <a:spLocks noGrp="1"/>
          </p:cNvSpPr>
          <p:nvPr>
            <p:ph type="title" idx="4294967295"/>
          </p:nvPr>
        </p:nvSpPr>
        <p:spPr>
          <a:xfrm>
            <a:off x="468313" y="0"/>
            <a:ext cx="8229600" cy="1143000"/>
          </a:xfrm>
        </p:spPr>
        <p:txBody>
          <a:bodyPr/>
          <a:lstStyle/>
          <a:p>
            <a:pPr eaLnBrk="1" hangingPunct="1"/>
            <a:r>
              <a:rPr lang="en-GB" b="1">
                <a:latin typeface="Comic Sans MS" charset="0"/>
              </a:rPr>
              <a:t>Amphetamine</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40971" name="WordArt 11"/>
          <p:cNvSpPr>
            <a:spLocks noChangeArrowheads="1" noChangeShapeType="1" noTextEdit="1"/>
          </p:cNvSpPr>
          <p:nvPr/>
        </p:nvSpPr>
        <p:spPr bwMode="auto">
          <a:xfrm>
            <a:off x="1116013" y="2492375"/>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B</a:t>
            </a:r>
          </a:p>
        </p:txBody>
      </p:sp>
      <p:pic>
        <p:nvPicPr>
          <p:cNvPr id="51214" name="Picture 14" descr="header_image_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665538"/>
            <a:ext cx="5327650" cy="1420812"/>
          </a:xfrm>
          <a:prstGeom prst="rect">
            <a:avLst/>
          </a:prstGeom>
          <a:noFill/>
          <a:ln w="57150" cmpd="thickThin">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51215" name="WordArt 15"/>
          <p:cNvSpPr>
            <a:spLocks noChangeArrowheads="1" noChangeShapeType="1" noTextEdit="1"/>
          </p:cNvSpPr>
          <p:nvPr/>
        </p:nvSpPr>
        <p:spPr bwMode="auto">
          <a:xfrm>
            <a:off x="6227763" y="692150"/>
            <a:ext cx="2519362" cy="10795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stimulant</a:t>
            </a:r>
          </a:p>
        </p:txBody>
      </p:sp>
      <p:pic>
        <p:nvPicPr>
          <p:cNvPr id="51219" name="Picture 19" descr="Amphetamine-580x3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1916113"/>
            <a:ext cx="4660900" cy="2755900"/>
          </a:xfrm>
          <a:prstGeom prst="rect">
            <a:avLst/>
          </a:prstGeom>
          <a:noFill/>
          <a:ln w="57150" cmpd="thickThin">
            <a:solidFill>
              <a:srgbClr val="00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1219"/>
                                        </p:tgtEl>
                                        <p:attrNameLst>
                                          <p:attrName>style.visibility</p:attrName>
                                        </p:attrNameLst>
                                      </p:cBhvr>
                                      <p:to>
                                        <p:strVal val="visible"/>
                                      </p:to>
                                    </p:set>
                                    <p:animScale>
                                      <p:cBhvr>
                                        <p:cTn id="7" dur="1000" decel="50000" fill="hold">
                                          <p:stCondLst>
                                            <p:cond delay="0"/>
                                          </p:stCondLst>
                                        </p:cTn>
                                        <p:tgtEl>
                                          <p:spTgt spid="512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19"/>
                                        </p:tgtEl>
                                        <p:attrNameLst>
                                          <p:attrName>ppt_x</p:attrName>
                                          <p:attrName>ppt_y</p:attrName>
                                        </p:attrNameLst>
                                      </p:cBhvr>
                                    </p:animMotion>
                                    <p:animEffect transition="in" filter="fade">
                                      <p:cBhvr>
                                        <p:cTn id="9" dur="1000"/>
                                        <p:tgtEl>
                                          <p:spTgt spid="51219"/>
                                        </p:tgtEl>
                                      </p:cBhvr>
                                    </p:animEffect>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51214"/>
                                        </p:tgtEl>
                                        <p:attrNameLst>
                                          <p:attrName>style.visibility</p:attrName>
                                        </p:attrNameLst>
                                      </p:cBhvr>
                                      <p:to>
                                        <p:strVal val="visible"/>
                                      </p:to>
                                    </p:set>
                                    <p:anim calcmode="lin" valueType="num">
                                      <p:cBhvr additive="base">
                                        <p:cTn id="13" dur="500" fill="hold"/>
                                        <p:tgtEl>
                                          <p:spTgt spid="51214"/>
                                        </p:tgtEl>
                                        <p:attrNameLst>
                                          <p:attrName>ppt_x</p:attrName>
                                        </p:attrNameLst>
                                      </p:cBhvr>
                                      <p:tavLst>
                                        <p:tav tm="0">
                                          <p:val>
                                            <p:strVal val="#ppt_x"/>
                                          </p:val>
                                        </p:tav>
                                        <p:tav tm="100000">
                                          <p:val>
                                            <p:strVal val="#ppt_x"/>
                                          </p:val>
                                        </p:tav>
                                      </p:tavLst>
                                    </p:anim>
                                    <p:anim calcmode="lin" valueType="num">
                                      <p:cBhvr additive="base">
                                        <p:cTn id="14" dur="500" fill="hold"/>
                                        <p:tgtEl>
                                          <p:spTgt spid="5121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40971"/>
                                        </p:tgtEl>
                                        <p:attrNameLst>
                                          <p:attrName>style.visibility</p:attrName>
                                        </p:attrNameLst>
                                      </p:cBhvr>
                                      <p:to>
                                        <p:strVal val="visible"/>
                                      </p:to>
                                    </p:set>
                                    <p:anim calcmode="lin" valueType="num">
                                      <p:cBhvr additive="base">
                                        <p:cTn id="18" dur="500" fill="hold"/>
                                        <p:tgtEl>
                                          <p:spTgt spid="40971"/>
                                        </p:tgtEl>
                                        <p:attrNameLst>
                                          <p:attrName>ppt_x</p:attrName>
                                        </p:attrNameLst>
                                      </p:cBhvr>
                                      <p:tavLst>
                                        <p:tav tm="0">
                                          <p:val>
                                            <p:strVal val="#ppt_x"/>
                                          </p:val>
                                        </p:tav>
                                        <p:tav tm="100000">
                                          <p:val>
                                            <p:strVal val="#ppt_x"/>
                                          </p:val>
                                        </p:tav>
                                      </p:tavLst>
                                    </p:anim>
                                    <p:anim calcmode="lin" valueType="num">
                                      <p:cBhvr additive="base">
                                        <p:cTn id="19" dur="500" fill="hold"/>
                                        <p:tgtEl>
                                          <p:spTgt spid="4097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51215"/>
                                        </p:tgtEl>
                                        <p:attrNameLst>
                                          <p:attrName>style.visibility</p:attrName>
                                        </p:attrNameLst>
                                      </p:cBhvr>
                                      <p:to>
                                        <p:strVal val="visible"/>
                                      </p:to>
                                    </p:set>
                                    <p:anim calcmode="lin" valueType="num">
                                      <p:cBhvr additive="base">
                                        <p:cTn id="23" dur="500" fill="hold"/>
                                        <p:tgtEl>
                                          <p:spTgt spid="51215"/>
                                        </p:tgtEl>
                                        <p:attrNameLst>
                                          <p:attrName>ppt_x</p:attrName>
                                        </p:attrNameLst>
                                      </p:cBhvr>
                                      <p:tavLst>
                                        <p:tav tm="0">
                                          <p:val>
                                            <p:strVal val="#ppt_x"/>
                                          </p:val>
                                        </p:tav>
                                        <p:tav tm="100000">
                                          <p:val>
                                            <p:strVal val="#ppt_x"/>
                                          </p:val>
                                        </p:tav>
                                      </p:tavLst>
                                    </p:anim>
                                    <p:anim calcmode="lin" valueType="num">
                                      <p:cBhvr additive="base">
                                        <p:cTn id="24" dur="500" fill="hold"/>
                                        <p:tgtEl>
                                          <p:spTgt spid="51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512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1" name="Title 1"/>
          <p:cNvSpPr>
            <a:spLocks noGrp="1"/>
          </p:cNvSpPr>
          <p:nvPr>
            <p:ph type="title" idx="4294967295"/>
          </p:nvPr>
        </p:nvSpPr>
        <p:spPr>
          <a:xfrm>
            <a:off x="468313" y="0"/>
            <a:ext cx="8229600" cy="1143000"/>
          </a:xfrm>
        </p:spPr>
        <p:txBody>
          <a:bodyPr/>
          <a:lstStyle/>
          <a:p>
            <a:pPr eaLnBrk="1" hangingPunct="1"/>
            <a:r>
              <a:rPr lang="en-GB" b="1">
                <a:latin typeface="Comic Sans MS" charset="0"/>
              </a:rPr>
              <a:t>Cocaine</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53261" name="Picture 13" descr="crackcoca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1412875"/>
            <a:ext cx="333692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WordArt 11"/>
          <p:cNvSpPr>
            <a:spLocks noChangeArrowheads="1" noChangeShapeType="1" noTextEdit="1"/>
          </p:cNvSpPr>
          <p:nvPr/>
        </p:nvSpPr>
        <p:spPr bwMode="auto">
          <a:xfrm>
            <a:off x="900113" y="4005263"/>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A</a:t>
            </a:r>
          </a:p>
        </p:txBody>
      </p:sp>
      <p:sp>
        <p:nvSpPr>
          <p:cNvPr id="53264" name="WordArt 16"/>
          <p:cNvSpPr>
            <a:spLocks noChangeArrowheads="1" noChangeShapeType="1" noTextEdit="1"/>
          </p:cNvSpPr>
          <p:nvPr/>
        </p:nvSpPr>
        <p:spPr bwMode="auto">
          <a:xfrm>
            <a:off x="6372225" y="620713"/>
            <a:ext cx="2519363" cy="10795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stimulant</a:t>
            </a:r>
          </a:p>
        </p:txBody>
      </p:sp>
      <p:pic>
        <p:nvPicPr>
          <p:cNvPr id="53266" name="Picture 18" descr="coca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1844675"/>
            <a:ext cx="47625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7" name="Picture 19" descr="crack-pi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981075"/>
            <a:ext cx="24082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3266"/>
                                        </p:tgtEl>
                                        <p:attrNameLst>
                                          <p:attrName>style.visibility</p:attrName>
                                        </p:attrNameLst>
                                      </p:cBhvr>
                                      <p:to>
                                        <p:strVal val="visible"/>
                                      </p:to>
                                    </p:set>
                                    <p:animScale>
                                      <p:cBhvr>
                                        <p:cTn id="7" dur="1000" decel="50000" fill="hold">
                                          <p:stCondLst>
                                            <p:cond delay="0"/>
                                          </p:stCondLst>
                                        </p:cTn>
                                        <p:tgtEl>
                                          <p:spTgt spid="53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3266"/>
                                        </p:tgtEl>
                                        <p:attrNameLst>
                                          <p:attrName>ppt_x</p:attrName>
                                          <p:attrName>ppt_y</p:attrName>
                                        </p:attrNameLst>
                                      </p:cBhvr>
                                    </p:animMotion>
                                    <p:animEffect transition="in" filter="fade">
                                      <p:cBhvr>
                                        <p:cTn id="9" dur="1000"/>
                                        <p:tgtEl>
                                          <p:spTgt spid="53266"/>
                                        </p:tgtEl>
                                      </p:cBhvr>
                                    </p:animEffect>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53261"/>
                                        </p:tgtEl>
                                        <p:attrNameLst>
                                          <p:attrName>style.visibility</p:attrName>
                                        </p:attrNameLst>
                                      </p:cBhvr>
                                      <p:to>
                                        <p:strVal val="visible"/>
                                      </p:to>
                                    </p:set>
                                    <p:anim calcmode="lin" valueType="num">
                                      <p:cBhvr additive="base">
                                        <p:cTn id="13" dur="500" fill="hold"/>
                                        <p:tgtEl>
                                          <p:spTgt spid="53261"/>
                                        </p:tgtEl>
                                        <p:attrNameLst>
                                          <p:attrName>ppt_x</p:attrName>
                                        </p:attrNameLst>
                                      </p:cBhvr>
                                      <p:tavLst>
                                        <p:tav tm="0">
                                          <p:val>
                                            <p:strVal val="#ppt_x"/>
                                          </p:val>
                                        </p:tav>
                                        <p:tav tm="100000">
                                          <p:val>
                                            <p:strVal val="#ppt_x"/>
                                          </p:val>
                                        </p:tav>
                                      </p:tavLst>
                                    </p:anim>
                                    <p:anim calcmode="lin" valueType="num">
                                      <p:cBhvr additive="base">
                                        <p:cTn id="14" dur="500" fill="hold"/>
                                        <p:tgtEl>
                                          <p:spTgt spid="5326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2000"/>
                            </p:stCondLst>
                            <p:childTnLst>
                              <p:par>
                                <p:cTn id="16" presetID="2" presetClass="entr" presetSubtype="4" fill="hold" nodeType="afterEffect">
                                  <p:stCondLst>
                                    <p:cond delay="0"/>
                                  </p:stCondLst>
                                  <p:childTnLst>
                                    <p:set>
                                      <p:cBhvr>
                                        <p:cTn id="17" dur="1" fill="hold">
                                          <p:stCondLst>
                                            <p:cond delay="0"/>
                                          </p:stCondLst>
                                        </p:cTn>
                                        <p:tgtEl>
                                          <p:spTgt spid="53267"/>
                                        </p:tgtEl>
                                        <p:attrNameLst>
                                          <p:attrName>style.visibility</p:attrName>
                                        </p:attrNameLst>
                                      </p:cBhvr>
                                      <p:to>
                                        <p:strVal val="visible"/>
                                      </p:to>
                                    </p:set>
                                    <p:anim calcmode="lin" valueType="num">
                                      <p:cBhvr additive="base">
                                        <p:cTn id="18" dur="500" fill="hold"/>
                                        <p:tgtEl>
                                          <p:spTgt spid="53267"/>
                                        </p:tgtEl>
                                        <p:attrNameLst>
                                          <p:attrName>ppt_x</p:attrName>
                                        </p:attrNameLst>
                                      </p:cBhvr>
                                      <p:tavLst>
                                        <p:tav tm="0">
                                          <p:val>
                                            <p:strVal val="#ppt_x"/>
                                          </p:val>
                                        </p:tav>
                                        <p:tav tm="100000">
                                          <p:val>
                                            <p:strVal val="#ppt_x"/>
                                          </p:val>
                                        </p:tav>
                                      </p:tavLst>
                                    </p:anim>
                                    <p:anim calcmode="lin" valueType="num">
                                      <p:cBhvr additive="base">
                                        <p:cTn id="19" dur="500" fill="hold"/>
                                        <p:tgtEl>
                                          <p:spTgt spid="53267"/>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500"/>
                            </p:stCondLst>
                            <p:childTnLst>
                              <p:par>
                                <p:cTn id="21" presetID="1" presetClass="entr" presetSubtype="0" fill="hold" nodeType="afterEffect">
                                  <p:stCondLst>
                                    <p:cond delay="0"/>
                                  </p:stCondLst>
                                  <p:childTnLst>
                                    <p:set>
                                      <p:cBhvr>
                                        <p:cTn id="22" dur="1" fill="hold">
                                          <p:stCondLst>
                                            <p:cond delay="0"/>
                                          </p:stCondLst>
                                        </p:cTn>
                                        <p:tgtEl>
                                          <p:spTgt spid="53261"/>
                                        </p:tgtEl>
                                        <p:attrNameLst>
                                          <p:attrName>style.visibility</p:attrName>
                                        </p:attrNameLst>
                                      </p:cBhvr>
                                      <p:to>
                                        <p:strVal val="visible"/>
                                      </p:to>
                                    </p:set>
                                  </p:childTnLst>
                                </p:cTn>
                              </p:par>
                            </p:childTnLst>
                          </p:cTn>
                        </p:par>
                        <p:par>
                          <p:cTn id="23" fill="hold" nodeType="afterGroup">
                            <p:stCondLst>
                              <p:cond delay="2500"/>
                            </p:stCondLst>
                            <p:childTnLst>
                              <p:par>
                                <p:cTn id="24" presetID="3" presetClass="entr" presetSubtype="0" fill="hold" grpId="0" nodeType="afterEffect">
                                  <p:stCondLst>
                                    <p:cond delay="0"/>
                                  </p:stCondLst>
                                  <p:childTnLst>
                                    <p:set>
                                      <p:cBhvr>
                                        <p:cTn id="25" dur="1" fill="hold">
                                          <p:stCondLst>
                                            <p:cond delay="0"/>
                                          </p:stCondLst>
                                        </p:cTn>
                                        <p:tgtEl>
                                          <p:spTgt spid="53264"/>
                                        </p:tgtEl>
                                        <p:attrNameLst>
                                          <p:attrName>style.visibility</p:attrName>
                                        </p:attrNameLst>
                                      </p:cBhvr>
                                      <p:to>
                                        <p:strVal val="visible"/>
                                      </p:to>
                                    </p:set>
                                  </p:childTnLst>
                                </p:cTn>
                              </p:par>
                            </p:childTnLst>
                          </p:cTn>
                        </p:par>
                        <p:par>
                          <p:cTn id="26" fill="hold" nodeType="afterGroup">
                            <p:stCondLst>
                              <p:cond delay="2500"/>
                            </p:stCondLst>
                            <p:childTnLst>
                              <p:par>
                                <p:cTn id="27" presetID="3" presetClass="entr" presetSubtype="0" fill="hold" grpId="0" nodeType="afterEffect">
                                  <p:stCondLst>
                                    <p:cond delay="0"/>
                                  </p:stCondLst>
                                  <p:childTnLst>
                                    <p:set>
                                      <p:cBhvr>
                                        <p:cTn id="28"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532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5" name="Title 1"/>
          <p:cNvSpPr>
            <a:spLocks noGrp="1"/>
          </p:cNvSpPr>
          <p:nvPr>
            <p:ph type="title" idx="4294967295"/>
          </p:nvPr>
        </p:nvSpPr>
        <p:spPr>
          <a:xfrm>
            <a:off x="468313" y="0"/>
            <a:ext cx="8229600" cy="1143000"/>
          </a:xfrm>
        </p:spPr>
        <p:txBody>
          <a:bodyPr/>
          <a:lstStyle/>
          <a:p>
            <a:pPr eaLnBrk="1" hangingPunct="1"/>
            <a:r>
              <a:rPr lang="en-GB" b="1">
                <a:latin typeface="Comic Sans MS" charset="0"/>
              </a:rPr>
              <a:t>Heroin</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55309" name="Picture 13" descr="heroin_gallery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981075"/>
            <a:ext cx="5080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4" descr="hero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3213100"/>
            <a:ext cx="298291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5" descr="Injecting_Hero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1125538"/>
            <a:ext cx="30241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WordArt 11"/>
          <p:cNvSpPr>
            <a:spLocks noChangeArrowheads="1" noChangeShapeType="1" noTextEdit="1"/>
          </p:cNvSpPr>
          <p:nvPr/>
        </p:nvSpPr>
        <p:spPr bwMode="auto">
          <a:xfrm>
            <a:off x="2124075" y="3789363"/>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A</a:t>
            </a:r>
          </a:p>
        </p:txBody>
      </p:sp>
      <p:sp>
        <p:nvSpPr>
          <p:cNvPr id="55313" name="WordArt 17"/>
          <p:cNvSpPr>
            <a:spLocks noChangeArrowheads="1" noChangeShapeType="1" noTextEdit="1"/>
          </p:cNvSpPr>
          <p:nvPr/>
        </p:nvSpPr>
        <p:spPr bwMode="auto">
          <a:xfrm>
            <a:off x="6372225" y="620713"/>
            <a:ext cx="2519363" cy="10795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analgesic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5309"/>
                                        </p:tgtEl>
                                        <p:attrNameLst>
                                          <p:attrName>style.visibility</p:attrName>
                                        </p:attrNameLst>
                                      </p:cBhvr>
                                      <p:to>
                                        <p:strVal val="visible"/>
                                      </p:to>
                                    </p:set>
                                    <p:animScale>
                                      <p:cBhvr>
                                        <p:cTn id="7" dur="1000" decel="50000" fill="hold">
                                          <p:stCondLst>
                                            <p:cond delay="0"/>
                                          </p:stCondLst>
                                        </p:cTn>
                                        <p:tgtEl>
                                          <p:spTgt spid="553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5309"/>
                                        </p:tgtEl>
                                        <p:attrNameLst>
                                          <p:attrName>ppt_x</p:attrName>
                                          <p:attrName>ppt_y</p:attrName>
                                        </p:attrNameLst>
                                      </p:cBhvr>
                                    </p:animMotion>
                                    <p:animEffect transition="in" filter="fade">
                                      <p:cBhvr>
                                        <p:cTn id="9" dur="1000"/>
                                        <p:tgtEl>
                                          <p:spTgt spid="55309"/>
                                        </p:tgtEl>
                                      </p:cBhvr>
                                    </p:animEffect>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55310"/>
                                        </p:tgtEl>
                                        <p:attrNameLst>
                                          <p:attrName>style.visibility</p:attrName>
                                        </p:attrNameLst>
                                      </p:cBhvr>
                                      <p:to>
                                        <p:strVal val="visible"/>
                                      </p:to>
                                    </p:set>
                                    <p:anim calcmode="lin" valueType="num">
                                      <p:cBhvr additive="base">
                                        <p:cTn id="13" dur="500" fill="hold"/>
                                        <p:tgtEl>
                                          <p:spTgt spid="55310"/>
                                        </p:tgtEl>
                                        <p:attrNameLst>
                                          <p:attrName>ppt_x</p:attrName>
                                        </p:attrNameLst>
                                      </p:cBhvr>
                                      <p:tavLst>
                                        <p:tav tm="0">
                                          <p:val>
                                            <p:strVal val="#ppt_x"/>
                                          </p:val>
                                        </p:tav>
                                        <p:tav tm="100000">
                                          <p:val>
                                            <p:strVal val="#ppt_x"/>
                                          </p:val>
                                        </p:tav>
                                      </p:tavLst>
                                    </p:anim>
                                    <p:anim calcmode="lin" valueType="num">
                                      <p:cBhvr additive="base">
                                        <p:cTn id="14" dur="500" fill="hold"/>
                                        <p:tgtEl>
                                          <p:spTgt spid="55310"/>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 presetClass="entr" presetSubtype="4" fill="hold" nodeType="afterEffect">
                                  <p:stCondLst>
                                    <p:cond delay="0"/>
                                  </p:stCondLst>
                                  <p:childTnLst>
                                    <p:set>
                                      <p:cBhvr>
                                        <p:cTn id="17" dur="1" fill="hold">
                                          <p:stCondLst>
                                            <p:cond delay="0"/>
                                          </p:stCondLst>
                                        </p:cTn>
                                        <p:tgtEl>
                                          <p:spTgt spid="55311"/>
                                        </p:tgtEl>
                                        <p:attrNameLst>
                                          <p:attrName>style.visibility</p:attrName>
                                        </p:attrNameLst>
                                      </p:cBhvr>
                                      <p:to>
                                        <p:strVal val="visible"/>
                                      </p:to>
                                    </p:set>
                                    <p:anim calcmode="lin" valueType="num">
                                      <p:cBhvr additive="base">
                                        <p:cTn id="18" dur="500" fill="hold"/>
                                        <p:tgtEl>
                                          <p:spTgt spid="55311"/>
                                        </p:tgtEl>
                                        <p:attrNameLst>
                                          <p:attrName>ppt_x</p:attrName>
                                        </p:attrNameLst>
                                      </p:cBhvr>
                                      <p:tavLst>
                                        <p:tav tm="0">
                                          <p:val>
                                            <p:strVal val="#ppt_x"/>
                                          </p:val>
                                        </p:tav>
                                        <p:tav tm="100000">
                                          <p:val>
                                            <p:strVal val="#ppt_x"/>
                                          </p:val>
                                        </p:tav>
                                      </p:tavLst>
                                    </p:anim>
                                    <p:anim calcmode="lin" valueType="num">
                                      <p:cBhvr additive="base">
                                        <p:cTn id="19" dur="500" fill="hold"/>
                                        <p:tgtEl>
                                          <p:spTgt spid="5531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3" presetClass="entr" presetSubtype="0" fill="hold" grpId="0" nodeType="afterEffect">
                                  <p:stCondLst>
                                    <p:cond delay="0"/>
                                  </p:stCondLst>
                                  <p:childTnLst>
                                    <p:set>
                                      <p:cBhvr>
                                        <p:cTn id="22" dur="1" fill="hold">
                                          <p:stCondLst>
                                            <p:cond delay="0"/>
                                          </p:stCondLst>
                                        </p:cTn>
                                        <p:tgtEl>
                                          <p:spTgt spid="40971"/>
                                        </p:tgtEl>
                                        <p:attrNameLst>
                                          <p:attrName>style.visibility</p:attrName>
                                        </p:attrNameLst>
                                      </p:cBhvr>
                                      <p:to>
                                        <p:strVal val="visible"/>
                                      </p:to>
                                    </p:set>
                                  </p:childTnLst>
                                </p:cTn>
                              </p:par>
                            </p:childTnLst>
                          </p:cTn>
                        </p:par>
                        <p:par>
                          <p:cTn id="23" fill="hold" nodeType="afterGroup">
                            <p:stCondLst>
                              <p:cond delay="2000"/>
                            </p:stCondLst>
                            <p:childTnLst>
                              <p:par>
                                <p:cTn id="24" presetID="3" presetClass="entr" presetSubtype="0" fill="hold" grpId="0" nodeType="afterEffect">
                                  <p:stCondLst>
                                    <p:cond delay="0"/>
                                  </p:stCondLst>
                                  <p:childTnLst>
                                    <p:set>
                                      <p:cBhvr>
                                        <p:cTn id="25" dur="1" fill="hold">
                                          <p:stCondLst>
                                            <p:cond delay="0"/>
                                          </p:stCondLst>
                                        </p:cTn>
                                        <p:tgtEl>
                                          <p:spTgt spid="55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553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tam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93973" y="690402"/>
            <a:ext cx="3078293" cy="5243120"/>
          </a:xfrm>
          <a:prstGeom prst="rect">
            <a:avLst/>
          </a:prstGeom>
          <a:noFill/>
          <a:ln w="57150" cmpd="thickThin">
            <a:solidFill>
              <a:srgbClr val="008000"/>
            </a:solidFill>
            <a:miter lim="800000"/>
            <a:headEnd/>
            <a:tailEnd/>
          </a:ln>
        </p:spPr>
      </p:pic>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4"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5"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6"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7" cstate="print"/>
          <a:stretch>
            <a:fillRect/>
          </a:stretch>
        </p:blipFill>
        <p:spPr>
          <a:xfrm>
            <a:off x="2262514" y="5085184"/>
            <a:ext cx="2506785" cy="1772816"/>
          </a:xfrm>
          <a:prstGeom prst="rect">
            <a:avLst/>
          </a:prstGeom>
          <a:ln>
            <a:noFill/>
          </a:ln>
          <a:effectLst>
            <a:softEdge rad="317500"/>
          </a:effectLst>
        </p:spPr>
      </p:pic>
      <p:sp>
        <p:nvSpPr>
          <p:cNvPr id="19465" name="Title 1"/>
          <p:cNvSpPr>
            <a:spLocks/>
          </p:cNvSpPr>
          <p:nvPr/>
        </p:nvSpPr>
        <p:spPr bwMode="auto">
          <a:xfrm>
            <a:off x="468313"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4400" b="1">
                <a:solidFill>
                  <a:schemeClr val="tx2"/>
                </a:solidFill>
                <a:latin typeface="Comic Sans MS" charset="0"/>
              </a:rPr>
              <a:t>Ketamine</a:t>
            </a:r>
          </a:p>
        </p:txBody>
      </p:sp>
      <p:sp>
        <p:nvSpPr>
          <p:cNvPr id="49162" name="WordArt 10"/>
          <p:cNvSpPr>
            <a:spLocks noChangeArrowheads="1" noChangeShapeType="1" noTextEdit="1"/>
          </p:cNvSpPr>
          <p:nvPr/>
        </p:nvSpPr>
        <p:spPr bwMode="auto">
          <a:xfrm>
            <a:off x="6011863" y="1196975"/>
            <a:ext cx="2519362" cy="10795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analgesic</a:t>
            </a:r>
          </a:p>
        </p:txBody>
      </p:sp>
      <p:sp>
        <p:nvSpPr>
          <p:cNvPr id="40971" name="WordArt 11"/>
          <p:cNvSpPr>
            <a:spLocks noChangeArrowheads="1" noChangeShapeType="1" noTextEdit="1"/>
          </p:cNvSpPr>
          <p:nvPr/>
        </p:nvSpPr>
        <p:spPr bwMode="auto">
          <a:xfrm>
            <a:off x="683568" y="3789040"/>
            <a:ext cx="2736850" cy="936625"/>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0" fill="hold" grpId="0" nodeType="afterEffect">
                                  <p:stCondLst>
                                    <p:cond delay="0"/>
                                  </p:stCondLst>
                                  <p:childTnLst>
                                    <p:set>
                                      <p:cBhvr>
                                        <p:cTn id="6" dur="1" fill="hold">
                                          <p:stCondLst>
                                            <p:cond delay="0"/>
                                          </p:stCondLst>
                                        </p:cTn>
                                        <p:tgtEl>
                                          <p:spTgt spid="40971"/>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0" fill="hold" grpId="0" nodeType="afterEffect">
                                  <p:stCondLst>
                                    <p:cond delay="0"/>
                                  </p:stCondLst>
                                  <p:childTnLst>
                                    <p:set>
                                      <p:cBhvr>
                                        <p:cTn id="9" dur="1" fill="hold">
                                          <p:stCondLst>
                                            <p:cond delay="0"/>
                                          </p:stCondLst>
                                        </p:cTn>
                                        <p:tgtEl>
                                          <p:spTgt spid="49162"/>
                                        </p:tgtEl>
                                        <p:attrNameLst>
                                          <p:attrName>style.visibility</p:attrName>
                                        </p:attrNameLst>
                                      </p:cBhvr>
                                      <p:to>
                                        <p:strVal val="visible"/>
                                      </p:to>
                                    </p:set>
                                  </p:childTnLst>
                                </p:cTn>
                              </p:par>
                            </p:childTnLst>
                          </p:cTn>
                        </p:par>
                        <p:par>
                          <p:cTn id="10" fill="hold" nodeType="afterGroup">
                            <p:stCondLst>
                              <p:cond delay="0"/>
                            </p:stCondLst>
                            <p:childTnLst>
                              <p:par>
                                <p:cTn id="11" presetID="3" presetClass="entr" presetSubtype="0" fill="hold" grpId="1" nodeType="afterEffect">
                                  <p:stCondLst>
                                    <p:cond delay="0"/>
                                  </p:stCondLst>
                                  <p:childTnLst>
                                    <p:set>
                                      <p:cBhvr>
                                        <p:cTn id="12"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P spid="40971" grpId="0" animBg="1"/>
      <p:bldP spid="4097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rd files SAFETY TEMPLATE LANDSCAPE 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Image Det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4149725"/>
            <a:ext cx="3343275" cy="1193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6"/>
          <p:cNvPicPr>
            <a:picLocks noChangeAspect="1" noChangeArrowheads="1"/>
          </p:cNvPicPr>
          <p:nvPr/>
        </p:nvPicPr>
        <p:blipFill>
          <a:blip r:embed="rId5">
            <a:extLst>
              <a:ext uri="{28A0092B-C50C-407E-A947-70E740481C1C}">
                <a14:useLocalDpi xmlns:a14="http://schemas.microsoft.com/office/drawing/2010/main" val="0"/>
              </a:ext>
            </a:extLst>
          </a:blip>
          <a:srcRect l="18008" t="17958" r="19675" b="56541"/>
          <a:stretch>
            <a:fillRect/>
          </a:stretch>
        </p:blipFill>
        <p:spPr bwMode="auto">
          <a:xfrm>
            <a:off x="2339975" y="620713"/>
            <a:ext cx="4537075" cy="1160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9"/>
          <p:cNvPicPr>
            <a:picLocks noChangeAspect="1" noChangeArrowheads="1"/>
          </p:cNvPicPr>
          <p:nvPr/>
        </p:nvPicPr>
        <p:blipFill>
          <a:blip r:embed="rId6">
            <a:extLst>
              <a:ext uri="{28A0092B-C50C-407E-A947-70E740481C1C}">
                <a14:useLocalDpi xmlns:a14="http://schemas.microsoft.com/office/drawing/2010/main" val="0"/>
              </a:ext>
            </a:extLst>
          </a:blip>
          <a:srcRect l="11510" t="17958" r="12891" b="67271"/>
          <a:stretch>
            <a:fillRect/>
          </a:stretch>
        </p:blipFill>
        <p:spPr bwMode="auto">
          <a:xfrm>
            <a:off x="611188" y="2565400"/>
            <a:ext cx="7597775" cy="9271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5" name="Title 1"/>
          <p:cNvSpPr>
            <a:spLocks noGrp="1"/>
          </p:cNvSpPr>
          <p:nvPr>
            <p:ph type="title" idx="4294967295"/>
          </p:nvPr>
        </p:nvSpPr>
        <p:spPr/>
        <p:txBody>
          <a:bodyPr/>
          <a:lstStyle/>
          <a:p>
            <a:pPr eaLnBrk="1" hangingPunct="1"/>
            <a:r>
              <a:rPr lang="en-GB" b="1">
                <a:latin typeface="Comic Sans MS" charset="0"/>
              </a:rPr>
              <a:t>Activity - Name that drug!</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3080" name="Text Box 12"/>
          <p:cNvSpPr txBox="1">
            <a:spLocks noChangeArrowheads="1"/>
          </p:cNvSpPr>
          <p:nvPr/>
        </p:nvSpPr>
        <p:spPr bwMode="auto">
          <a:xfrm>
            <a:off x="2700338" y="3213100"/>
            <a:ext cx="151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GB" sz="2400" b="1">
                <a:solidFill>
                  <a:schemeClr val="bg1"/>
                </a:solidFill>
                <a:latin typeface="Comic Sans MS" charset="0"/>
              </a:rPr>
              <a:t>Picture</a:t>
            </a:r>
          </a:p>
        </p:txBody>
      </p:sp>
      <p:grpSp>
        <p:nvGrpSpPr>
          <p:cNvPr id="3081" name="Group 17"/>
          <p:cNvGrpSpPr>
            <a:grpSpLocks/>
          </p:cNvGrpSpPr>
          <p:nvPr/>
        </p:nvGrpSpPr>
        <p:grpSpPr bwMode="auto">
          <a:xfrm>
            <a:off x="2627313" y="1196975"/>
            <a:ext cx="4321175" cy="3887788"/>
            <a:chOff x="2627313" y="1196975"/>
            <a:chExt cx="4321175" cy="3887788"/>
          </a:xfrm>
        </p:grpSpPr>
        <p:sp>
          <p:nvSpPr>
            <p:cNvPr id="3082" name="Rectangle 8"/>
            <p:cNvSpPr>
              <a:spLocks noChangeArrowheads="1"/>
            </p:cNvSpPr>
            <p:nvPr/>
          </p:nvSpPr>
          <p:spPr bwMode="auto">
            <a:xfrm>
              <a:off x="3419475" y="1196975"/>
              <a:ext cx="2736850" cy="576263"/>
            </a:xfrm>
            <a:prstGeom prst="rect">
              <a:avLst/>
            </a:prstGeom>
            <a:solidFill>
              <a:srgbClr val="009900"/>
            </a:solidFill>
            <a:ln w="9525">
              <a:solidFill>
                <a:srgbClr val="009900"/>
              </a:solidFill>
              <a:miter lim="800000"/>
              <a:headEnd/>
              <a:tailEnd/>
            </a:ln>
          </p:spPr>
          <p:txBody>
            <a:bodyPr wrap="none" anchor="ctr"/>
            <a:lstStyle/>
            <a:p>
              <a:pPr algn="ctr"/>
              <a:r>
                <a:rPr lang="en-GB" sz="3200">
                  <a:solidFill>
                    <a:schemeClr val="bg1"/>
                  </a:solidFill>
                  <a:latin typeface="Comic Sans MS" charset="0"/>
                </a:rPr>
                <a:t>Drug name</a:t>
              </a:r>
            </a:p>
          </p:txBody>
        </p:sp>
        <p:sp>
          <p:nvSpPr>
            <p:cNvPr id="3083" name="Rectangle 9"/>
            <p:cNvSpPr>
              <a:spLocks noChangeArrowheads="1"/>
            </p:cNvSpPr>
            <p:nvPr/>
          </p:nvSpPr>
          <p:spPr bwMode="auto">
            <a:xfrm>
              <a:off x="2627313" y="1844675"/>
              <a:ext cx="1800225" cy="1800225"/>
            </a:xfrm>
            <a:prstGeom prst="rect">
              <a:avLst/>
            </a:prstGeom>
            <a:solidFill>
              <a:srgbClr val="009900"/>
            </a:solidFill>
            <a:ln w="9525">
              <a:solidFill>
                <a:srgbClr val="009900"/>
              </a:solidFill>
              <a:miter lim="800000"/>
              <a:headEnd/>
              <a:tailEnd/>
            </a:ln>
          </p:spPr>
          <p:txBody>
            <a:bodyPr wrap="none" anchor="ctr"/>
            <a:lstStyle/>
            <a:p>
              <a:pPr algn="ctr"/>
              <a:endParaRPr lang="en-US"/>
            </a:p>
          </p:txBody>
        </p:sp>
        <p:pic>
          <p:nvPicPr>
            <p:cNvPr id="3084" name="Picture 11" descr="PET-Medicine-Bottle-A-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125" y="1989138"/>
              <a:ext cx="15065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3"/>
            <p:cNvSpPr>
              <a:spLocks noChangeArrowheads="1"/>
            </p:cNvSpPr>
            <p:nvPr/>
          </p:nvSpPr>
          <p:spPr bwMode="auto">
            <a:xfrm>
              <a:off x="2627313" y="3789363"/>
              <a:ext cx="1800225" cy="1295400"/>
            </a:xfrm>
            <a:prstGeom prst="rect">
              <a:avLst/>
            </a:prstGeom>
            <a:solidFill>
              <a:srgbClr val="009900"/>
            </a:solidFill>
            <a:ln w="9525">
              <a:solidFill>
                <a:srgbClr val="009900"/>
              </a:solidFill>
              <a:miter lim="800000"/>
              <a:headEnd/>
              <a:tailEnd/>
            </a:ln>
          </p:spPr>
          <p:txBody>
            <a:bodyPr wrap="none" anchor="ctr"/>
            <a:lstStyle/>
            <a:p>
              <a:pPr algn="ctr"/>
              <a:endParaRPr lang="en-US"/>
            </a:p>
          </p:txBody>
        </p:sp>
        <p:sp>
          <p:nvSpPr>
            <p:cNvPr id="3086" name="Text Box 14"/>
            <p:cNvSpPr txBox="1">
              <a:spLocks noChangeArrowheads="1"/>
            </p:cNvSpPr>
            <p:nvPr/>
          </p:nvSpPr>
          <p:spPr bwMode="auto">
            <a:xfrm>
              <a:off x="2773363" y="4149725"/>
              <a:ext cx="1511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GB" b="1">
                  <a:solidFill>
                    <a:schemeClr val="bg1"/>
                  </a:solidFill>
                  <a:latin typeface="Comic Sans MS" charset="0"/>
                </a:rPr>
                <a:t>Law</a:t>
              </a:r>
            </a:p>
          </p:txBody>
        </p:sp>
        <p:sp>
          <p:nvSpPr>
            <p:cNvPr id="3087" name="Rectangle 15"/>
            <p:cNvSpPr>
              <a:spLocks noChangeArrowheads="1"/>
            </p:cNvSpPr>
            <p:nvPr/>
          </p:nvSpPr>
          <p:spPr bwMode="auto">
            <a:xfrm>
              <a:off x="5148263" y="1844675"/>
              <a:ext cx="1800225" cy="1800225"/>
            </a:xfrm>
            <a:prstGeom prst="rect">
              <a:avLst/>
            </a:prstGeom>
            <a:solidFill>
              <a:srgbClr val="009900"/>
            </a:solidFill>
            <a:ln w="9525">
              <a:solidFill>
                <a:srgbClr val="009900"/>
              </a:solidFill>
              <a:miter lim="800000"/>
              <a:headEnd/>
              <a:tailEnd/>
            </a:ln>
          </p:spPr>
          <p:txBody>
            <a:bodyPr wrap="none" anchor="ctr"/>
            <a:lstStyle/>
            <a:p>
              <a:pPr algn="ctr"/>
              <a:endParaRPr lang="en-US"/>
            </a:p>
          </p:txBody>
        </p:sp>
        <p:sp>
          <p:nvSpPr>
            <p:cNvPr id="3088" name="Text Box 16"/>
            <p:cNvSpPr txBox="1">
              <a:spLocks noChangeArrowheads="1"/>
            </p:cNvSpPr>
            <p:nvPr/>
          </p:nvSpPr>
          <p:spPr bwMode="auto">
            <a:xfrm>
              <a:off x="5292725" y="1989138"/>
              <a:ext cx="1511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GB" sz="2400" b="1">
                  <a:solidFill>
                    <a:schemeClr val="bg1"/>
                  </a:solidFill>
                  <a:latin typeface="Comic Sans MS" charset="0"/>
                </a:rPr>
                <a:t>Facts</a:t>
              </a:r>
            </a:p>
            <a:p>
              <a:pPr algn="ctr">
                <a:spcBef>
                  <a:spcPct val="50000"/>
                </a:spcBef>
              </a:pPr>
              <a:endParaRPr lang="en-GB" sz="2400" b="1">
                <a:solidFill>
                  <a:schemeClr val="bg1"/>
                </a:solidFill>
                <a:latin typeface="Comic Sans MS" charset="0"/>
              </a:endParaRPr>
            </a:p>
            <a:p>
              <a:pPr algn="ctr">
                <a:spcBef>
                  <a:spcPct val="50000"/>
                </a:spcBef>
              </a:pPr>
              <a:r>
                <a:rPr lang="en-GB" sz="2400" b="1">
                  <a:solidFill>
                    <a:schemeClr val="bg1"/>
                  </a:solidFill>
                  <a:latin typeface="Comic Sans MS" charset="0"/>
                </a:rPr>
                <a:t>Effects</a:t>
              </a:r>
            </a:p>
          </p:txBody>
        </p:sp>
        <p:sp>
          <p:nvSpPr>
            <p:cNvPr id="3089" name="Rectangle 17"/>
            <p:cNvSpPr>
              <a:spLocks noChangeArrowheads="1"/>
            </p:cNvSpPr>
            <p:nvPr/>
          </p:nvSpPr>
          <p:spPr bwMode="auto">
            <a:xfrm>
              <a:off x="5148263" y="3789363"/>
              <a:ext cx="1800225" cy="1295400"/>
            </a:xfrm>
            <a:prstGeom prst="rect">
              <a:avLst/>
            </a:prstGeom>
            <a:solidFill>
              <a:srgbClr val="009900"/>
            </a:solidFill>
            <a:ln w="9525">
              <a:solidFill>
                <a:srgbClr val="009900"/>
              </a:solidFill>
              <a:miter lim="800000"/>
              <a:headEnd/>
              <a:tailEnd/>
            </a:ln>
          </p:spPr>
          <p:txBody>
            <a:bodyPr wrap="none" anchor="ctr"/>
            <a:lstStyle/>
            <a:p>
              <a:pPr algn="ctr"/>
              <a:endParaRPr lang="en-US"/>
            </a:p>
          </p:txBody>
        </p:sp>
        <p:sp>
          <p:nvSpPr>
            <p:cNvPr id="3090" name="Text Box 18"/>
            <p:cNvSpPr txBox="1">
              <a:spLocks noChangeArrowheads="1"/>
            </p:cNvSpPr>
            <p:nvPr/>
          </p:nvSpPr>
          <p:spPr bwMode="auto">
            <a:xfrm>
              <a:off x="5292725" y="4149725"/>
              <a:ext cx="1511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GB" sz="2400" b="1">
                  <a:solidFill>
                    <a:schemeClr val="bg1"/>
                  </a:solidFill>
                  <a:latin typeface="Comic Sans MS" charset="0"/>
                </a:rPr>
                <a:t>Signs to look for</a:t>
              </a:r>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99" name="Title 1"/>
          <p:cNvSpPr>
            <a:spLocks noGrp="1"/>
          </p:cNvSpPr>
          <p:nvPr>
            <p:ph type="title" idx="4294967295"/>
          </p:nvPr>
        </p:nvSpPr>
        <p:spPr>
          <a:xfrm>
            <a:off x="468313" y="0"/>
            <a:ext cx="8229600" cy="1143000"/>
          </a:xfrm>
        </p:spPr>
        <p:txBody>
          <a:bodyPr/>
          <a:lstStyle/>
          <a:p>
            <a:pPr eaLnBrk="1" hangingPunct="1"/>
            <a:r>
              <a:rPr lang="en-GB" b="1">
                <a:latin typeface="Comic Sans MS" charset="0"/>
              </a:rPr>
              <a:t>Salvia</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1026" name="Picture 3" descr="salvia_wholesale_5x_15x_20x_40x_extract.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1196975"/>
            <a:ext cx="54721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679.jpg"/>
          <p:cNvPicPr>
            <a:picLocks noChangeAspect="1"/>
          </p:cNvPicPr>
          <p:nvPr/>
        </p:nvPicPr>
        <p:blipFill>
          <a:blip r:embed="rId8" cstate="print"/>
          <a:stretch>
            <a:fillRect/>
          </a:stretch>
        </p:blipFill>
        <p:spPr>
          <a:xfrm rot="20753958">
            <a:off x="251520" y="476672"/>
            <a:ext cx="2264296" cy="2264296"/>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salvia-d-divinorum.jpg"/>
          <p:cNvPicPr>
            <a:picLocks noChangeAspect="1"/>
          </p:cNvPicPr>
          <p:nvPr/>
        </p:nvPicPr>
        <p:blipFill>
          <a:blip r:embed="rId9" cstate="print"/>
          <a:stretch>
            <a:fillRect/>
          </a:stretch>
        </p:blipFill>
        <p:spPr>
          <a:xfrm rot="646001">
            <a:off x="6425788" y="465375"/>
            <a:ext cx="2412599" cy="2342902"/>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3" name="Picture 12" descr="Salvia.jpg"/>
          <p:cNvPicPr>
            <a:picLocks noChangeAspect="1"/>
          </p:cNvPicPr>
          <p:nvPr/>
        </p:nvPicPr>
        <p:blipFill>
          <a:blip r:embed="rId10" cstate="print"/>
          <a:stretch>
            <a:fillRect/>
          </a:stretch>
        </p:blipFill>
        <p:spPr>
          <a:xfrm rot="1137478">
            <a:off x="657945" y="3296775"/>
            <a:ext cx="2176166" cy="197879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8444" name="WordArt 12"/>
          <p:cNvSpPr>
            <a:spLocks noChangeArrowheads="1" noChangeShapeType="1" noTextEdit="1"/>
          </p:cNvSpPr>
          <p:nvPr/>
        </p:nvSpPr>
        <p:spPr bwMode="auto">
          <a:xfrm>
            <a:off x="5148263" y="908050"/>
            <a:ext cx="3671887" cy="10795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hallucinogenic</a:t>
            </a:r>
          </a:p>
        </p:txBody>
      </p:sp>
      <p:sp>
        <p:nvSpPr>
          <p:cNvPr id="18445" name="WordArt 13"/>
          <p:cNvSpPr>
            <a:spLocks noChangeArrowheads="1" noChangeShapeType="1" noTextEdit="1"/>
          </p:cNvSpPr>
          <p:nvPr/>
        </p:nvSpPr>
        <p:spPr bwMode="auto">
          <a:xfrm>
            <a:off x="3348038" y="3716338"/>
            <a:ext cx="2736850" cy="936625"/>
          </a:xfrm>
          <a:prstGeom prst="rect">
            <a:avLst/>
          </a:prstGeom>
        </p:spPr>
        <p:txBody>
          <a:bodyPr wrap="none" fromWordArt="1">
            <a:prstTxWarp prst="textPlain">
              <a:avLst>
                <a:gd name="adj" fmla="val 50000"/>
              </a:avLst>
            </a:prstTxWarp>
          </a:bodyPr>
          <a:lstStyle/>
          <a:p>
            <a:pPr algn="ctr"/>
            <a:r>
              <a:rPr lang="pt-BR"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PSA 2016 </a:t>
            </a:r>
            <a:endPar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ppt_x"/>
                                          </p:val>
                                        </p:tav>
                                        <p:tav tm="100000">
                                          <p:val>
                                            <p:strVal val="#ppt_x"/>
                                          </p:val>
                                        </p:tav>
                                      </p:tavLst>
                                    </p:anim>
                                    <p:anim calcmode="lin" valueType="num">
                                      <p:cBhvr additive="base">
                                        <p:cTn id="11" dur="1000" fill="hold"/>
                                        <p:tgtEl>
                                          <p:spTgt spid="11"/>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3" presetClass="entr" presetSubtype="0" fill="hold" grpId="0" nodeType="afterEffect">
                                  <p:stCondLst>
                                    <p:cond delay="0"/>
                                  </p:stCondLst>
                                  <p:childTnLst>
                                    <p:set>
                                      <p:cBhvr>
                                        <p:cTn id="24" dur="1" fill="hold">
                                          <p:stCondLst>
                                            <p:cond delay="0"/>
                                          </p:stCondLst>
                                        </p:cTn>
                                        <p:tgtEl>
                                          <p:spTgt spid="18444"/>
                                        </p:tgtEl>
                                        <p:attrNameLst>
                                          <p:attrName>style.visibility</p:attrName>
                                        </p:attrNameLst>
                                      </p:cBhvr>
                                      <p:to>
                                        <p:strVal val="visible"/>
                                      </p:to>
                                    </p:set>
                                  </p:childTnLst>
                                </p:cTn>
                              </p:par>
                            </p:childTnLst>
                          </p:cTn>
                        </p:par>
                        <p:par>
                          <p:cTn id="25" fill="hold" nodeType="afterGroup">
                            <p:stCondLst>
                              <p:cond delay="3000"/>
                            </p:stCondLst>
                            <p:childTnLst>
                              <p:par>
                                <p:cTn id="26" presetID="3" presetClass="entr" presetSubtype="0" fill="hold" grpId="0" nodeType="afterEffect">
                                  <p:stCondLst>
                                    <p:cond delay="0"/>
                                  </p:stCondLst>
                                  <p:childTnLst>
                                    <p:set>
                                      <p:cBhvr>
                                        <p:cTn id="27" dur="1" fill="hold">
                                          <p:stCondLst>
                                            <p:cond delay="0"/>
                                          </p:stCondLst>
                                        </p:cTn>
                                        <p:tgtEl>
                                          <p:spTgt spid="18445"/>
                                        </p:tgtEl>
                                        <p:attrNameLst>
                                          <p:attrName>style.visibility</p:attrName>
                                        </p:attrNameLst>
                                      </p:cBhvr>
                                      <p:to>
                                        <p:strVal val="visible"/>
                                      </p:to>
                                    </p:set>
                                  </p:childTnLst>
                                </p:cTn>
                              </p:par>
                            </p:childTnLst>
                          </p:cTn>
                        </p:par>
                        <p:par>
                          <p:cTn id="28" fill="hold" nodeType="afterGroup">
                            <p:stCondLst>
                              <p:cond delay="3000"/>
                            </p:stCondLst>
                            <p:childTnLst>
                              <p:par>
                                <p:cTn id="29" presetID="3" presetClass="entr" presetSubtype="0" fill="hold" grpId="1" nodeType="afterEffect">
                                  <p:stCondLst>
                                    <p:cond delay="0"/>
                                  </p:stCondLst>
                                  <p:childTnLst>
                                    <p:set>
                                      <p:cBhvr>
                                        <p:cTn id="30" dur="1" fill="hold">
                                          <p:stCondLst>
                                            <p:cond delay="0"/>
                                          </p:stCondLst>
                                        </p:cTn>
                                        <p:tgtEl>
                                          <p:spTgt spid="18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animBg="1"/>
      <p:bldP spid="18445" grpId="0" animBg="1"/>
      <p:bldP spid="1844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23" name="Title 1"/>
          <p:cNvSpPr>
            <a:spLocks noGrp="1"/>
          </p:cNvSpPr>
          <p:nvPr>
            <p:ph type="title" idx="4294967295"/>
          </p:nvPr>
        </p:nvSpPr>
        <p:spPr>
          <a:xfrm>
            <a:off x="457200" y="274638"/>
            <a:ext cx="8291513" cy="1066800"/>
          </a:xfrm>
        </p:spPr>
        <p:txBody>
          <a:bodyPr/>
          <a:lstStyle/>
          <a:p>
            <a:pPr eaLnBrk="1" hangingPunct="1"/>
            <a:r>
              <a:rPr lang="en-GB" b="1">
                <a:latin typeface="Comic Sans MS" charset="0"/>
              </a:rPr>
              <a:t>Cannabis</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512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cs typeface="Arial" charset="0"/>
            </a:endParaRPr>
          </a:p>
        </p:txBody>
      </p:sp>
      <p:sp>
        <p:nvSpPr>
          <p:cNvPr id="5129"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cs typeface="Arial" charset="0"/>
            </a:endParaRPr>
          </a:p>
        </p:txBody>
      </p:sp>
      <p:sp>
        <p:nvSpPr>
          <p:cNvPr id="4099" name="Text Box 3" descr="cannabis"/>
          <p:cNvSpPr txBox="1">
            <a:spLocks noChangeArrowheads="1"/>
          </p:cNvSpPr>
          <p:nvPr/>
        </p:nvSpPr>
        <p:spPr bwMode="auto">
          <a:xfrm>
            <a:off x="1763713" y="1341438"/>
            <a:ext cx="5400675" cy="3600450"/>
          </a:xfrm>
          <a:prstGeom prst="rect">
            <a:avLst/>
          </a:prstGeom>
          <a:blipFill dpi="0" rotWithShape="1">
            <a:blip r:embed="rId7"/>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en-US" sz="1800">
              <a:cs typeface="Arial" charset="0"/>
            </a:endParaRPr>
          </a:p>
        </p:txBody>
      </p:sp>
      <p:pic>
        <p:nvPicPr>
          <p:cNvPr id="11" name="Picture 10" descr="cannabis_2.jpg"/>
          <p:cNvPicPr>
            <a:picLocks noChangeAspect="1"/>
          </p:cNvPicPr>
          <p:nvPr/>
        </p:nvPicPr>
        <p:blipFill>
          <a:blip r:embed="rId8" cstate="print"/>
          <a:stretch>
            <a:fillRect/>
          </a:stretch>
        </p:blipFill>
        <p:spPr>
          <a:xfrm rot="20563995">
            <a:off x="389084" y="1189723"/>
            <a:ext cx="3150857" cy="18905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3" name="Picture 12" descr="can_soap_0.jpg"/>
          <p:cNvPicPr>
            <a:picLocks noChangeAspect="1"/>
          </p:cNvPicPr>
          <p:nvPr/>
        </p:nvPicPr>
        <p:blipFill>
          <a:blip r:embed="rId9" cstate="print"/>
          <a:stretch>
            <a:fillRect/>
          </a:stretch>
        </p:blipFill>
        <p:spPr>
          <a:xfrm rot="869515">
            <a:off x="5685625" y="2248116"/>
            <a:ext cx="2948930" cy="2369226"/>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20494" name="WordArt 14"/>
          <p:cNvSpPr>
            <a:spLocks noChangeArrowheads="1" noChangeShapeType="1" noTextEdit="1"/>
          </p:cNvSpPr>
          <p:nvPr/>
        </p:nvSpPr>
        <p:spPr bwMode="auto">
          <a:xfrm>
            <a:off x="2051050" y="3716338"/>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B</a:t>
            </a:r>
          </a:p>
        </p:txBody>
      </p:sp>
      <p:sp>
        <p:nvSpPr>
          <p:cNvPr id="20495" name="WordArt 15"/>
          <p:cNvSpPr>
            <a:spLocks noChangeArrowheads="1" noChangeShapeType="1" noTextEdit="1"/>
          </p:cNvSpPr>
          <p:nvPr/>
        </p:nvSpPr>
        <p:spPr bwMode="auto">
          <a:xfrm>
            <a:off x="5508625" y="981075"/>
            <a:ext cx="3240088" cy="1150938"/>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depressant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Effect transition="in" filter="fade">
                                      <p:cBhvr>
                                        <p:cTn id="12" dur="1000"/>
                                        <p:tgtEl>
                                          <p:spTgt spid="11"/>
                                        </p:tgtEl>
                                      </p:cBhvr>
                                    </p:animEffect>
                                  </p:childTnLst>
                                </p:cTn>
                              </p:par>
                            </p:childTnLst>
                          </p:cTn>
                        </p:par>
                        <p:par>
                          <p:cTn id="13" fill="hold" nodeType="afterGroup">
                            <p:stCondLst>
                              <p:cond delay="1000"/>
                            </p:stCondLst>
                            <p:childTnLst>
                              <p:par>
                                <p:cTn id="14" presetID="53"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1500"/>
                            </p:stCondLst>
                            <p:childTnLst>
                              <p:par>
                                <p:cTn id="20" presetID="3" presetClass="entr" presetSubtype="0" fill="hold" grpId="0" nodeType="afterEffect">
                                  <p:stCondLst>
                                    <p:cond delay="0"/>
                                  </p:stCondLst>
                                  <p:childTnLst>
                                    <p:set>
                                      <p:cBhvr>
                                        <p:cTn id="21" dur="1" fill="hold">
                                          <p:stCondLst>
                                            <p:cond delay="0"/>
                                          </p:stCondLst>
                                        </p:cTn>
                                        <p:tgtEl>
                                          <p:spTgt spid="20494"/>
                                        </p:tgtEl>
                                        <p:attrNameLst>
                                          <p:attrName>style.visibility</p:attrName>
                                        </p:attrNameLst>
                                      </p:cBhvr>
                                      <p:to>
                                        <p:strVal val="visible"/>
                                      </p:to>
                                    </p:set>
                                  </p:childTnLst>
                                </p:cTn>
                              </p:par>
                            </p:childTnLst>
                          </p:cTn>
                        </p:par>
                        <p:par>
                          <p:cTn id="22" fill="hold" nodeType="afterGroup">
                            <p:stCondLst>
                              <p:cond delay="1500"/>
                            </p:stCondLst>
                            <p:childTnLst>
                              <p:par>
                                <p:cTn id="23" presetID="3" presetClass="entr" presetSubtype="0" fill="hold" grpId="0" nodeType="afterEffect">
                                  <p:stCondLst>
                                    <p:cond delay="0"/>
                                  </p:stCondLst>
                                  <p:childTnLst>
                                    <p:set>
                                      <p:cBhvr>
                                        <p:cTn id="24" dur="1" fill="hold">
                                          <p:stCondLst>
                                            <p:cond delay="0"/>
                                          </p:stCondLst>
                                        </p:cTn>
                                        <p:tgtEl>
                                          <p:spTgt spid="20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20494" grpId="0" animBg="1"/>
      <p:bldP spid="204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47" name="Title 1"/>
          <p:cNvSpPr>
            <a:spLocks noGrp="1"/>
          </p:cNvSpPr>
          <p:nvPr>
            <p:ph type="title" idx="4294967295"/>
          </p:nvPr>
        </p:nvSpPr>
        <p:spPr/>
        <p:txBody>
          <a:bodyPr/>
          <a:lstStyle/>
          <a:p>
            <a:pPr eaLnBrk="1" hangingPunct="1"/>
            <a:r>
              <a:rPr lang="en-GB" b="1">
                <a:latin typeface="Comic Sans MS" charset="0"/>
              </a:rPr>
              <a:t>Mephedrone - M Cat</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8731" y="523753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6145" name="Picture 4" descr="Mephedrone.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1484313"/>
            <a:ext cx="53467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ephedrone-Drug-007.jpg"/>
          <p:cNvPicPr>
            <a:picLocks noChangeAspect="1"/>
          </p:cNvPicPr>
          <p:nvPr/>
        </p:nvPicPr>
        <p:blipFill>
          <a:blip r:embed="rId8" cstate="print"/>
          <a:stretch>
            <a:fillRect/>
          </a:stretch>
        </p:blipFill>
        <p:spPr>
          <a:xfrm rot="20866319">
            <a:off x="323931" y="2119001"/>
            <a:ext cx="2766814" cy="1660088"/>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Mephedrone3.jpg"/>
          <p:cNvPicPr>
            <a:picLocks noChangeAspect="1"/>
          </p:cNvPicPr>
          <p:nvPr/>
        </p:nvPicPr>
        <p:blipFill>
          <a:blip r:embed="rId9" cstate="print"/>
          <a:stretch>
            <a:fillRect/>
          </a:stretch>
        </p:blipFill>
        <p:spPr>
          <a:xfrm rot="734595">
            <a:off x="6307579" y="1439031"/>
            <a:ext cx="2400124" cy="165037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22539" name="WordArt 11"/>
          <p:cNvSpPr>
            <a:spLocks noChangeArrowheads="1" noChangeShapeType="1" noTextEdit="1"/>
          </p:cNvSpPr>
          <p:nvPr/>
        </p:nvSpPr>
        <p:spPr bwMode="auto">
          <a:xfrm>
            <a:off x="1979613" y="3933825"/>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B</a:t>
            </a:r>
          </a:p>
        </p:txBody>
      </p:sp>
      <p:sp>
        <p:nvSpPr>
          <p:cNvPr id="22541" name="WordArt 13"/>
          <p:cNvSpPr>
            <a:spLocks noChangeArrowheads="1" noChangeShapeType="1" noTextEdit="1"/>
          </p:cNvSpPr>
          <p:nvPr/>
        </p:nvSpPr>
        <p:spPr bwMode="auto">
          <a:xfrm>
            <a:off x="179388" y="1125538"/>
            <a:ext cx="2232025" cy="787400"/>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stimulant</a:t>
            </a:r>
          </a:p>
        </p:txBody>
      </p:sp>
      <p:pic>
        <p:nvPicPr>
          <p:cNvPr id="12302" name="Picture 14" descr="Ivory-Wave-sold-as-bath-s-0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12871">
            <a:off x="5795963" y="3213100"/>
            <a:ext cx="2868612"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5"/>
          <p:cNvSpPr txBox="1">
            <a:spLocks noChangeArrowheads="1"/>
          </p:cNvSpPr>
          <p:nvPr/>
        </p:nvSpPr>
        <p:spPr bwMode="auto">
          <a:xfrm rot="-788103">
            <a:off x="6119813" y="4802188"/>
            <a:ext cx="284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GB" sz="1800" b="1">
                <a:latin typeface="Comic Sans MS" charset="0"/>
              </a:rPr>
              <a:t>Illegal to sell or supply for human consumption</a:t>
            </a:r>
          </a:p>
        </p:txBody>
      </p:sp>
      <p:sp>
        <p:nvSpPr>
          <p:cNvPr id="12304" name="Text Box 16"/>
          <p:cNvSpPr txBox="1">
            <a:spLocks noChangeArrowheads="1"/>
          </p:cNvSpPr>
          <p:nvPr/>
        </p:nvSpPr>
        <p:spPr bwMode="auto">
          <a:xfrm rot="-172977">
            <a:off x="6083300" y="3257550"/>
            <a:ext cx="216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GB" sz="4000" b="1"/>
              <a:t>2-DPMP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Effect transition="in" filter="fade">
                                      <p:cBhvr>
                                        <p:cTn id="12" dur="1000"/>
                                        <p:tgtEl>
                                          <p:spTgt spid="11"/>
                                        </p:tgtEl>
                                      </p:cBhvr>
                                    </p:animEffect>
                                  </p:childTnLst>
                                </p:cTn>
                              </p:par>
                            </p:childTnLst>
                          </p:cTn>
                        </p:par>
                        <p:par>
                          <p:cTn id="13" fill="hold" nodeType="afterGroup">
                            <p:stCondLst>
                              <p:cond delay="1000"/>
                            </p:stCondLst>
                            <p:childTnLst>
                              <p:par>
                                <p:cTn id="14" presetID="53"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Effect transition="in" filter="fade">
                                      <p:cBhvr>
                                        <p:cTn id="18" dur="1000"/>
                                        <p:tgtEl>
                                          <p:spTgt spid="9"/>
                                        </p:tgtEl>
                                      </p:cBhvr>
                                    </p:animEffect>
                                  </p:childTnLst>
                                </p:cTn>
                              </p:par>
                            </p:childTnLst>
                          </p:cTn>
                        </p:par>
                        <p:par>
                          <p:cTn id="19" fill="hold" nodeType="afterGroup">
                            <p:stCondLst>
                              <p:cond delay="2000"/>
                            </p:stCondLst>
                            <p:childTnLst>
                              <p:par>
                                <p:cTn id="20" presetID="3" presetClass="entr" presetSubtype="0" fill="hold" grpId="0" nodeType="afterEffect">
                                  <p:stCondLst>
                                    <p:cond delay="0"/>
                                  </p:stCondLst>
                                  <p:childTnLst>
                                    <p:set>
                                      <p:cBhvr>
                                        <p:cTn id="21" dur="1" fill="hold">
                                          <p:stCondLst>
                                            <p:cond delay="0"/>
                                          </p:stCondLst>
                                        </p:cTn>
                                        <p:tgtEl>
                                          <p:spTgt spid="22539"/>
                                        </p:tgtEl>
                                        <p:attrNameLst>
                                          <p:attrName>style.visibility</p:attrName>
                                        </p:attrNameLst>
                                      </p:cBhvr>
                                      <p:to>
                                        <p:strVal val="visible"/>
                                      </p:to>
                                    </p:set>
                                  </p:childTnLst>
                                </p:cTn>
                              </p:par>
                            </p:childTnLst>
                          </p:cTn>
                        </p:par>
                        <p:par>
                          <p:cTn id="22" fill="hold" nodeType="afterGroup">
                            <p:stCondLst>
                              <p:cond delay="2000"/>
                            </p:stCondLst>
                            <p:childTnLst>
                              <p:par>
                                <p:cTn id="23" presetID="3" presetClass="entr" presetSubtype="0" fill="hold" grpId="1" nodeType="afterEffect">
                                  <p:stCondLst>
                                    <p:cond delay="0"/>
                                  </p:stCondLst>
                                  <p:childTnLst>
                                    <p:set>
                                      <p:cBhvr>
                                        <p:cTn id="24" dur="1" fill="hold">
                                          <p:stCondLst>
                                            <p:cond delay="0"/>
                                          </p:stCondLst>
                                        </p:cTn>
                                        <p:tgtEl>
                                          <p:spTgt spid="22539"/>
                                        </p:tgtEl>
                                        <p:attrNameLst>
                                          <p:attrName>style.visibility</p:attrName>
                                        </p:attrNameLst>
                                      </p:cBhvr>
                                      <p:to>
                                        <p:strVal val="visible"/>
                                      </p:to>
                                    </p:set>
                                  </p:childTnLst>
                                </p:cTn>
                              </p:par>
                            </p:childTnLst>
                          </p:cTn>
                        </p:par>
                        <p:par>
                          <p:cTn id="25" fill="hold" nodeType="afterGroup">
                            <p:stCondLst>
                              <p:cond delay="2000"/>
                            </p:stCondLst>
                            <p:childTnLst>
                              <p:par>
                                <p:cTn id="26" presetID="3" presetClass="entr" presetSubtype="0" fill="hold" grpId="0" nodeType="afterEffect">
                                  <p:stCondLst>
                                    <p:cond delay="0"/>
                                  </p:stCondLst>
                                  <p:childTnLst>
                                    <p:set>
                                      <p:cBhvr>
                                        <p:cTn id="27" dur="1" fill="hold">
                                          <p:stCondLst>
                                            <p:cond delay="0"/>
                                          </p:stCondLst>
                                        </p:cTn>
                                        <p:tgtEl>
                                          <p:spTgt spid="22541"/>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nodeType="afterEffect">
                                  <p:stCondLst>
                                    <p:cond delay="0"/>
                                  </p:stCondLst>
                                  <p:childTnLst>
                                    <p:set>
                                      <p:cBhvr>
                                        <p:cTn id="30" dur="1" fill="hold">
                                          <p:stCondLst>
                                            <p:cond delay="0"/>
                                          </p:stCondLst>
                                        </p:cTn>
                                        <p:tgtEl>
                                          <p:spTgt spid="123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30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39" grpId="1" animBg="1"/>
      <p:bldP spid="22541" grpId="0" animBg="1"/>
      <p:bldP spid="12303" grpId="0"/>
      <p:bldP spid="123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1" name="Title 1"/>
          <p:cNvSpPr>
            <a:spLocks noGrp="1"/>
          </p:cNvSpPr>
          <p:nvPr>
            <p:ph type="title" idx="4294967295"/>
          </p:nvPr>
        </p:nvSpPr>
        <p:spPr>
          <a:xfrm>
            <a:off x="395288" y="0"/>
            <a:ext cx="8229600" cy="1143000"/>
          </a:xfrm>
        </p:spPr>
        <p:txBody>
          <a:bodyPr/>
          <a:lstStyle/>
          <a:p>
            <a:pPr eaLnBrk="1" hangingPunct="1"/>
            <a:r>
              <a:rPr lang="en-GB" b="1">
                <a:latin typeface="Comic Sans MS" charset="0"/>
              </a:rPr>
              <a:t>Tranquillisers</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26635" name="Picture 11" descr="diaz_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981075"/>
            <a:ext cx="4572000" cy="3800475"/>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26636" name="Picture 12" descr="valium%20roch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83719">
            <a:off x="5867400" y="2636838"/>
            <a:ext cx="3101975" cy="2481262"/>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26637" name="Picture 13" descr="tranquilise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86429">
            <a:off x="6227763" y="692150"/>
            <a:ext cx="2376487" cy="1638300"/>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4587" name="WordArt 11"/>
          <p:cNvSpPr>
            <a:spLocks noChangeArrowheads="1" noChangeShapeType="1" noTextEdit="1"/>
          </p:cNvSpPr>
          <p:nvPr/>
        </p:nvSpPr>
        <p:spPr bwMode="auto">
          <a:xfrm>
            <a:off x="3419475" y="3860800"/>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C</a:t>
            </a:r>
          </a:p>
        </p:txBody>
      </p:sp>
      <p:sp>
        <p:nvSpPr>
          <p:cNvPr id="24588" name="WordArt 12"/>
          <p:cNvSpPr>
            <a:spLocks noChangeArrowheads="1" noChangeShapeType="1" noTextEdit="1"/>
          </p:cNvSpPr>
          <p:nvPr/>
        </p:nvSpPr>
        <p:spPr bwMode="auto">
          <a:xfrm>
            <a:off x="468313" y="981075"/>
            <a:ext cx="2592387" cy="719138"/>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depressant</a:t>
            </a:r>
          </a:p>
        </p:txBody>
      </p:sp>
      <p:pic>
        <p:nvPicPr>
          <p:cNvPr id="14350" name="Picture 14" descr="phen%203%20bottl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27683">
            <a:off x="422275" y="1954213"/>
            <a:ext cx="2751138"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 Box 15"/>
          <p:cNvSpPr txBox="1">
            <a:spLocks noChangeArrowheads="1"/>
          </p:cNvSpPr>
          <p:nvPr/>
        </p:nvSpPr>
        <p:spPr bwMode="auto">
          <a:xfrm rot="-683803">
            <a:off x="354013" y="2035175"/>
            <a:ext cx="27733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GB" sz="2400" b="1">
                <a:solidFill>
                  <a:schemeClr val="bg1"/>
                </a:solidFill>
                <a:latin typeface="Comic Sans MS" charset="0"/>
              </a:rPr>
              <a:t>ban on the import of phenazepam 22 July 2011</a:t>
            </a:r>
            <a:endParaRPr lang="en-GB" sz="2400">
              <a:solidFill>
                <a:schemeClr val="bg1"/>
              </a:solidFill>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 calcmode="lin" valueType="num">
                                      <p:cBhvr additive="base">
                                        <p:cTn id="7" dur="500" fill="hold"/>
                                        <p:tgtEl>
                                          <p:spTgt spid="26635"/>
                                        </p:tgtEl>
                                        <p:attrNameLst>
                                          <p:attrName>ppt_x</p:attrName>
                                        </p:attrNameLst>
                                      </p:cBhvr>
                                      <p:tavLst>
                                        <p:tav tm="0">
                                          <p:val>
                                            <p:strVal val="#ppt_x"/>
                                          </p:val>
                                        </p:tav>
                                        <p:tav tm="100000">
                                          <p:val>
                                            <p:strVal val="#ppt_x"/>
                                          </p:val>
                                        </p:tav>
                                      </p:tavLst>
                                    </p:anim>
                                    <p:anim calcmode="lin" valueType="num">
                                      <p:cBhvr additive="base">
                                        <p:cTn id="8" dur="500" fill="hold"/>
                                        <p:tgtEl>
                                          <p:spTgt spid="266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6636"/>
                                        </p:tgtEl>
                                        <p:attrNameLst>
                                          <p:attrName>style.visibility</p:attrName>
                                        </p:attrNameLst>
                                      </p:cBhvr>
                                      <p:to>
                                        <p:strVal val="visible"/>
                                      </p:to>
                                    </p:set>
                                    <p:anim calcmode="lin" valueType="num">
                                      <p:cBhvr additive="base">
                                        <p:cTn id="12" dur="500" fill="hold"/>
                                        <p:tgtEl>
                                          <p:spTgt spid="26636"/>
                                        </p:tgtEl>
                                        <p:attrNameLst>
                                          <p:attrName>ppt_x</p:attrName>
                                        </p:attrNameLst>
                                      </p:cBhvr>
                                      <p:tavLst>
                                        <p:tav tm="0">
                                          <p:val>
                                            <p:strVal val="#ppt_x"/>
                                          </p:val>
                                        </p:tav>
                                        <p:tav tm="100000">
                                          <p:val>
                                            <p:strVal val="#ppt_x"/>
                                          </p:val>
                                        </p:tav>
                                      </p:tavLst>
                                    </p:anim>
                                    <p:anim calcmode="lin" valueType="num">
                                      <p:cBhvr additive="base">
                                        <p:cTn id="13" dur="500" fill="hold"/>
                                        <p:tgtEl>
                                          <p:spTgt spid="2663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26637"/>
                                        </p:tgtEl>
                                        <p:attrNameLst>
                                          <p:attrName>style.visibility</p:attrName>
                                        </p:attrNameLst>
                                      </p:cBhvr>
                                      <p:to>
                                        <p:strVal val="visible"/>
                                      </p:to>
                                    </p:set>
                                    <p:anim calcmode="lin" valueType="num">
                                      <p:cBhvr additive="base">
                                        <p:cTn id="17" dur="500" fill="hold"/>
                                        <p:tgtEl>
                                          <p:spTgt spid="26637"/>
                                        </p:tgtEl>
                                        <p:attrNameLst>
                                          <p:attrName>ppt_x</p:attrName>
                                        </p:attrNameLst>
                                      </p:cBhvr>
                                      <p:tavLst>
                                        <p:tav tm="0">
                                          <p:val>
                                            <p:strVal val="#ppt_x"/>
                                          </p:val>
                                        </p:tav>
                                        <p:tav tm="100000">
                                          <p:val>
                                            <p:strVal val="#ppt_x"/>
                                          </p:val>
                                        </p:tav>
                                      </p:tavLst>
                                    </p:anim>
                                    <p:anim calcmode="lin" valueType="num">
                                      <p:cBhvr additive="base">
                                        <p:cTn id="18" dur="500" fill="hold"/>
                                        <p:tgtEl>
                                          <p:spTgt spid="2663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3" presetClass="entr" presetSubtype="0" fill="hold" grpId="0" nodeType="afterEffect">
                                  <p:stCondLst>
                                    <p:cond delay="0"/>
                                  </p:stCondLst>
                                  <p:childTnLst>
                                    <p:set>
                                      <p:cBhvr>
                                        <p:cTn id="21" dur="1" fill="hold">
                                          <p:stCondLst>
                                            <p:cond delay="0"/>
                                          </p:stCondLst>
                                        </p:cTn>
                                        <p:tgtEl>
                                          <p:spTgt spid="24587"/>
                                        </p:tgtEl>
                                        <p:attrNameLst>
                                          <p:attrName>style.visibility</p:attrName>
                                        </p:attrNameLst>
                                      </p:cBhvr>
                                      <p:to>
                                        <p:strVal val="visible"/>
                                      </p:to>
                                    </p:set>
                                  </p:childTnLst>
                                </p:cTn>
                              </p:par>
                            </p:childTnLst>
                          </p:cTn>
                        </p:par>
                        <p:par>
                          <p:cTn id="22" fill="hold" nodeType="afterGroup">
                            <p:stCondLst>
                              <p:cond delay="1500"/>
                            </p:stCondLst>
                            <p:childTnLst>
                              <p:par>
                                <p:cTn id="23" presetID="3" presetClass="entr" presetSubtype="0" fill="hold" grpId="1" nodeType="afterEffect">
                                  <p:stCondLst>
                                    <p:cond delay="0"/>
                                  </p:stCondLst>
                                  <p:childTnLst>
                                    <p:set>
                                      <p:cBhvr>
                                        <p:cTn id="24" dur="1" fill="hold">
                                          <p:stCondLst>
                                            <p:cond delay="0"/>
                                          </p:stCondLst>
                                        </p:cTn>
                                        <p:tgtEl>
                                          <p:spTgt spid="24587"/>
                                        </p:tgtEl>
                                        <p:attrNameLst>
                                          <p:attrName>style.visibility</p:attrName>
                                        </p:attrNameLst>
                                      </p:cBhvr>
                                      <p:to>
                                        <p:strVal val="visible"/>
                                      </p:to>
                                    </p:set>
                                  </p:childTnLst>
                                </p:cTn>
                              </p:par>
                            </p:childTnLst>
                          </p:cTn>
                        </p:par>
                        <p:par>
                          <p:cTn id="25" fill="hold" nodeType="afterGroup">
                            <p:stCondLst>
                              <p:cond delay="1500"/>
                            </p:stCondLst>
                            <p:childTnLst>
                              <p:par>
                                <p:cTn id="26" presetID="3" presetClass="entr" presetSubtype="0" fill="hold" grpId="0" nodeType="afterEffect">
                                  <p:stCondLst>
                                    <p:cond delay="0"/>
                                  </p:stCondLst>
                                  <p:childTnLst>
                                    <p:set>
                                      <p:cBhvr>
                                        <p:cTn id="27" dur="1" fill="hold">
                                          <p:stCondLst>
                                            <p:cond delay="0"/>
                                          </p:stCondLst>
                                        </p:cTn>
                                        <p:tgtEl>
                                          <p:spTgt spid="24588"/>
                                        </p:tgtEl>
                                        <p:attrNameLst>
                                          <p:attrName>style.visibility</p:attrName>
                                        </p:attrNameLst>
                                      </p:cBhvr>
                                      <p:to>
                                        <p:strVal val="visible"/>
                                      </p:to>
                                    </p:set>
                                  </p:childTnLst>
                                </p:cTn>
                              </p:par>
                            </p:childTnLst>
                          </p:cTn>
                        </p:par>
                        <p:par>
                          <p:cTn id="28" fill="hold" nodeType="afterGroup">
                            <p:stCondLst>
                              <p:cond delay="1500"/>
                            </p:stCondLst>
                            <p:childTnLst>
                              <p:par>
                                <p:cTn id="29" presetID="1" presetClass="entr" presetSubtype="0" fill="hold" nodeType="afterEffect">
                                  <p:stCondLst>
                                    <p:cond delay="0"/>
                                  </p:stCondLst>
                                  <p:childTnLst>
                                    <p:set>
                                      <p:cBhvr>
                                        <p:cTn id="30" dur="1" fill="hold">
                                          <p:stCondLst>
                                            <p:cond delay="0"/>
                                          </p:stCondLst>
                                        </p:cTn>
                                        <p:tgtEl>
                                          <p:spTgt spid="26635"/>
                                        </p:tgtEl>
                                        <p:attrNameLst>
                                          <p:attrName>style.visibility</p:attrName>
                                        </p:attrNameLst>
                                      </p:cBhvr>
                                      <p:to>
                                        <p:strVal val="visible"/>
                                      </p:to>
                                    </p:set>
                                  </p:childTnLst>
                                </p:cTn>
                              </p:par>
                            </p:childTnLst>
                          </p:cTn>
                        </p:par>
                        <p:par>
                          <p:cTn id="31" fill="hold" nodeType="afterGroup">
                            <p:stCondLst>
                              <p:cond delay="1500"/>
                            </p:stCondLst>
                            <p:childTnLst>
                              <p:par>
                                <p:cTn id="32" presetID="3" presetClass="entr" presetSubtype="0" fill="hold" grpId="1" nodeType="afterEffect">
                                  <p:stCondLst>
                                    <p:cond delay="0"/>
                                  </p:stCondLst>
                                  <p:childTnLst>
                                    <p:set>
                                      <p:cBhvr>
                                        <p:cTn id="33" dur="1" fill="hold">
                                          <p:stCondLst>
                                            <p:cond delay="0"/>
                                          </p:stCondLst>
                                        </p:cTn>
                                        <p:tgtEl>
                                          <p:spTgt spid="24588"/>
                                        </p:tgtEl>
                                        <p:attrNameLst>
                                          <p:attrName>style.visibility</p:attrName>
                                        </p:attrNameLst>
                                      </p:cBhvr>
                                      <p:to>
                                        <p:strVal val="visible"/>
                                      </p:to>
                                    </p:set>
                                  </p:childTnLst>
                                </p:cTn>
                              </p:par>
                            </p:childTnLst>
                          </p:cTn>
                        </p:par>
                        <p:par>
                          <p:cTn id="34" fill="hold" nodeType="afterGroup">
                            <p:stCondLst>
                              <p:cond delay="1500"/>
                            </p:stCondLst>
                            <p:childTnLst>
                              <p:par>
                                <p:cTn id="35" presetID="1" presetClass="entr" presetSubtype="0" fill="hold" nodeType="afterEffect">
                                  <p:stCondLst>
                                    <p:cond delay="0"/>
                                  </p:stCondLst>
                                  <p:childTnLst>
                                    <p:set>
                                      <p:cBhvr>
                                        <p:cTn id="36" dur="1" fill="hold">
                                          <p:stCondLst>
                                            <p:cond delay="0"/>
                                          </p:stCondLst>
                                        </p:cTn>
                                        <p:tgtEl>
                                          <p:spTgt spid="143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87" grpId="1" animBg="1"/>
      <p:bldP spid="24588" grpId="0" animBg="1"/>
      <p:bldP spid="24588" grpId="1" animBg="1"/>
      <p:bldP spid="143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5" name="Title 1"/>
          <p:cNvSpPr>
            <a:spLocks noGrp="1"/>
          </p:cNvSpPr>
          <p:nvPr>
            <p:ph type="title" idx="4294967295"/>
          </p:nvPr>
        </p:nvSpPr>
        <p:spPr>
          <a:xfrm>
            <a:off x="395288" y="0"/>
            <a:ext cx="8229600" cy="1143000"/>
          </a:xfrm>
        </p:spPr>
        <p:txBody>
          <a:bodyPr/>
          <a:lstStyle/>
          <a:p>
            <a:pPr eaLnBrk="1" hangingPunct="1"/>
            <a:r>
              <a:rPr lang="en-GB" b="1">
                <a:latin typeface="Comic Sans MS" charset="0"/>
              </a:rPr>
              <a:t>Magic mushrooms</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11" name="Picture 10" descr="v0_master.jpg"/>
          <p:cNvPicPr>
            <a:picLocks noChangeAspect="1"/>
          </p:cNvPicPr>
          <p:nvPr/>
        </p:nvPicPr>
        <p:blipFill>
          <a:blip r:embed="rId7" cstate="print"/>
          <a:stretch>
            <a:fillRect/>
          </a:stretch>
        </p:blipFill>
        <p:spPr>
          <a:xfrm rot="887599">
            <a:off x="5220360" y="1722195"/>
            <a:ext cx="3490465" cy="2848141"/>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28683" name="Picture 11" descr="magic mushro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1125538"/>
            <a:ext cx="3836988" cy="3960812"/>
          </a:xfrm>
          <a:prstGeom prst="rect">
            <a:avLst/>
          </a:prstGeom>
          <a:noFill/>
          <a:ln w="57150" cmpd="thickThin">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6635" name="WordArt 11"/>
          <p:cNvSpPr>
            <a:spLocks noChangeArrowheads="1" noChangeShapeType="1" noTextEdit="1"/>
          </p:cNvSpPr>
          <p:nvPr/>
        </p:nvSpPr>
        <p:spPr bwMode="auto">
          <a:xfrm>
            <a:off x="755650" y="4149725"/>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A</a:t>
            </a:r>
          </a:p>
        </p:txBody>
      </p:sp>
      <p:sp>
        <p:nvSpPr>
          <p:cNvPr id="26636" name="WordArt 12"/>
          <p:cNvSpPr>
            <a:spLocks noChangeArrowheads="1" noChangeShapeType="1" noTextEdit="1"/>
          </p:cNvSpPr>
          <p:nvPr/>
        </p:nvSpPr>
        <p:spPr bwMode="auto">
          <a:xfrm>
            <a:off x="6011863" y="908050"/>
            <a:ext cx="2879725" cy="790575"/>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hallucinogenic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fade">
                                      <p:cBhvr>
                                        <p:cTn id="7" dur="1000"/>
                                        <p:tgtEl>
                                          <p:spTgt spid="28683"/>
                                        </p:tgtEl>
                                      </p:cBhvr>
                                    </p:animEffect>
                                    <p:anim calcmode="lin" valueType="num">
                                      <p:cBhvr>
                                        <p:cTn id="8" dur="1000" fill="hold"/>
                                        <p:tgtEl>
                                          <p:spTgt spid="28683"/>
                                        </p:tgtEl>
                                        <p:attrNameLst>
                                          <p:attrName>ppt_x</p:attrName>
                                        </p:attrNameLst>
                                      </p:cBhvr>
                                      <p:tavLst>
                                        <p:tav tm="0">
                                          <p:val>
                                            <p:strVal val="#ppt_x"/>
                                          </p:val>
                                        </p:tav>
                                        <p:tav tm="100000">
                                          <p:val>
                                            <p:strVal val="#ppt_x"/>
                                          </p:val>
                                        </p:tav>
                                      </p:tavLst>
                                    </p:anim>
                                    <p:anim calcmode="lin" valueType="num">
                                      <p:cBhvr>
                                        <p:cTn id="9" dur="900" decel="100000" fill="hold"/>
                                        <p:tgtEl>
                                          <p:spTgt spid="286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8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 presetClass="entr" presetSubtype="0" fill="hold" grpId="0" nodeType="afterEffect">
                                  <p:stCondLst>
                                    <p:cond delay="0"/>
                                  </p:stCondLst>
                                  <p:childTnLst>
                                    <p:set>
                                      <p:cBhvr>
                                        <p:cTn id="20" dur="1" fill="hold">
                                          <p:stCondLst>
                                            <p:cond delay="0"/>
                                          </p:stCondLst>
                                        </p:cTn>
                                        <p:tgtEl>
                                          <p:spTgt spid="26635"/>
                                        </p:tgtEl>
                                        <p:attrNameLst>
                                          <p:attrName>style.visibility</p:attrName>
                                        </p:attrNameLst>
                                      </p:cBhvr>
                                      <p:to>
                                        <p:strVal val="visible"/>
                                      </p:to>
                                    </p:set>
                                  </p:childTnLst>
                                </p:cTn>
                              </p:par>
                            </p:childTnLst>
                          </p:cTn>
                        </p:par>
                        <p:par>
                          <p:cTn id="21" fill="hold" nodeType="afterGroup">
                            <p:stCondLst>
                              <p:cond delay="2000"/>
                            </p:stCondLst>
                            <p:childTnLst>
                              <p:par>
                                <p:cTn id="22" presetID="3" presetClass="entr" presetSubtype="0" fill="hold" grpId="0" nodeType="afterEffect">
                                  <p:stCondLst>
                                    <p:cond delay="0"/>
                                  </p:stCondLst>
                                  <p:childTnLst>
                                    <p:set>
                                      <p:cBhvr>
                                        <p:cTn id="23" dur="1" fill="hold">
                                          <p:stCondLst>
                                            <p:cond delay="0"/>
                                          </p:stCondLst>
                                        </p:cTn>
                                        <p:tgtEl>
                                          <p:spTgt spid="26636"/>
                                        </p:tgtEl>
                                        <p:attrNameLst>
                                          <p:attrName>style.visibility</p:attrName>
                                        </p:attrNameLst>
                                      </p:cBhvr>
                                      <p:to>
                                        <p:strVal val="visible"/>
                                      </p:to>
                                    </p:set>
                                  </p:childTnLst>
                                </p:cTn>
                              </p:par>
                            </p:childTnLst>
                          </p:cTn>
                        </p:par>
                        <p:par>
                          <p:cTn id="24" fill="hold" nodeType="afterGroup">
                            <p:stCondLst>
                              <p:cond delay="2000"/>
                            </p:stCondLst>
                            <p:childTnLst>
                              <p:par>
                                <p:cTn id="25" presetID="3" presetClass="entr" presetSubtype="0" fill="hold" grpId="1" nodeType="afterEffect">
                                  <p:stCondLst>
                                    <p:cond delay="0"/>
                                  </p:stCondLst>
                                  <p:childTnLst>
                                    <p:set>
                                      <p:cBhvr>
                                        <p:cTn id="26" dur="1" fill="hold">
                                          <p:stCondLst>
                                            <p:cond delay="0"/>
                                          </p:stCondLst>
                                        </p:cTn>
                                        <p:tgtEl>
                                          <p:spTgt spid="26635"/>
                                        </p:tgtEl>
                                        <p:attrNameLst>
                                          <p:attrName>style.visibility</p:attrName>
                                        </p:attrNameLst>
                                      </p:cBhvr>
                                      <p:to>
                                        <p:strVal val="visible"/>
                                      </p:to>
                                    </p:set>
                                  </p:childTnLst>
                                </p:cTn>
                              </p:par>
                            </p:childTnLst>
                          </p:cTn>
                        </p:par>
                        <p:par>
                          <p:cTn id="27" fill="hold" nodeType="afterGroup">
                            <p:stCondLst>
                              <p:cond delay="2000"/>
                            </p:stCondLst>
                            <p:childTnLst>
                              <p:par>
                                <p:cTn id="28" presetID="3" presetClass="entr" presetSubtype="0" fill="hold" grpId="1" nodeType="afterEffect">
                                  <p:stCondLst>
                                    <p:cond delay="0"/>
                                  </p:stCondLst>
                                  <p:childTnLst>
                                    <p:set>
                                      <p:cBhvr>
                                        <p:cTn id="29" dur="1" fill="hold">
                                          <p:stCondLst>
                                            <p:cond delay="0"/>
                                          </p:stCondLst>
                                        </p:cTn>
                                        <p:tgtEl>
                                          <p:spTgt spid="26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5" grpId="1" animBg="1"/>
      <p:bldP spid="26636" grpId="0" animBg="1"/>
      <p:bldP spid="266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descr="khat"/>
          <p:cNvSpPr txBox="1">
            <a:spLocks noChangeAspect="1" noChangeArrowheads="1"/>
          </p:cNvSpPr>
          <p:nvPr/>
        </p:nvSpPr>
        <p:spPr bwMode="auto">
          <a:xfrm>
            <a:off x="1763713" y="1268413"/>
            <a:ext cx="5400675" cy="3598862"/>
          </a:xfrm>
          <a:prstGeom prst="rect">
            <a:avLst/>
          </a:prstGeom>
          <a:blipFill dpi="0" rotWithShape="1">
            <a:blip r:embed="rId3">
              <a:alphaModFix amt="8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2800" b="1">
              <a:solidFill>
                <a:srgbClr val="339966"/>
              </a:solidFill>
              <a:latin typeface="Times New Roman" charset="0"/>
              <a:cs typeface="Arial" charset="0"/>
            </a:endParaRPr>
          </a:p>
          <a:p>
            <a:pPr algn="ctr">
              <a:spcAft>
                <a:spcPts val="1000"/>
              </a:spcAft>
            </a:pPr>
            <a:endParaRPr lang="en-GB" sz="2800" b="1">
              <a:solidFill>
                <a:srgbClr val="339966"/>
              </a:solidFill>
              <a:latin typeface="Times New Roman" charset="0"/>
              <a:cs typeface="Arial" charset="0"/>
            </a:endParaRPr>
          </a:p>
          <a:p>
            <a:endParaRPr lang="en-US" sz="1800">
              <a:cs typeface="Arial" charset="0"/>
            </a:endParaRPr>
          </a:p>
        </p:txBody>
      </p:sp>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220" name="Title 1"/>
          <p:cNvSpPr>
            <a:spLocks noGrp="1"/>
          </p:cNvSpPr>
          <p:nvPr>
            <p:ph type="title" idx="4294967295"/>
          </p:nvPr>
        </p:nvSpPr>
        <p:spPr/>
        <p:txBody>
          <a:bodyPr/>
          <a:lstStyle/>
          <a:p>
            <a:pPr eaLnBrk="1" hangingPunct="1"/>
            <a:r>
              <a:rPr lang="en-GB" b="1">
                <a:latin typeface="Comic Sans MS" charset="0"/>
              </a:rPr>
              <a:t>Khat </a:t>
            </a:r>
          </a:p>
        </p:txBody>
      </p:sp>
      <p:pic>
        <p:nvPicPr>
          <p:cNvPr id="14" name="Content Placeholder 13" descr="0270e648851bce61cdc475a0fee3c0f3.jpg"/>
          <p:cNvPicPr>
            <a:picLocks noGrp="1" noChangeAspect="1"/>
          </p:cNvPicPr>
          <p:nvPr>
            <p:ph idx="4294967295"/>
          </p:nvPr>
        </p:nvPicPr>
        <p:blipFill>
          <a:blip r:embed="rId4"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5"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6"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7" cstate="print"/>
          <a:stretch>
            <a:fillRect/>
          </a:stretch>
        </p:blipFill>
        <p:spPr>
          <a:xfrm>
            <a:off x="2262514" y="5085184"/>
            <a:ext cx="2506785" cy="1772816"/>
          </a:xfrm>
          <a:prstGeom prst="rect">
            <a:avLst/>
          </a:prstGeom>
          <a:ln>
            <a:noFill/>
          </a:ln>
          <a:effectLst>
            <a:softEdge rad="317500"/>
          </a:effectLst>
        </p:spPr>
      </p:pic>
      <p:pic>
        <p:nvPicPr>
          <p:cNvPr id="9" name="Picture 8" descr="Khat-or-Qat-Ethiopia.jpg"/>
          <p:cNvPicPr>
            <a:picLocks noChangeAspect="1"/>
          </p:cNvPicPr>
          <p:nvPr/>
        </p:nvPicPr>
        <p:blipFill>
          <a:blip r:embed="rId8" cstate="print"/>
          <a:stretch>
            <a:fillRect/>
          </a:stretch>
        </p:blipFill>
        <p:spPr>
          <a:xfrm rot="1244380">
            <a:off x="6257153" y="1211703"/>
            <a:ext cx="2263420" cy="301789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khat.jpg"/>
          <p:cNvPicPr>
            <a:picLocks noChangeAspect="1"/>
          </p:cNvPicPr>
          <p:nvPr/>
        </p:nvPicPr>
        <p:blipFill>
          <a:blip r:embed="rId9" cstate="print"/>
          <a:stretch>
            <a:fillRect/>
          </a:stretch>
        </p:blipFill>
        <p:spPr>
          <a:xfrm rot="20907169">
            <a:off x="440323" y="1695634"/>
            <a:ext cx="3048000" cy="219456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28684" name="WordArt 12"/>
          <p:cNvSpPr>
            <a:spLocks noChangeArrowheads="1" noChangeShapeType="1" noTextEdit="1"/>
          </p:cNvSpPr>
          <p:nvPr/>
        </p:nvSpPr>
        <p:spPr bwMode="auto">
          <a:xfrm>
            <a:off x="2195513" y="3860800"/>
            <a:ext cx="27368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C</a:t>
            </a:r>
          </a:p>
        </p:txBody>
      </p:sp>
      <p:sp>
        <p:nvSpPr>
          <p:cNvPr id="28685" name="WordArt 13"/>
          <p:cNvSpPr>
            <a:spLocks noChangeArrowheads="1" noChangeShapeType="1" noTextEdit="1"/>
          </p:cNvSpPr>
          <p:nvPr/>
        </p:nvSpPr>
        <p:spPr bwMode="auto">
          <a:xfrm>
            <a:off x="539750" y="765175"/>
            <a:ext cx="2592388" cy="719138"/>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stimulant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par>
                          <p:cTn id="13" fill="hold" nodeType="afterGroup">
                            <p:stCondLst>
                              <p:cond delay="500"/>
                            </p:stCondLst>
                            <p:childTnLst>
                              <p:par>
                                <p:cTn id="14" presetID="53"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nodeType="afterGroup">
                            <p:stCondLst>
                              <p:cond delay="1000"/>
                            </p:stCondLst>
                            <p:childTnLst>
                              <p:par>
                                <p:cTn id="20" presetID="3" presetClass="entr" presetSubtype="0" fill="hold" grpId="0" nodeType="afterEffect">
                                  <p:stCondLst>
                                    <p:cond delay="0"/>
                                  </p:stCondLst>
                                  <p:childTnLst>
                                    <p:set>
                                      <p:cBhvr>
                                        <p:cTn id="21" dur="1" fill="hold">
                                          <p:stCondLst>
                                            <p:cond delay="0"/>
                                          </p:stCondLst>
                                        </p:cTn>
                                        <p:tgtEl>
                                          <p:spTgt spid="28684"/>
                                        </p:tgtEl>
                                        <p:attrNameLst>
                                          <p:attrName>style.visibility</p:attrName>
                                        </p:attrNameLst>
                                      </p:cBhvr>
                                      <p:to>
                                        <p:strVal val="visible"/>
                                      </p:to>
                                    </p:set>
                                  </p:childTnLst>
                                </p:cTn>
                              </p:par>
                            </p:childTnLst>
                          </p:cTn>
                        </p:par>
                        <p:par>
                          <p:cTn id="22" fill="hold" nodeType="afterGroup">
                            <p:stCondLst>
                              <p:cond delay="1000"/>
                            </p:stCondLst>
                            <p:childTnLst>
                              <p:par>
                                <p:cTn id="23" presetID="3" presetClass="entr" presetSubtype="0" fill="hold" grpId="1" nodeType="afterEffect">
                                  <p:stCondLst>
                                    <p:cond delay="0"/>
                                  </p:stCondLst>
                                  <p:childTnLst>
                                    <p:set>
                                      <p:cBhvr>
                                        <p:cTn id="24" dur="1" fill="hold">
                                          <p:stCondLst>
                                            <p:cond delay="0"/>
                                          </p:stCondLst>
                                        </p:cTn>
                                        <p:tgtEl>
                                          <p:spTgt spid="28684"/>
                                        </p:tgtEl>
                                        <p:attrNameLst>
                                          <p:attrName>style.visibility</p:attrName>
                                        </p:attrNameLst>
                                      </p:cBhvr>
                                      <p:to>
                                        <p:strVal val="visible"/>
                                      </p:to>
                                    </p:set>
                                  </p:childTnLst>
                                </p:cTn>
                              </p:par>
                            </p:childTnLst>
                          </p:cTn>
                        </p:par>
                        <p:par>
                          <p:cTn id="25" fill="hold" nodeType="afterGroup">
                            <p:stCondLst>
                              <p:cond delay="1000"/>
                            </p:stCondLst>
                            <p:childTnLst>
                              <p:par>
                                <p:cTn id="26" presetID="3" presetClass="entr" presetSubtype="0" fill="hold" grpId="0" nodeType="afterEffect">
                                  <p:stCondLst>
                                    <p:cond delay="0"/>
                                  </p:stCondLst>
                                  <p:childTnLst>
                                    <p:set>
                                      <p:cBhvr>
                                        <p:cTn id="27" dur="1" fill="hold">
                                          <p:stCondLst>
                                            <p:cond delay="0"/>
                                          </p:stCondLst>
                                        </p:cTn>
                                        <p:tgtEl>
                                          <p:spTgt spid="28685"/>
                                        </p:tgtEl>
                                        <p:attrNameLst>
                                          <p:attrName>style.visibility</p:attrName>
                                        </p:attrNameLst>
                                      </p:cBhvr>
                                      <p:to>
                                        <p:strVal val="visible"/>
                                      </p:to>
                                    </p:set>
                                  </p:childTnLst>
                                </p:cTn>
                              </p:par>
                            </p:childTnLst>
                          </p:cTn>
                        </p:par>
                        <p:par>
                          <p:cTn id="28" fill="hold" nodeType="afterGroup">
                            <p:stCondLst>
                              <p:cond delay="1000"/>
                            </p:stCondLst>
                            <p:childTnLst>
                              <p:par>
                                <p:cTn id="29" presetID="3" presetClass="entr" presetSubtype="0" fill="hold" grpId="1" nodeType="afterEffect">
                                  <p:stCondLst>
                                    <p:cond delay="0"/>
                                  </p:stCondLst>
                                  <p:childTnLst>
                                    <p:set>
                                      <p:cBhvr>
                                        <p:cTn id="30" dur="1" fill="hold">
                                          <p:stCondLst>
                                            <p:cond delay="0"/>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84" grpId="0" animBg="1"/>
      <p:bldP spid="28684" grpId="1" animBg="1"/>
      <p:bldP spid="28685" grpId="0" animBg="1"/>
      <p:bldP spid="2868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43" name="Title 1"/>
          <p:cNvSpPr>
            <a:spLocks noGrp="1"/>
          </p:cNvSpPr>
          <p:nvPr>
            <p:ph type="title" idx="4294967295"/>
          </p:nvPr>
        </p:nvSpPr>
        <p:spPr/>
        <p:txBody>
          <a:bodyPr/>
          <a:lstStyle/>
          <a:p>
            <a:pPr eaLnBrk="1" hangingPunct="1"/>
            <a:r>
              <a:rPr lang="en-GB" b="1">
                <a:latin typeface="Comic Sans MS" charset="0"/>
              </a:rPr>
              <a:t>Anabolic steroids</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29698" name="Text Box 2" descr="anabolic_Steroid_Tablets"/>
          <p:cNvSpPr txBox="1">
            <a:spLocks noChangeAspect="1" noChangeArrowheads="1"/>
          </p:cNvSpPr>
          <p:nvPr/>
        </p:nvSpPr>
        <p:spPr bwMode="auto">
          <a:xfrm>
            <a:off x="1835150" y="1484313"/>
            <a:ext cx="5399088" cy="3598862"/>
          </a:xfrm>
          <a:prstGeom prst="rect">
            <a:avLst/>
          </a:prstGeom>
          <a:blipFill dpi="0" rotWithShape="1">
            <a:blip r:embed="rId7">
              <a:alphaModFix amt="50000"/>
            </a:blip>
            <a:srcRect/>
            <a:stretch>
              <a:fillRect/>
            </a:stretch>
          </a:blipFill>
          <a:ln w="76200" cmpd="tri">
            <a:solidFill>
              <a:srgbClr val="808000"/>
            </a:solidFill>
            <a:miter lim="800000"/>
            <a:headEnd/>
            <a:tailEnd/>
          </a:ln>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pPr algn="ctr">
              <a:spcAft>
                <a:spcPts val="1000"/>
              </a:spcAft>
            </a:pPr>
            <a:endParaRPr lang="en-GB" sz="1600" b="1">
              <a:solidFill>
                <a:srgbClr val="339966"/>
              </a:solidFill>
              <a:latin typeface="Times New Roman" charset="0"/>
              <a:cs typeface="Arial" charset="0"/>
            </a:endParaRPr>
          </a:p>
          <a:p>
            <a:endParaRPr lang="en-US" sz="1800">
              <a:cs typeface="Arial" charset="0"/>
            </a:endParaRPr>
          </a:p>
        </p:txBody>
      </p:sp>
      <p:pic>
        <p:nvPicPr>
          <p:cNvPr id="9" name="Picture 8" descr="steroids.jpg"/>
          <p:cNvPicPr>
            <a:picLocks noChangeAspect="1"/>
          </p:cNvPicPr>
          <p:nvPr/>
        </p:nvPicPr>
        <p:blipFill>
          <a:blip r:embed="rId8" cstate="print"/>
          <a:stretch>
            <a:fillRect/>
          </a:stretch>
        </p:blipFill>
        <p:spPr>
          <a:xfrm rot="20786791">
            <a:off x="434579" y="1781618"/>
            <a:ext cx="2831880" cy="251329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Picture 10" descr="imagesCA926OZR.jpg"/>
          <p:cNvPicPr>
            <a:picLocks noChangeAspect="1"/>
          </p:cNvPicPr>
          <p:nvPr/>
        </p:nvPicPr>
        <p:blipFill>
          <a:blip r:embed="rId9" cstate="print"/>
          <a:stretch>
            <a:fillRect/>
          </a:stretch>
        </p:blipFill>
        <p:spPr>
          <a:xfrm rot="1034061">
            <a:off x="5882976" y="2181267"/>
            <a:ext cx="3046551" cy="1909458"/>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30731" name="WordArt 11"/>
          <p:cNvSpPr>
            <a:spLocks noChangeArrowheads="1" noChangeShapeType="1" noTextEdit="1"/>
          </p:cNvSpPr>
          <p:nvPr/>
        </p:nvSpPr>
        <p:spPr bwMode="auto">
          <a:xfrm>
            <a:off x="2627313" y="4149725"/>
            <a:ext cx="2089150" cy="936625"/>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Comic Sans MS"/>
                <a:ea typeface="Comic Sans MS"/>
                <a:cs typeface="Comic Sans MS"/>
              </a:rPr>
              <a:t>class C</a:t>
            </a:r>
          </a:p>
        </p:txBody>
      </p:sp>
      <p:sp>
        <p:nvSpPr>
          <p:cNvPr id="30732" name="WordArt 12"/>
          <p:cNvSpPr>
            <a:spLocks noChangeArrowheads="1" noChangeShapeType="1" noTextEdit="1"/>
          </p:cNvSpPr>
          <p:nvPr/>
        </p:nvSpPr>
        <p:spPr bwMode="auto">
          <a:xfrm>
            <a:off x="6516688" y="1196975"/>
            <a:ext cx="2016125" cy="719138"/>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Comic Sans MS"/>
                <a:ea typeface="Comic Sans MS"/>
                <a:cs typeface="Comic Sans MS"/>
              </a:rPr>
              <a:t>steroid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500"/>
                            </p:stCondLst>
                            <p:childTnLst>
                              <p:par>
                                <p:cTn id="13" presetID="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000"/>
                            </p:stCondLst>
                            <p:childTnLst>
                              <p:par>
                                <p:cTn id="18" presetID="3" presetClass="entr" presetSubtype="0" fill="hold" grpId="0" nodeType="afterEffect">
                                  <p:stCondLst>
                                    <p:cond delay="0"/>
                                  </p:stCondLst>
                                  <p:childTnLst>
                                    <p:set>
                                      <p:cBhvr>
                                        <p:cTn id="19" dur="1" fill="hold">
                                          <p:stCondLst>
                                            <p:cond delay="0"/>
                                          </p:stCondLst>
                                        </p:cTn>
                                        <p:tgtEl>
                                          <p:spTgt spid="30731"/>
                                        </p:tgtEl>
                                        <p:attrNameLst>
                                          <p:attrName>style.visibility</p:attrName>
                                        </p:attrNameLst>
                                      </p:cBhvr>
                                      <p:to>
                                        <p:strVal val="visible"/>
                                      </p:to>
                                    </p:set>
                                  </p:childTnLst>
                                </p:cTn>
                              </p:par>
                            </p:childTnLst>
                          </p:cTn>
                        </p:par>
                        <p:par>
                          <p:cTn id="20" fill="hold" nodeType="afterGroup">
                            <p:stCondLst>
                              <p:cond delay="1000"/>
                            </p:stCondLst>
                            <p:childTnLst>
                              <p:par>
                                <p:cTn id="21" presetID="3" presetClass="entr" presetSubtype="0" fill="hold" grpId="1" nodeType="afterEffect">
                                  <p:stCondLst>
                                    <p:cond delay="0"/>
                                  </p:stCondLst>
                                  <p:childTnLst>
                                    <p:set>
                                      <p:cBhvr>
                                        <p:cTn id="22" dur="1" fill="hold">
                                          <p:stCondLst>
                                            <p:cond delay="0"/>
                                          </p:stCondLst>
                                        </p:cTn>
                                        <p:tgtEl>
                                          <p:spTgt spid="30731"/>
                                        </p:tgtEl>
                                        <p:attrNameLst>
                                          <p:attrName>style.visibility</p:attrName>
                                        </p:attrNameLst>
                                      </p:cBhvr>
                                      <p:to>
                                        <p:strVal val="visible"/>
                                      </p:to>
                                    </p:set>
                                  </p:childTnLst>
                                </p:cTn>
                              </p:par>
                            </p:childTnLst>
                          </p:cTn>
                        </p:par>
                        <p:par>
                          <p:cTn id="23" fill="hold" nodeType="afterGroup">
                            <p:stCondLst>
                              <p:cond delay="1000"/>
                            </p:stCondLst>
                            <p:childTnLst>
                              <p:par>
                                <p:cTn id="24" presetID="3" presetClass="entr" presetSubtype="0" fill="hold" grpId="0" nodeType="afterEffect">
                                  <p:stCondLst>
                                    <p:cond delay="0"/>
                                  </p:stCondLst>
                                  <p:childTnLst>
                                    <p:set>
                                      <p:cBhvr>
                                        <p:cTn id="25" dur="1" fill="hold">
                                          <p:stCondLst>
                                            <p:cond delay="0"/>
                                          </p:stCondLst>
                                        </p:cTn>
                                        <p:tgtEl>
                                          <p:spTgt spid="30732"/>
                                        </p:tgtEl>
                                        <p:attrNameLst>
                                          <p:attrName>style.visibility</p:attrName>
                                        </p:attrNameLst>
                                      </p:cBhvr>
                                      <p:to>
                                        <p:strVal val="visible"/>
                                      </p:to>
                                    </p:set>
                                  </p:childTnLst>
                                </p:cTn>
                              </p:par>
                            </p:childTnLst>
                          </p:cTn>
                        </p:par>
                        <p:par>
                          <p:cTn id="26" fill="hold" nodeType="afterGroup">
                            <p:stCondLst>
                              <p:cond delay="1000"/>
                            </p:stCondLst>
                            <p:childTnLst>
                              <p:par>
                                <p:cTn id="27" presetID="3" presetClass="entr" presetSubtype="0" fill="hold" grpId="1" nodeType="afterEffect">
                                  <p:stCondLst>
                                    <p:cond delay="0"/>
                                  </p:stCondLst>
                                  <p:childTnLst>
                                    <p:set>
                                      <p:cBhvr>
                                        <p:cTn id="28" dur="1" fill="hold">
                                          <p:stCondLst>
                                            <p:cond delay="0"/>
                                          </p:stCondLst>
                                        </p:cTn>
                                        <p:tgtEl>
                                          <p:spTgt spid="30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30731" grpId="0" animBg="1"/>
      <p:bldP spid="30731" grpId="1" animBg="1"/>
      <p:bldP spid="30732" grpId="0" animBg="1"/>
      <p:bldP spid="30732"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9686</TotalTime>
  <Words>1947</Words>
  <Application>Microsoft Macintosh PowerPoint</Application>
  <PresentationFormat>On-screen Show (4:3)</PresentationFormat>
  <Paragraphs>177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Comic Sans MS</vt:lpstr>
      <vt:lpstr>Times New Roman</vt:lpstr>
      <vt:lpstr>Calibri</vt:lpstr>
      <vt:lpstr>Default Design</vt:lpstr>
      <vt:lpstr>Name that drug</vt:lpstr>
      <vt:lpstr>Activity - Name that drug!</vt:lpstr>
      <vt:lpstr>Salvia</vt:lpstr>
      <vt:lpstr>Cannabis</vt:lpstr>
      <vt:lpstr>Mephedrone - M Cat</vt:lpstr>
      <vt:lpstr>Tranquillisers</vt:lpstr>
      <vt:lpstr>Magic mushrooms</vt:lpstr>
      <vt:lpstr>Khat </vt:lpstr>
      <vt:lpstr>Anabolic steroids</vt:lpstr>
      <vt:lpstr>Poppers</vt:lpstr>
      <vt:lpstr>Alcohol</vt:lpstr>
      <vt:lpstr>solvents</vt:lpstr>
      <vt:lpstr>GHB</vt:lpstr>
      <vt:lpstr>Rohypnol</vt:lpstr>
      <vt:lpstr>Amphetamine</vt:lpstr>
      <vt:lpstr>Cocaine</vt:lpstr>
      <vt:lpstr>Heroin</vt:lpstr>
      <vt:lpstr>PowerPoint Presentation</vt:lpstr>
      <vt:lpstr>PowerPoint Presentation</vt:lpstr>
    </vt:vector>
  </TitlesOfParts>
  <Company>South Wales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Conference 2012</dc:title>
  <dc:creator>swp54722</dc:creator>
  <cp:lastModifiedBy>SchoolBeat Web Team</cp:lastModifiedBy>
  <cp:revision>33</cp:revision>
  <dcterms:created xsi:type="dcterms:W3CDTF">2011-11-11T17:16:32Z</dcterms:created>
  <dcterms:modified xsi:type="dcterms:W3CDTF">2018-12-10T08:46:17Z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0e2fc6c4-cd9d-4153-b478-05eaef622652</vt:lpwstr>
  </property>
  <property fmtid="{D5CDD505-2E9C-101B-9397-08002B2CF9AE}" pid="3" name="SWPIL">
    <vt:lpwstr>NOT PROTECTIVELY MARKED</vt:lpwstr>
  </property>
  <property fmtid="{D5CDD505-2E9C-101B-9397-08002B2CF9AE}" pid="4" name="SWPVNV">
    <vt:lpwstr>No Visual Mark</vt:lpwstr>
  </property>
</Properties>
</file>