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2CD36-AE3A-0348-BE59-A00ACF6954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B33E3-AA9B-6947-A411-08D6B3756D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ACAC2D-4CBE-7E42-8D53-E4A32C5E099C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8FFAAC-54F5-2948-8863-21BAFE7D17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02FFF01-AE3D-874C-AE7E-C624039F2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FE0C2-4DDC-7040-A681-371BB3A2F3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025BC-03F6-8E40-98EB-84D34F0F50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9D66E-7160-B740-8389-65FF0CAB54F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6C10B14-CECF-D542-BFDA-B09AB64490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EEDFCD7-7AD7-8748-AE29-1949F19374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9C98A5B-BBBF-F443-81E5-19F7EA9BBD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0D0D88-BFF8-F743-94DB-F40D4FC12A77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83B47B-18E1-AA44-88EF-0DB5D8F77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BC6FB8-2909-C84D-BE51-666D49D44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F419B6-CA6B-9145-8948-1D05A39EE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E8CB-02E0-EF45-954B-C89C7BF24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727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012B4B-84CC-3B4F-849F-182B10149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0E2422-519C-3741-B4EF-EBA41FCC2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DCC956-FEB5-9E41-9DFB-43E83951B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05BE8-7237-254B-B962-226598B786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67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A1EF0C-79C7-7A4C-848A-73D95872B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28B517-3B1B-4847-BBAA-6196B7FF5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A0A783-7C30-F04C-A35B-FACB683C1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2B8F3-11CF-AA48-AEB6-D36BF62FB4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531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F0A6D-B72D-9947-8568-C40DA1C00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22D720-AFCC-184A-8FED-6EC05FB28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D4594C-662F-1B40-95F7-ED46F13AF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A36E4-E319-564B-81B9-468A5F3874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10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DA111B-83A8-F249-A7E4-A703D31D3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0CC09D-C93F-644E-AD7E-C482718BF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A0E89-B198-A64A-9A0D-6F694E0B8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7B6FC-3D85-BB4F-B8D2-19CBF8AE59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5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B8E8A3-9E31-4046-B681-F327675DA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77F093-FA68-224C-8313-0E82A2656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D2F2D1-12C4-484E-8FC0-C4CE41FD2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58112-7462-6A46-916D-84FF9FF228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78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AE2901-9FF6-A94A-9BD0-28FB62411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81F15C-8657-BF41-881A-8A65BD7E2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554353-39DB-B94E-83E1-B8DF586F1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664A9-BDEC-7548-BF9A-8AB402079B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9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ED95AC-A011-1C44-9539-B89B0B84B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C8C44B-59FA-3B4C-8838-93297C2DD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5D9935-19A1-3343-9791-790F0898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8977-F342-C54D-9DDF-F58993704D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46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173D54-F0B1-0941-A352-BD3AD48D3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772BFE-B109-0543-9DAC-22CDF4B04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9F8850-8B84-114E-8D1F-02BFC4F4F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2FE25-BAAB-644D-87BB-48E07ED8CD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44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147E2E-254C-E64E-BBAE-1B25605F1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89FCCC-8D52-ED40-A845-A15BFA78C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7A9DFE-2611-1F4A-8072-F136ED9C5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151A8-0635-7C4A-8876-F54402E321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734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8D2A7-C9E8-444E-B0F6-B425C0E54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0690A-E42C-1941-B8ED-6741D4BC81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52E557-A01B-E74E-B7CC-26F91024E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49064-1DD0-8A43-ADC5-CDF1A84F30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68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A0B8A-9ECD-5C4F-B04E-3D4D2B66C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6DB3C8-022E-574C-A0DC-C4AE4EBA6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6B226-B47E-4F46-B95C-29E915B6E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E834F-261A-3249-9882-250844A06A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0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A8BB1B-38F3-2D47-91E6-C6727D3F1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D03400-B76E-F948-9112-4851EC640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DB3D63-29CC-3241-8E35-B6195F8F4C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D70CD06-9B82-0648-BE43-D7EC58C12B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1BF5B3-5830-144F-91D7-E98FC85B42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D033DF-B147-1E44-B1B2-A6652DF9652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92C545D9-E08F-E848-9B4C-963A869D6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162ADFA6-5408-E942-8224-DD6D00BAE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1295400" cy="503238"/>
          </a:xfrm>
        </p:spPr>
        <p:txBody>
          <a:bodyPr/>
          <a:lstStyle/>
          <a:p>
            <a:pPr algn="l" eaLnBrk="1" hangingPunct="1"/>
            <a:r>
              <a:rPr lang="cy-GB" altLang="en-US" sz="1200" b="1">
                <a:solidFill>
                  <a:srgbClr val="00B050"/>
                </a:solidFill>
                <a:latin typeface="Comic Sans MS" panose="030F0902030302020204" pitchFamily="66" charset="0"/>
              </a:rPr>
              <a:t>Adnodd 1b.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781344D-63B2-3647-B651-C9C27590F6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7272338" cy="4608513"/>
          </a:xfrm>
        </p:spPr>
        <p:txBody>
          <a:bodyPr/>
          <a:lstStyle/>
          <a:p>
            <a:pPr eaLnBrk="1" hangingPunct="1"/>
            <a:endParaRPr lang="en-US" altLang="en-US" sz="4400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401F57-34A8-8046-90AF-9A9C66BEAF20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052513"/>
          <a:ext cx="7777162" cy="533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99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y-GB" sz="1400" kern="50" noProof="0" dirty="0">
                          <a:solidFill>
                            <a:srgbClr val="0000FF"/>
                          </a:solidFill>
                          <a:latin typeface="Comic Sans MS"/>
                          <a:ea typeface="SimSun"/>
                          <a:cs typeface="Mangal"/>
                        </a:rPr>
                        <a:t>Rhif </a:t>
                      </a: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y-GB" sz="1400" kern="50" noProof="0" dirty="0">
                          <a:solidFill>
                            <a:srgbClr val="0000FF"/>
                          </a:solidFill>
                          <a:latin typeface="Comic Sans MS"/>
                          <a:ea typeface="SimSun"/>
                          <a:cs typeface="Mangal"/>
                        </a:rPr>
                        <a:t>Datganiad</a:t>
                      </a:r>
                      <a:endParaRPr lang="cy-GB" sz="1400" kern="50" noProof="0" dirty="0">
                        <a:solidFill>
                          <a:srgbClr val="0000FF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y-GB" sz="1400" kern="50" noProof="0" dirty="0">
                          <a:solidFill>
                            <a:srgbClr val="0000FF"/>
                          </a:solidFill>
                          <a:latin typeface="Comic Sans MS"/>
                          <a:ea typeface="SimSun"/>
                          <a:cs typeface="Mangal"/>
                        </a:rPr>
                        <a:t>Cywir / Anghywir</a:t>
                      </a:r>
                      <a:endParaRPr lang="cy-GB" sz="1400" kern="50" noProof="0" dirty="0">
                        <a:solidFill>
                          <a:srgbClr val="0000FF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1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Bydd Steroidau ar eu pen eu hunain yn cynhyrchu cyhyrau 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2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Mae Steroidau yn gyffur dosbarth B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3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Mae cymryd Steroidau yn atal</a:t>
                      </a:r>
                      <a:r>
                        <a:rPr lang="cy-GB" sz="1800" kern="50" baseline="0" noProof="0" dirty="0">
                          <a:latin typeface="Comic Sans MS"/>
                          <a:ea typeface="SimSun"/>
                          <a:cs typeface="Mangal"/>
                        </a:rPr>
                        <a:t> corff person ifanc rhag datblygu’n iawn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4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Ni allwch chwistrellu</a:t>
                      </a:r>
                      <a:r>
                        <a:rPr lang="cy-GB" sz="1800" kern="50" baseline="0" noProof="0" dirty="0">
                          <a:latin typeface="Comic Sans MS"/>
                          <a:ea typeface="SimSun"/>
                          <a:cs typeface="Mangal"/>
                        </a:rPr>
                        <a:t> Steroidau</a:t>
                      </a: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5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Gall cymryd Steroidau’n aml achosi newidiadau mewn hwyliau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6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Rydym yn gwybod beth sydd</a:t>
                      </a:r>
                      <a:r>
                        <a:rPr lang="cy-GB" sz="1800" kern="50" baseline="0" noProof="0" dirty="0">
                          <a:latin typeface="Comic Sans MS"/>
                          <a:ea typeface="SimSun"/>
                          <a:cs typeface="Mangal"/>
                        </a:rPr>
                        <a:t> ym mhob Steroid ac maent wedi’u profi </a:t>
                      </a: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7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Gall Steroidau achosi acne i ddynion a merched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8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Gall cymryd Steroidau achosi</a:t>
                      </a:r>
                      <a:r>
                        <a:rPr lang="cy-GB" sz="1800" kern="50" baseline="0" noProof="0" dirty="0">
                          <a:latin typeface="Comic Sans MS"/>
                          <a:ea typeface="SimSun"/>
                          <a:cs typeface="Mangal"/>
                        </a:rPr>
                        <a:t> </a:t>
                      </a: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anffrwythlondeb mewn dynion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9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Mae’n anghyfreithlon i brynu</a:t>
                      </a:r>
                      <a:r>
                        <a:rPr lang="cy-GB" sz="1800" kern="50" baseline="0" noProof="0" dirty="0">
                          <a:latin typeface="Comic Sans MS"/>
                          <a:ea typeface="SimSun"/>
                          <a:cs typeface="Mangal"/>
                        </a:rPr>
                        <a:t> Steroidau dros y rhyngrwyd</a:t>
                      </a: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400" b="1" kern="50" noProof="0" dirty="0">
                          <a:latin typeface="Comic Sans MS"/>
                          <a:ea typeface="SimSun"/>
                          <a:cs typeface="Mangal"/>
                        </a:rPr>
                        <a:t>10</a:t>
                      </a:r>
                      <a:endParaRPr lang="cy-GB" sz="1400" b="1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y-GB" sz="1800" kern="50" noProof="0" dirty="0">
                          <a:latin typeface="Comic Sans MS"/>
                          <a:ea typeface="SimSun"/>
                          <a:cs typeface="Mangal"/>
                        </a:rPr>
                        <a:t>Nid yw Steroidau yn dangos i fyny ar brawf cyffuriau </a:t>
                      </a:r>
                      <a:endParaRPr lang="cy-GB" sz="18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y-GB" sz="1100" kern="50" noProof="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03" name="TextBox 7">
            <a:extLst>
              <a:ext uri="{FF2B5EF4-FFF2-40B4-BE49-F238E27FC236}">
                <a16:creationId xmlns:a16="http://schemas.microsoft.com/office/drawing/2014/main" id="{B8610005-3D91-B641-AAE8-EBEE8E38B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46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y-GB" altLang="en-US" sz="1800" b="1">
                <a:latin typeface="Comic Sans MS" panose="030F0902030302020204" pitchFamily="66" charset="0"/>
              </a:rPr>
              <a:t>Datganiadau Cywir / Anghywir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107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SimSun</vt:lpstr>
      <vt:lpstr>Mangal</vt:lpstr>
      <vt:lpstr>Times New Roman</vt:lpstr>
      <vt:lpstr>Default Design</vt:lpstr>
      <vt:lpstr>Adnodd 1b. 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22</cp:revision>
  <cp:lastPrinted>2014-05-15T11:23:53Z</cp:lastPrinted>
  <dcterms:created xsi:type="dcterms:W3CDTF">2012-04-30T13:27:46Z</dcterms:created>
  <dcterms:modified xsi:type="dcterms:W3CDTF">2022-03-03T08:33:18Z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