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sldIdLst>
    <p:sldId id="262" r:id="rId2"/>
    <p:sldId id="264" r:id="rId3"/>
    <p:sldId id="261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92810" autoAdjust="0"/>
  </p:normalViewPr>
  <p:slideViewPr>
    <p:cSldViewPr>
      <p:cViewPr varScale="1">
        <p:scale>
          <a:sx n="117" d="100"/>
          <a:sy n="117" d="100"/>
        </p:scale>
        <p:origin x="1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65F894D-BF60-8245-905D-516C2A0091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675CED1-9D2B-A940-9249-EC5B2C2623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BCBF77A-D149-6C4F-A0DE-4022E050ECC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94A75EE6-A375-2A41-9FB9-9317D01E51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148B7776-BEFB-3D42-A982-F0F613AF88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6EE2EF8F-F2D0-E14D-97A9-9B47FA027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E2A20D-8097-9F49-9D2B-BC0C6C9D365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E3EF3A6-0DBD-2F47-9FCB-A9745D42C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B17D830-85B9-9A49-869D-609B075E0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55720BA-7263-0B49-BE4B-879B36DB8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C45FBC-47E9-0C46-AE32-FD3234525000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2F4C7BF-3AA2-B84B-91D0-8F047BAB0C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CE12E67-3743-CC40-96B4-20154475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CB10751-8DBA-A845-BD7D-86FBD05A6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9FECB-BF47-E249-AAC9-18B89DEEB36E}" type="slidenum">
              <a:rPr lang="en-GB" altLang="en-US"/>
              <a:pPr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1F619D0-1570-6248-B74A-62255BA635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6B16764-1432-E94C-B1EC-F13D22FAE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3417F33-66FE-1541-BDCC-05565A256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5CB2F2-00DB-2D42-A46A-EF35829D34B2}" type="slidenum">
              <a:rPr lang="en-GB" altLang="en-US"/>
              <a:pPr eaLnBrk="1" hangingPunct="1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97911C-9D65-614B-98D5-DA07C9BE0B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C5ABDA-7EC7-A544-A40F-026A3958340F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81B8ACE-50AE-5F44-B7C9-860C58BB97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922EF08-3150-7F43-8E68-0A5B6DDCE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6F18DA8-5288-7D45-AF40-9354FC3925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703FF64-DEA4-D94A-84C0-800EFE898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FCA30B6-A5C7-6A45-88F1-2C5490991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833F83-FFC5-1640-9787-B1B6B00D7C7A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BEF8324-079F-A344-9F0C-B08689C105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C7B9EA7-8D46-2D46-B798-F3033569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354F960-CEB9-C748-B6E0-3B38D262C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3AB739-11A6-2D4A-B367-CCB7A581D907}" type="slidenum">
              <a:rPr lang="en-GB" altLang="en-US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00A4614-9C89-6549-BADF-5CCEE944AA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E0A921F-B90A-2F43-A839-B96F87654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4C61D10-AFDB-394B-9C98-DCA6D1820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A1CD7A-F258-064B-A7F9-E76D23B81202}" type="slidenum">
              <a:rPr lang="en-GB" altLang="en-US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6780C8C-31A1-A547-A9A7-89885601EB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C6433E8-9ADB-AF4B-AE77-8E83D057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09424CD-9C4D-474C-896B-A6EB89F6A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A5AD85-7FFC-9047-A6EA-ECC1B32F5C35}" type="slidenum">
              <a:rPr lang="en-GB" altLang="en-US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5F10FC7-578D-AF4B-9BC7-D67E233B62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694566E-F086-DB4D-8709-BCC6FD518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35C66E6-DD57-664C-9820-81DC1B80A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C4BEF4-AB64-3B41-A531-ED851B80B2D2}" type="slidenum">
              <a:rPr lang="en-GB" altLang="en-US"/>
              <a:pPr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47701AA-98A1-4840-ACFF-C9D0636F9A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BFCBF12-5C2C-E147-81E8-CE5673FB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56DA785-A8EB-874E-8677-FA420B18B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FAA8A0-0879-8346-8E51-0EB0E123F50C}" type="slidenum">
              <a:rPr lang="en-GB" altLang="en-US"/>
              <a:pPr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EDECF39-E83A-9345-BDDB-84EB3E141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2624A79-A6FA-E64A-B8B0-79AD6140C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45C88E6-C4AC-DA4C-BA1F-228D40545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29699D-20E6-6940-86B8-33073AFA2DF2}" type="slidenum">
              <a:rPr lang="en-GB" altLang="en-US"/>
              <a:pPr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99BB7-E359-E449-92A7-DD161AAAD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DFD250-0F68-2E4F-A26D-74318E23B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41EBA6-1B96-F04C-9D61-9EDB34518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FFFA0-02FC-734B-957D-77DF3635FE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582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2EF542-B52F-F940-9D05-D0BD91BC9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20220F-F462-1445-A5A0-5A20AB9A9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9FAFD9-DC5F-0142-A3C6-87787E821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2CE09-7D99-D14A-B720-097CCF2029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86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E6030-FBAA-024B-A788-DB75D01A6C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8DDD52-2053-EA49-9EBA-A08BBB45F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FBABFC-0786-EE45-B99C-9E58F8CA0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0C4EC-337A-E349-BD6E-65BF9866E3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44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B7B9D-562C-574E-84A5-93919D5A9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17870-A544-784B-8338-40D4F9EE6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5DFCF-EEB5-D646-BF9F-FA05B65F3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EC39B-46AD-B440-AA2B-116633E088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32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B1160F-ED12-BA45-9A88-577BDBB41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EC947-FE3D-3046-9264-9DE389FDD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72EB14-4A24-DF42-99AC-7D6C9C276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DF922-6B5D-C448-9904-D5893D2D3A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58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D3127B-AB28-E444-9136-B79A44171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0BAAC2-79A5-3643-8F72-458DAD639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08AD2D-7DD3-BD4B-BD6A-89910FA4A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DC03D-0621-024B-BECE-5710871819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18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5E2C6-633D-1C4B-8B57-F8392E6FBC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BEA6C-E694-D44A-A89D-56BBC271E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2BFDA7-6683-4940-B477-3873C67C4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41672-594E-9342-9166-BC5AF07FC2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899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69785C-CF90-E04C-A61F-2AD31E060F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0AF3B7-F8D2-BE44-B435-A38770028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22A63A-AC8D-9845-83A9-74D3433F5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0C329-B461-4D46-B9C3-FDACC9C61A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859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03DE27-FF0B-F247-84C1-9A554BADD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A8A039-BB22-5347-881E-9965BFFE3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BF6247-0F97-794A-856B-6F35D58A7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2C04F-A12E-B64A-8C9F-EE74C29ABA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99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B5B75D-F06C-7443-9956-AAD8D911C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1253DD-08BB-774E-8306-46FE89FED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8E420A-0D25-7D44-84FD-1F0C05221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7D1D2-020B-124D-A9FF-6FF37E429D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616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A7EF5-70BF-FA46-9346-46E8B8180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526C9-1FA7-AD4A-B56E-A5361CAB3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95272-B58E-734F-8C6F-41B400981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F4799-0CBB-E44F-BF96-C63759E302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00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9E671-BFF6-A74A-9BCF-A06365D92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64551-DE46-2947-B94F-7F7F0D6E0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B7A1A-292B-9743-BCB0-9A5B0DBD6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76B62-6675-ED4E-9B94-678CFE3775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468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A99087-07B6-0641-979B-2BA5370DF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1A3A54-5BA3-8946-9349-E9F3C7BC2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32A9FD-758C-264D-B4CD-8DA28A8B0A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AC629D-8317-4349-BBA6-AB347C9AC0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DCF3E7-61DF-564A-90F6-749890BC1A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341A36-6E5B-6C4B-B988-BC77303B67A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http://cache4.asset-cache.net/gc/57422225-teenage-boy-holding-guitar-gettyimages.jpg?v=1&amp;c=IWSAsset&amp;k=2&amp;d=SMbf1stThkxtZtyZOz2nNnQRlOGoBRBDjw6bV2chLmY=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http://cache2.asset-cache.net/gc/172035450-smiling-man-in-tuxedo-drinking-cocktail-gettyimages.jpg?v=1&amp;c=IWSAsset&amp;k=2&amp;d=2AtAaSMU1qwYKAtfuGhxcnRQTCact37lfDVUh3nyaKQ=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7936E37-9706-C047-AD4F-2528083F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Box 5">
            <a:extLst>
              <a:ext uri="{FF2B5EF4-FFF2-40B4-BE49-F238E27FC236}">
                <a16:creationId xmlns:a16="http://schemas.microsoft.com/office/drawing/2014/main" id="{5DA328F7-EE92-3C44-AE32-39CADA03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74898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B050"/>
                </a:solidFill>
                <a:latin typeface="Comic Sans MS" panose="030F0902030302020204" pitchFamily="66" charset="0"/>
              </a:rPr>
              <a:t>7b. Continiwwm Gwerthoedd</a:t>
            </a: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pic>
        <p:nvPicPr>
          <p:cNvPr id="2052" name="Picture 7" descr="Girl taking tablet : Stock Photo">
            <a:extLst>
              <a:ext uri="{FF2B5EF4-FFF2-40B4-BE49-F238E27FC236}">
                <a16:creationId xmlns:a16="http://schemas.microsoft.com/office/drawing/2014/main" id="{4C53669C-3843-4A45-97BF-83498F49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064">
            <a:off x="1116013" y="2349500"/>
            <a:ext cx="1735137" cy="257651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9" descr="Woman receiving injection in lip, close-up : Stock Photo">
            <a:extLst>
              <a:ext uri="{FF2B5EF4-FFF2-40B4-BE49-F238E27FC236}">
                <a16:creationId xmlns:a16="http://schemas.microsoft.com/office/drawing/2014/main" id="{B4D932AD-D168-8F4A-9790-37E08164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68638"/>
            <a:ext cx="2232025" cy="29718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1" descr="Thai buddhist Monks tatooing at the local temple : Stock Photo">
            <a:extLst>
              <a:ext uri="{FF2B5EF4-FFF2-40B4-BE49-F238E27FC236}">
                <a16:creationId xmlns:a16="http://schemas.microsoft.com/office/drawing/2014/main" id="{8DC54BE8-C2DA-F740-B409-715DCBB20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r="28427"/>
          <a:stretch>
            <a:fillRect/>
          </a:stretch>
        </p:blipFill>
        <p:spPr bwMode="auto">
          <a:xfrm rot="882984">
            <a:off x="4806950" y="2055813"/>
            <a:ext cx="2508250" cy="2179637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energy drink : Stock Photo">
            <a:extLst>
              <a:ext uri="{FF2B5EF4-FFF2-40B4-BE49-F238E27FC236}">
                <a16:creationId xmlns:a16="http://schemas.microsoft.com/office/drawing/2014/main" id="{1CD2123A-B5E1-C14E-BCC7-676D6F94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266">
            <a:off x="5076825" y="4005263"/>
            <a:ext cx="1474788" cy="1963737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>
            <a:extLst>
              <a:ext uri="{FF2B5EF4-FFF2-40B4-BE49-F238E27FC236}">
                <a16:creationId xmlns:a16="http://schemas.microsoft.com/office/drawing/2014/main" id="{AB7CDFAA-AE22-6741-90AF-B63E097D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11">
            <a:extLst>
              <a:ext uri="{FF2B5EF4-FFF2-40B4-BE49-F238E27FC236}">
                <a16:creationId xmlns:a16="http://schemas.microsoft.com/office/drawing/2014/main" id="{39078BAB-4B2F-D64D-BBB3-57B9D0984C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3580E98-582C-9B4C-96FB-75628549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398463"/>
            <a:ext cx="84740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5400">
                <a:latin typeface="Comic Sans MS" panose="030F0902030302020204" pitchFamily="66" charset="0"/>
              </a:rPr>
              <a:t>Mae Botox bob amser yn gwneud i bobl hŷn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5400">
                <a:latin typeface="Comic Sans MS" panose="030F0902030302020204" pitchFamily="66" charset="0"/>
              </a:rPr>
              <a:t>edrych yn fwy deniadol</a:t>
            </a:r>
            <a:endParaRPr lang="en-GB" altLang="en-US" sz="5400">
              <a:latin typeface="Comic Sans MS" panose="030F0902030302020204" pitchFamily="66" charset="0"/>
            </a:endParaRPr>
          </a:p>
        </p:txBody>
      </p:sp>
      <p:pic>
        <p:nvPicPr>
          <p:cNvPr id="11269" name="Picture 1" descr="Doctor giving an injection in glabellar region of the forehead of a patient : Stock Photo">
            <a:extLst>
              <a:ext uri="{FF2B5EF4-FFF2-40B4-BE49-F238E27FC236}">
                <a16:creationId xmlns:a16="http://schemas.microsoft.com/office/drawing/2014/main" id="{6A6095B5-7448-D440-AB18-71143675C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89363"/>
            <a:ext cx="1641475" cy="245268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Linda\Desktop\130847105.jpg">
            <a:extLst>
              <a:ext uri="{FF2B5EF4-FFF2-40B4-BE49-F238E27FC236}">
                <a16:creationId xmlns:a16="http://schemas.microsoft.com/office/drawing/2014/main" id="{B2F9F4DC-2387-5F4F-AED2-A7663471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89363"/>
            <a:ext cx="3127375" cy="208756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>
            <a:extLst>
              <a:ext uri="{FF2B5EF4-FFF2-40B4-BE49-F238E27FC236}">
                <a16:creationId xmlns:a16="http://schemas.microsoft.com/office/drawing/2014/main" id="{E26E89E7-330D-8F4D-932C-1E8555C3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11">
            <a:extLst>
              <a:ext uri="{FF2B5EF4-FFF2-40B4-BE49-F238E27FC236}">
                <a16:creationId xmlns:a16="http://schemas.microsoft.com/office/drawing/2014/main" id="{6756228C-EBBF-9545-8E29-DAF0554952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2F6CF983-6D01-BA4A-B085-40F76981C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06425"/>
            <a:ext cx="80375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5400">
                <a:latin typeface="Comic Sans MS" panose="030F0902030302020204" pitchFamily="66" charset="0"/>
              </a:rPr>
              <a:t>Mae “six pack” bob amser yn ddymunol</a:t>
            </a:r>
            <a:endParaRPr lang="en-GB" altLang="en-US" sz="5400">
              <a:latin typeface="Comic Sans MS" panose="030F0902030302020204" pitchFamily="66" charset="0"/>
            </a:endParaRPr>
          </a:p>
        </p:txBody>
      </p:sp>
      <p:pic>
        <p:nvPicPr>
          <p:cNvPr id="12293" name="Picture 5" descr="C:\Users\Linda\Desktop\SEIDS\images\build_muscle.jpg">
            <a:extLst>
              <a:ext uri="{FF2B5EF4-FFF2-40B4-BE49-F238E27FC236}">
                <a16:creationId xmlns:a16="http://schemas.microsoft.com/office/drawing/2014/main" id="{7EA1EEF2-6DC8-904A-B868-E8FA5E94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141663"/>
            <a:ext cx="2190750" cy="29400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Linda\Desktop\SEIDS\images\denise rodrigues lean muscle woman.jpg">
            <a:extLst>
              <a:ext uri="{FF2B5EF4-FFF2-40B4-BE49-F238E27FC236}">
                <a16:creationId xmlns:a16="http://schemas.microsoft.com/office/drawing/2014/main" id="{C6136B6B-19CD-F143-8F5A-A5A1BDE3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213100"/>
            <a:ext cx="3462337" cy="248443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A7E7A8C-7444-AD42-9EEF-430E840E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WordArt 6">
            <a:extLst>
              <a:ext uri="{FF2B5EF4-FFF2-40B4-BE49-F238E27FC236}">
                <a16:creationId xmlns:a16="http://schemas.microsoft.com/office/drawing/2014/main" id="{92E28A32-2760-904D-83F7-6708C2ED50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1268413"/>
            <a:ext cx="7048500" cy="384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5400" kern="10">
              <a:ln w="9525">
                <a:solidFill>
                  <a:srgbClr val="FF0000"/>
                </a:solidFill>
                <a:round/>
                <a:headEnd/>
                <a:tailEnd/>
              </a:ln>
              <a:latin typeface="Comic Sans MS" panose="030F0902030302020204" pitchFamily="66" charset="0"/>
            </a:endParaRPr>
          </a:p>
        </p:txBody>
      </p:sp>
      <p:sp>
        <p:nvSpPr>
          <p:cNvPr id="3076" name="TextBox 7">
            <a:extLst>
              <a:ext uri="{FF2B5EF4-FFF2-40B4-BE49-F238E27FC236}">
                <a16:creationId xmlns:a16="http://schemas.microsoft.com/office/drawing/2014/main" id="{DEA8A72F-23AC-3E46-A5C8-40792195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81075"/>
            <a:ext cx="72739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Mae diodydd egni yn ddiogel i’w yfed</a:t>
            </a:r>
          </a:p>
        </p:txBody>
      </p:sp>
      <p:pic>
        <p:nvPicPr>
          <p:cNvPr id="3077" name="Picture 13" descr="Drinking girl : Stock Photo">
            <a:extLst>
              <a:ext uri="{FF2B5EF4-FFF2-40B4-BE49-F238E27FC236}">
                <a16:creationId xmlns:a16="http://schemas.microsoft.com/office/drawing/2014/main" id="{457A29CC-3FAF-A442-890B-8B62500A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2898775" cy="19272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>
            <a:extLst>
              <a:ext uri="{FF2B5EF4-FFF2-40B4-BE49-F238E27FC236}">
                <a16:creationId xmlns:a16="http://schemas.microsoft.com/office/drawing/2014/main" id="{C5862D26-E5FE-D74C-B0E8-9A307B7EE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11">
            <a:extLst>
              <a:ext uri="{FF2B5EF4-FFF2-40B4-BE49-F238E27FC236}">
                <a16:creationId xmlns:a16="http://schemas.microsoft.com/office/drawing/2014/main" id="{60037272-68EB-F64B-B38C-7B2B6337A7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4100" name="Picture 5" descr="C:\Users\Linda\Desktop\185234591.jpg">
            <a:extLst>
              <a:ext uri="{FF2B5EF4-FFF2-40B4-BE49-F238E27FC236}">
                <a16:creationId xmlns:a16="http://schemas.microsoft.com/office/drawing/2014/main" id="{58F7D6C6-03D5-AB46-B8B6-B28DB377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56896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DBE58352-7731-304F-B3CD-63C46582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21163"/>
            <a:ext cx="165576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">
            <a:extLst>
              <a:ext uri="{FF2B5EF4-FFF2-40B4-BE49-F238E27FC236}">
                <a16:creationId xmlns:a16="http://schemas.microsoft.com/office/drawing/2014/main" id="{CB5BA6AD-AB99-1247-A9DD-B675431E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2303463"/>
            <a:ext cx="5918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Dylid gwahardd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diodydd egni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>
            <a:extLst>
              <a:ext uri="{FF2B5EF4-FFF2-40B4-BE49-F238E27FC236}">
                <a16:creationId xmlns:a16="http://schemas.microsoft.com/office/drawing/2014/main" id="{9064FBAD-75EF-0546-967B-BE9BE033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11">
            <a:extLst>
              <a:ext uri="{FF2B5EF4-FFF2-40B4-BE49-F238E27FC236}">
                <a16:creationId xmlns:a16="http://schemas.microsoft.com/office/drawing/2014/main" id="{5423016A-0A60-5A44-BBC2-DFD82AC69A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2671AA3-7AA0-7F46-8162-C88EF15F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77358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omic Sans MS" panose="030F0902030302020204" pitchFamily="66" charset="0"/>
              </a:rPr>
              <a:t>Dylid gwerthu diodydd egni i bobl dros 16 oed yn unig</a:t>
            </a:r>
          </a:p>
        </p:txBody>
      </p:sp>
      <p:pic>
        <p:nvPicPr>
          <p:cNvPr id="5125" name="Picture 16" descr="Two young men looking at each other and holding sport drinks : Stock Photo">
            <a:extLst>
              <a:ext uri="{FF2B5EF4-FFF2-40B4-BE49-F238E27FC236}">
                <a16:creationId xmlns:a16="http://schemas.microsoft.com/office/drawing/2014/main" id="{935A3D26-17F6-864F-B777-EE8CCF09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41663"/>
            <a:ext cx="2087563" cy="31305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F2029AF2-EB0C-B14E-BE8E-AC8FBE28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11">
            <a:extLst>
              <a:ext uri="{FF2B5EF4-FFF2-40B4-BE49-F238E27FC236}">
                <a16:creationId xmlns:a16="http://schemas.microsoft.com/office/drawing/2014/main" id="{DC354354-D108-E748-8693-1D2707BDE1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E3264DE-B28F-8E48-B584-6B8BD437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77755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5400">
                <a:latin typeface="Comic Sans MS" panose="030F0902030302020204" pitchFamily="66" charset="0"/>
              </a:rPr>
              <a:t>Mae'n iawn cael tatŵ yn unrhyw oedran gyda </a:t>
            </a:r>
            <a:br>
              <a:rPr lang="cy-GB" altLang="en-US" sz="5400">
                <a:latin typeface="Comic Sans MS" panose="030F0902030302020204" pitchFamily="66" charset="0"/>
              </a:rPr>
            </a:br>
            <a:r>
              <a:rPr lang="cy-GB" altLang="en-US" sz="5400">
                <a:latin typeface="Comic Sans MS" panose="030F0902030302020204" pitchFamily="66" charset="0"/>
              </a:rPr>
              <a:t>chaniatâd eich rhieni</a:t>
            </a:r>
            <a:endParaRPr lang="en-GB" altLang="en-US" sz="540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6000">
              <a:latin typeface="Comic Sans MS" panose="030F0902030302020204" pitchFamily="66" charset="0"/>
            </a:endParaRPr>
          </a:p>
        </p:txBody>
      </p:sp>
      <p:pic>
        <p:nvPicPr>
          <p:cNvPr id="6149" name="Picture 6" descr="C:\Users\Linda\Desktop\476475713.jpg">
            <a:extLst>
              <a:ext uri="{FF2B5EF4-FFF2-40B4-BE49-F238E27FC236}">
                <a16:creationId xmlns:a16="http://schemas.microsoft.com/office/drawing/2014/main" id="{D2FFC0AA-4B23-FC40-A645-67DD3BD2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49725"/>
            <a:ext cx="1871662" cy="202723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7" descr="Teenage boy holding guitar : Stock Photo">
            <a:extLst>
              <a:ext uri="{FF2B5EF4-FFF2-40B4-BE49-F238E27FC236}">
                <a16:creationId xmlns:a16="http://schemas.microsoft.com/office/drawing/2014/main" id="{74AEC2B5-D3F4-534F-BA8D-E26139F0F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49725"/>
            <a:ext cx="1557338" cy="20685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>
            <a:extLst>
              <a:ext uri="{FF2B5EF4-FFF2-40B4-BE49-F238E27FC236}">
                <a16:creationId xmlns:a16="http://schemas.microsoft.com/office/drawing/2014/main" id="{36EBDE6B-3187-304D-BB12-C5B6C8B0C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11">
            <a:extLst>
              <a:ext uri="{FF2B5EF4-FFF2-40B4-BE49-F238E27FC236}">
                <a16:creationId xmlns:a16="http://schemas.microsoft.com/office/drawing/2014/main" id="{5C3D3C15-220F-9E41-AA37-3A63593EF4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E27DBADE-FBCA-2A47-BFE9-0839E4D86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765175"/>
            <a:ext cx="78930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5400">
                <a:latin typeface="Comic Sans MS" panose="030F0902030302020204" pitchFamily="66" charset="0"/>
              </a:rPr>
              <a:t>Rhaid i chi fod â</a:t>
            </a:r>
            <a:br>
              <a:rPr lang="cy-GB" altLang="en-US" sz="5400">
                <a:latin typeface="Comic Sans MS" panose="030F0902030302020204" pitchFamily="66" charset="0"/>
              </a:rPr>
            </a:br>
            <a:r>
              <a:rPr lang="cy-GB" altLang="en-US" sz="5400">
                <a:latin typeface="Comic Sans MS" panose="030F0902030302020204" pitchFamily="66" charset="0"/>
              </a:rPr>
              <a:t>lliw haul i edrych yn dda</a:t>
            </a:r>
            <a:endParaRPr lang="en-GB" altLang="en-US" sz="5400">
              <a:latin typeface="Comic Sans MS" panose="030F0902030302020204" pitchFamily="66" charset="0"/>
            </a:endParaRPr>
          </a:p>
        </p:txBody>
      </p:sp>
      <p:pic>
        <p:nvPicPr>
          <p:cNvPr id="7173" name="Picture 5" descr="C:\Users\Linda\Desktop\SEIDS\images\586619773.jpg">
            <a:extLst>
              <a:ext uri="{FF2B5EF4-FFF2-40B4-BE49-F238E27FC236}">
                <a16:creationId xmlns:a16="http://schemas.microsoft.com/office/drawing/2014/main" id="{5C049D35-0415-AF40-85EF-8958220B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3810000" cy="25273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>
            <a:extLst>
              <a:ext uri="{FF2B5EF4-FFF2-40B4-BE49-F238E27FC236}">
                <a16:creationId xmlns:a16="http://schemas.microsoft.com/office/drawing/2014/main" id="{848ECED9-8ABF-A342-A026-E66D5D17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11">
            <a:extLst>
              <a:ext uri="{FF2B5EF4-FFF2-40B4-BE49-F238E27FC236}">
                <a16:creationId xmlns:a16="http://schemas.microsoft.com/office/drawing/2014/main" id="{DF607265-9E4C-5345-8357-3DE73D5A0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B47A55E-0B9A-8441-B25F-F27217A4D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9406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5400">
                <a:latin typeface="Comic Sans MS" panose="030F0902030302020204" pitchFamily="66" charset="0"/>
              </a:rPr>
              <a:t>Mae mynd i salon lliw haul yn ffordd ddiogel </a:t>
            </a:r>
            <a:br>
              <a:rPr lang="cy-GB" altLang="en-US" sz="5400">
                <a:latin typeface="Comic Sans MS" panose="030F0902030302020204" pitchFamily="66" charset="0"/>
              </a:rPr>
            </a:br>
            <a:r>
              <a:rPr lang="cy-GB" altLang="en-US" sz="5400">
                <a:latin typeface="Comic Sans MS" panose="030F0902030302020204" pitchFamily="66" charset="0"/>
              </a:rPr>
              <a:t>i gael lliw bendigedig</a:t>
            </a:r>
            <a:endParaRPr lang="en-GB" altLang="en-US" sz="5400">
              <a:latin typeface="Comic Sans MS" panose="030F0902030302020204" pitchFamily="66" charset="0"/>
            </a:endParaRPr>
          </a:p>
        </p:txBody>
      </p:sp>
      <p:pic>
        <p:nvPicPr>
          <p:cNvPr id="8197" name="Picture 10" descr="Tanning Bed : Stock Photo">
            <a:extLst>
              <a:ext uri="{FF2B5EF4-FFF2-40B4-BE49-F238E27FC236}">
                <a16:creationId xmlns:a16="http://schemas.microsoft.com/office/drawing/2014/main" id="{6DBB5FCC-88A2-2E41-86A7-EE58E9B82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2963863" cy="197326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7" descr="Tanning Salon : Stock Photo">
            <a:extLst>
              <a:ext uri="{FF2B5EF4-FFF2-40B4-BE49-F238E27FC236}">
                <a16:creationId xmlns:a16="http://schemas.microsoft.com/office/drawing/2014/main" id="{5A74CA62-DA9F-0142-BD8E-F627E178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3024187" cy="194468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>
            <a:extLst>
              <a:ext uri="{FF2B5EF4-FFF2-40B4-BE49-F238E27FC236}">
                <a16:creationId xmlns:a16="http://schemas.microsoft.com/office/drawing/2014/main" id="{B22C9E03-5F4E-9447-9D02-44376297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11">
            <a:extLst>
              <a:ext uri="{FF2B5EF4-FFF2-40B4-BE49-F238E27FC236}">
                <a16:creationId xmlns:a16="http://schemas.microsoft.com/office/drawing/2014/main" id="{26BAF931-F834-A348-B726-108B24729F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75FAF7C-0CF2-0546-97A2-B21A7EB10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476250"/>
            <a:ext cx="71929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5400">
                <a:latin typeface="Comic Sans MS" panose="030F0902030302020204" pitchFamily="66" charset="0"/>
              </a:rPr>
              <a:t>Mae pobl denau yn </a:t>
            </a:r>
            <a:br>
              <a:rPr lang="cy-GB" altLang="en-US" sz="5400">
                <a:latin typeface="Comic Sans MS" panose="030F0902030302020204" pitchFamily="66" charset="0"/>
              </a:rPr>
            </a:br>
            <a:r>
              <a:rPr lang="cy-GB" altLang="en-US" sz="5400">
                <a:latin typeface="Comic Sans MS" panose="030F0902030302020204" pitchFamily="66" charset="0"/>
              </a:rPr>
              <a:t>cael eu cyfleu yn well </a:t>
            </a:r>
            <a:br>
              <a:rPr lang="cy-GB" altLang="en-US" sz="5400">
                <a:latin typeface="Comic Sans MS" panose="030F0902030302020204" pitchFamily="66" charset="0"/>
              </a:rPr>
            </a:br>
            <a:r>
              <a:rPr lang="cy-GB" altLang="en-US" sz="5400">
                <a:latin typeface="Comic Sans MS" panose="030F0902030302020204" pitchFamily="66" charset="0"/>
              </a:rPr>
              <a:t>gan y cyfryngau</a:t>
            </a:r>
            <a:endParaRPr lang="en-GB" altLang="en-US" sz="5400">
              <a:latin typeface="Comic Sans MS" panose="030F0902030302020204" pitchFamily="66" charset="0"/>
            </a:endParaRPr>
          </a:p>
        </p:txBody>
      </p:sp>
      <p:pic>
        <p:nvPicPr>
          <p:cNvPr id="9221" name="Picture 5" descr="C:\Users\Linda\Desktop\185300197.jpg">
            <a:extLst>
              <a:ext uri="{FF2B5EF4-FFF2-40B4-BE49-F238E27FC236}">
                <a16:creationId xmlns:a16="http://schemas.microsoft.com/office/drawing/2014/main" id="{906AD9DD-F8BE-F24D-9777-C55C59F4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29000"/>
            <a:ext cx="2090738" cy="2879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Linda\Desktop\157639303.jpg">
            <a:extLst>
              <a:ext uri="{FF2B5EF4-FFF2-40B4-BE49-F238E27FC236}">
                <a16:creationId xmlns:a16="http://schemas.microsoft.com/office/drawing/2014/main" id="{D8231DA6-0C0C-F84D-B5B0-D2D38CA8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1954213" cy="29321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>
            <a:extLst>
              <a:ext uri="{FF2B5EF4-FFF2-40B4-BE49-F238E27FC236}">
                <a16:creationId xmlns:a16="http://schemas.microsoft.com/office/drawing/2014/main" id="{B1D47A86-83BA-1A41-A3D5-B77D97E0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11">
            <a:extLst>
              <a:ext uri="{FF2B5EF4-FFF2-40B4-BE49-F238E27FC236}">
                <a16:creationId xmlns:a16="http://schemas.microsoft.com/office/drawing/2014/main" id="{2220DAA1-B4D8-5C45-8B61-63BFDF7D84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5D6766F-4872-3D42-92E9-8EF50D26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620713"/>
            <a:ext cx="68421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5400">
                <a:latin typeface="Comic Sans MS" panose="030F0902030302020204" pitchFamily="66" charset="0"/>
              </a:rPr>
              <a:t>Rhaid bod yn </a:t>
            </a:r>
            <a:br>
              <a:rPr lang="cy-GB" altLang="en-US" sz="5400">
                <a:latin typeface="Comic Sans MS" panose="030F0902030302020204" pitchFamily="66" charset="0"/>
              </a:rPr>
            </a:br>
            <a:r>
              <a:rPr lang="cy-GB" altLang="en-US" sz="5400">
                <a:latin typeface="Comic Sans MS" panose="030F0902030302020204" pitchFamily="66" charset="0"/>
              </a:rPr>
              <a:t>ddeniadol </a:t>
            </a:r>
            <a:br>
              <a:rPr lang="cy-GB" altLang="en-US" sz="5400">
                <a:latin typeface="Comic Sans MS" panose="030F0902030302020204" pitchFamily="66" charset="0"/>
              </a:rPr>
            </a:br>
            <a:r>
              <a:rPr lang="cy-GB" altLang="en-US" sz="5400">
                <a:latin typeface="Comic Sans MS" panose="030F0902030302020204" pitchFamily="66" charset="0"/>
              </a:rPr>
              <a:t>i fod yn llwyddiannus</a:t>
            </a:r>
            <a:endParaRPr lang="en-GB" altLang="en-US" sz="5400">
              <a:latin typeface="Comic Sans MS" panose="030F0902030302020204" pitchFamily="66" charset="0"/>
            </a:endParaRPr>
          </a:p>
        </p:txBody>
      </p:sp>
      <p:pic>
        <p:nvPicPr>
          <p:cNvPr id="10245" name="Picture 5" descr="C:\Users\Linda\Desktop\SEIDS\images\images (3).jpg">
            <a:extLst>
              <a:ext uri="{FF2B5EF4-FFF2-40B4-BE49-F238E27FC236}">
                <a16:creationId xmlns:a16="http://schemas.microsoft.com/office/drawing/2014/main" id="{91FD40E1-63AB-2440-9E28-EED0B873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89363"/>
            <a:ext cx="2990850" cy="19399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miling man in tuxedo drinking cocktail : Stock Photo">
            <a:extLst>
              <a:ext uri="{FF2B5EF4-FFF2-40B4-BE49-F238E27FC236}">
                <a16:creationId xmlns:a16="http://schemas.microsoft.com/office/drawing/2014/main" id="{146A24D0-0EA7-074C-A583-ACCE1DC2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r="2559" b="40605"/>
          <a:stretch>
            <a:fillRect/>
          </a:stretch>
        </p:blipFill>
        <p:spPr bwMode="auto">
          <a:xfrm>
            <a:off x="5076825" y="3784600"/>
            <a:ext cx="2463800" cy="24193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7590</TotalTime>
  <Words>130</Words>
  <Application>Microsoft Macintosh PowerPoint</Application>
  <PresentationFormat>On-screen Show (4:3)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7b. Continiwwm Gwerthoedd</dc:title>
  <dc:creator>Schools Liason</dc:creator>
  <cp:lastModifiedBy>Andy Holland</cp:lastModifiedBy>
  <cp:revision>142</cp:revision>
  <dcterms:created xsi:type="dcterms:W3CDTF">2012-04-30T13:27:46Z</dcterms:created>
  <dcterms:modified xsi:type="dcterms:W3CDTF">2022-03-03T08:37:19Z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4fc2ca85-ffa2-4ec5-ab08-eac78542ffdf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